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385" r:id="rId2"/>
    <p:sldId id="393" r:id="rId3"/>
    <p:sldId id="343" r:id="rId4"/>
    <p:sldId id="346" r:id="rId5"/>
    <p:sldId id="345" r:id="rId6"/>
    <p:sldId id="256" r:id="rId7"/>
    <p:sldId id="257" r:id="rId8"/>
    <p:sldId id="258" r:id="rId9"/>
    <p:sldId id="344" r:id="rId10"/>
    <p:sldId id="259" r:id="rId11"/>
    <p:sldId id="261" r:id="rId12"/>
    <p:sldId id="260" r:id="rId13"/>
    <p:sldId id="262" r:id="rId14"/>
    <p:sldId id="336" r:id="rId15"/>
    <p:sldId id="267" r:id="rId16"/>
    <p:sldId id="270" r:id="rId17"/>
    <p:sldId id="314" r:id="rId18"/>
    <p:sldId id="309" r:id="rId19"/>
    <p:sldId id="347" r:id="rId20"/>
    <p:sldId id="392" r:id="rId21"/>
    <p:sldId id="263" r:id="rId22"/>
    <p:sldId id="264" r:id="rId23"/>
    <p:sldId id="265" r:id="rId24"/>
    <p:sldId id="333" r:id="rId25"/>
    <p:sldId id="334" r:id="rId26"/>
    <p:sldId id="337" r:id="rId27"/>
    <p:sldId id="338" r:id="rId28"/>
    <p:sldId id="348" r:id="rId29"/>
    <p:sldId id="350" r:id="rId30"/>
    <p:sldId id="352" r:id="rId31"/>
    <p:sldId id="353" r:id="rId32"/>
    <p:sldId id="388" r:id="rId33"/>
    <p:sldId id="390" r:id="rId34"/>
    <p:sldId id="366" r:id="rId35"/>
    <p:sldId id="370" r:id="rId36"/>
    <p:sldId id="368" r:id="rId37"/>
    <p:sldId id="354" r:id="rId38"/>
    <p:sldId id="362" r:id="rId39"/>
    <p:sldId id="355" r:id="rId40"/>
    <p:sldId id="356" r:id="rId41"/>
    <p:sldId id="357" r:id="rId42"/>
    <p:sldId id="363" r:id="rId43"/>
    <p:sldId id="364" r:id="rId44"/>
    <p:sldId id="365" r:id="rId45"/>
    <p:sldId id="360" r:id="rId46"/>
    <p:sldId id="367" r:id="rId47"/>
    <p:sldId id="389" r:id="rId48"/>
    <p:sldId id="394" r:id="rId49"/>
    <p:sldId id="358" r:id="rId50"/>
    <p:sldId id="387" r:id="rId51"/>
    <p:sldId id="369" r:id="rId52"/>
    <p:sldId id="391" r:id="rId53"/>
    <p:sldId id="386" r:id="rId54"/>
    <p:sldId id="361" r:id="rId5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2" d="100"/>
          <a:sy n="82" d="100"/>
        </p:scale>
        <p:origin x="720" y="370"/>
      </p:cViewPr>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olombo\Desktop\RICERCA\MMG%20PIRELLONE\Situazione%20SSM%20E%20MMG_01.xlsx" TargetMode="External"/><Relationship Id="rId2" Type="http://schemas.microsoft.com/office/2011/relationships/chartColorStyle" Target="colors2.xml"/><Relationship Id="rId1" Type="http://schemas.microsoft.com/office/2011/relationships/chartStyle" Target="style2.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colombo\Desktop\RICERCA\MMG%20PIRELLONE\Situazione%20SSM%20E%20MMG_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800" b="1" i="0" u="none" strike="noStrike" kern="1200" spc="0" baseline="0">
                <a:solidFill>
                  <a:schemeClr val="tx1"/>
                </a:solidFill>
                <a:latin typeface="+mn-lt"/>
                <a:ea typeface="+mn-ea"/>
                <a:cs typeface="+mn-cs"/>
              </a:defRPr>
            </a:pPr>
            <a:r>
              <a:rPr lang="en-US" sz="2800" b="1" kern="1200">
                <a:solidFill>
                  <a:schemeClr val="tx1"/>
                </a:solidFill>
                <a:latin typeface="+mn-lt"/>
                <a:ea typeface="+mn-ea"/>
                <a:cs typeface="+mn-cs"/>
              </a:rPr>
              <a:t>Scelte di scuola di specialità dei primi 1000 in graduatoria 2022</a:t>
            </a:r>
          </a:p>
        </c:rich>
      </c:tx>
      <c:layout>
        <c:manualLayout>
          <c:xMode val="edge"/>
          <c:yMode val="edge"/>
          <c:x val="0.10295559429117161"/>
          <c:y val="0"/>
        </c:manualLayout>
      </c:layout>
      <c:overlay val="0"/>
      <c:spPr>
        <a:noFill/>
        <a:ln>
          <a:noFill/>
        </a:ln>
        <a:effectLst/>
      </c:spPr>
      <c:txPr>
        <a:bodyPr rot="0" spcFirstLastPara="1" vertOverflow="ellipsis" vert="horz" wrap="square" anchor="ctr" anchorCtr="1"/>
        <a:lstStyle/>
        <a:p>
          <a:pPr>
            <a:defRPr lang="en-US" sz="2800" b="1" i="0" u="none" strike="noStrike" kern="1200" spc="0" baseline="0">
              <a:solidFill>
                <a:schemeClr val="tx1"/>
              </a:solidFill>
              <a:latin typeface="+mn-lt"/>
              <a:ea typeface="+mn-ea"/>
              <a:cs typeface="+mn-cs"/>
            </a:defRPr>
          </a:pPr>
          <a:endParaRPr lang="it-IT"/>
        </a:p>
      </c:txPr>
    </c:title>
    <c:autoTitleDeleted val="0"/>
    <c:plotArea>
      <c:layout>
        <c:manualLayout>
          <c:layoutTarget val="inner"/>
          <c:xMode val="edge"/>
          <c:yMode val="edge"/>
          <c:x val="0.15363892172511515"/>
          <c:y val="0.11971467103999993"/>
          <c:w val="0.8308111772288006"/>
          <c:h val="0.45908418936730649"/>
        </c:manualLayout>
      </c:layout>
      <c:barChart>
        <c:barDir val="col"/>
        <c:grouping val="clustered"/>
        <c:varyColors val="0"/>
        <c:ser>
          <c:idx val="0"/>
          <c:order val="0"/>
          <c:tx>
            <c:strRef>
              <c:f>'Primi 1000'!$B$1</c:f>
              <c:strCache>
                <c:ptCount val="1"/>
                <c:pt idx="0">
                  <c:v>Scelte</c:v>
                </c:pt>
              </c:strCache>
            </c:strRef>
          </c:tx>
          <c:spPr>
            <a:solidFill>
              <a:schemeClr val="accent1"/>
            </a:solidFill>
            <a:ln>
              <a:noFill/>
            </a:ln>
            <a:effectLst/>
          </c:spPr>
          <c:invertIfNegative val="0"/>
          <c:cat>
            <c:strRef>
              <c:f>'Primi 1000'!$A$2:$A$40</c:f>
              <c:strCache>
                <c:ptCount val="39"/>
                <c:pt idx="0">
                  <c:v>Malattie dell'apparato cardiovascolare</c:v>
                </c:pt>
                <c:pt idx="1">
                  <c:v>Dermatologia e venereologia</c:v>
                </c:pt>
                <c:pt idx="2">
                  <c:v>Pediatria</c:v>
                </c:pt>
                <c:pt idx="3">
                  <c:v>Neurologia</c:v>
                </c:pt>
                <c:pt idx="4">
                  <c:v>Oftalmologia</c:v>
                </c:pt>
                <c:pt idx="5">
                  <c:v>Endocrinologia e malattie del metabolismo</c:v>
                </c:pt>
                <c:pt idx="6">
                  <c:v>Chirurgia plastica ricostruttiva ed estetica</c:v>
                </c:pt>
                <c:pt idx="7">
                  <c:v>Malattie dell'apparato digerente</c:v>
                </c:pt>
                <c:pt idx="8">
                  <c:v>Ginecologia ed Ostetricia</c:v>
                </c:pt>
                <c:pt idx="9">
                  <c:v>Radiodiagnostica</c:v>
                </c:pt>
                <c:pt idx="10">
                  <c:v>Reumatologia</c:v>
                </c:pt>
                <c:pt idx="11">
                  <c:v>Ematologia</c:v>
                </c:pt>
                <c:pt idx="12">
                  <c:v>Medicina interna</c:v>
                </c:pt>
                <c:pt idx="13">
                  <c:v>Ortopedia e traumatologia</c:v>
                </c:pt>
                <c:pt idx="14">
                  <c:v>Anestesia Rianimazione Terapia Intensiva e del dolore</c:v>
                </c:pt>
                <c:pt idx="15">
                  <c:v>Oncologia medica</c:v>
                </c:pt>
                <c:pt idx="16">
                  <c:v>Otorinolaringoiatria</c:v>
                </c:pt>
                <c:pt idx="17">
                  <c:v>Psichiatria</c:v>
                </c:pt>
                <c:pt idx="18">
                  <c:v>Urologia</c:v>
                </c:pt>
                <c:pt idx="19">
                  <c:v>Medicina legale</c:v>
                </c:pt>
                <c:pt idx="20">
                  <c:v>Neurochirurgia</c:v>
                </c:pt>
                <c:pt idx="21">
                  <c:v>Chirurgia Generale</c:v>
                </c:pt>
                <c:pt idx="22">
                  <c:v>Medicina d'emergenza urgenza</c:v>
                </c:pt>
                <c:pt idx="23">
                  <c:v>Neuropsichiatria infantile</c:v>
                </c:pt>
                <c:pt idx="24">
                  <c:v>Igiene e medicina preventiva</c:v>
                </c:pt>
                <c:pt idx="25">
                  <c:v>Malattie dell'apparato respiratorio</c:v>
                </c:pt>
                <c:pt idx="26">
                  <c:v>Nefrologia</c:v>
                </c:pt>
                <c:pt idx="27">
                  <c:v>Cardiochirurgia</c:v>
                </c:pt>
                <c:pt idx="28">
                  <c:v>DECADUTO</c:v>
                </c:pt>
                <c:pt idx="29">
                  <c:v>Malattie Infettive e Tropicali</c:v>
                </c:pt>
                <c:pt idx="30">
                  <c:v>Allergologia ed immunologia clinica</c:v>
                </c:pt>
                <c:pt idx="31">
                  <c:v>Anatomia patologica</c:v>
                </c:pt>
                <c:pt idx="32">
                  <c:v>Geriatria</c:v>
                </c:pt>
                <c:pt idx="33">
                  <c:v>Chirurgia pediatrica</c:v>
                </c:pt>
                <c:pt idx="34">
                  <c:v>Chirurgia Vascolare</c:v>
                </c:pt>
                <c:pt idx="35">
                  <c:v>Statistica sanitaria e Biometria</c:v>
                </c:pt>
                <c:pt idx="36">
                  <c:v>Genetica medica</c:v>
                </c:pt>
                <c:pt idx="37">
                  <c:v>Medicina fisica e riabilitativa</c:v>
                </c:pt>
                <c:pt idx="38">
                  <c:v>Medicina nucleare</c:v>
                </c:pt>
              </c:strCache>
            </c:strRef>
          </c:cat>
          <c:val>
            <c:numRef>
              <c:f>'Primi 1000'!$B$2:$B$40</c:f>
              <c:numCache>
                <c:formatCode>General</c:formatCode>
                <c:ptCount val="39"/>
                <c:pt idx="0">
                  <c:v>249</c:v>
                </c:pt>
                <c:pt idx="1">
                  <c:v>123</c:v>
                </c:pt>
                <c:pt idx="2">
                  <c:v>114</c:v>
                </c:pt>
                <c:pt idx="3">
                  <c:v>86</c:v>
                </c:pt>
                <c:pt idx="4">
                  <c:v>52</c:v>
                </c:pt>
                <c:pt idx="5">
                  <c:v>43</c:v>
                </c:pt>
                <c:pt idx="6">
                  <c:v>39</c:v>
                </c:pt>
                <c:pt idx="7">
                  <c:v>36</c:v>
                </c:pt>
                <c:pt idx="8">
                  <c:v>28</c:v>
                </c:pt>
                <c:pt idx="9">
                  <c:v>22</c:v>
                </c:pt>
                <c:pt idx="10">
                  <c:v>18</c:v>
                </c:pt>
                <c:pt idx="11">
                  <c:v>17</c:v>
                </c:pt>
                <c:pt idx="12">
                  <c:v>17</c:v>
                </c:pt>
                <c:pt idx="13">
                  <c:v>17</c:v>
                </c:pt>
                <c:pt idx="14">
                  <c:v>16</c:v>
                </c:pt>
                <c:pt idx="15">
                  <c:v>15</c:v>
                </c:pt>
                <c:pt idx="16">
                  <c:v>10</c:v>
                </c:pt>
                <c:pt idx="17">
                  <c:v>10</c:v>
                </c:pt>
                <c:pt idx="18">
                  <c:v>9</c:v>
                </c:pt>
                <c:pt idx="19">
                  <c:v>8</c:v>
                </c:pt>
                <c:pt idx="20">
                  <c:v>8</c:v>
                </c:pt>
                <c:pt idx="21">
                  <c:v>6</c:v>
                </c:pt>
                <c:pt idx="22">
                  <c:v>6</c:v>
                </c:pt>
                <c:pt idx="23">
                  <c:v>6</c:v>
                </c:pt>
                <c:pt idx="24">
                  <c:v>5</c:v>
                </c:pt>
                <c:pt idx="25">
                  <c:v>5</c:v>
                </c:pt>
                <c:pt idx="26">
                  <c:v>5</c:v>
                </c:pt>
                <c:pt idx="27">
                  <c:v>4</c:v>
                </c:pt>
                <c:pt idx="28">
                  <c:v>4</c:v>
                </c:pt>
                <c:pt idx="29">
                  <c:v>4</c:v>
                </c:pt>
                <c:pt idx="30">
                  <c:v>3</c:v>
                </c:pt>
                <c:pt idx="31">
                  <c:v>3</c:v>
                </c:pt>
                <c:pt idx="32">
                  <c:v>3</c:v>
                </c:pt>
                <c:pt idx="33">
                  <c:v>2</c:v>
                </c:pt>
                <c:pt idx="34">
                  <c:v>2</c:v>
                </c:pt>
                <c:pt idx="35">
                  <c:v>2</c:v>
                </c:pt>
                <c:pt idx="36">
                  <c:v>1</c:v>
                </c:pt>
                <c:pt idx="37">
                  <c:v>1</c:v>
                </c:pt>
                <c:pt idx="38">
                  <c:v>1</c:v>
                </c:pt>
              </c:numCache>
            </c:numRef>
          </c:val>
          <c:extLst>
            <c:ext xmlns:c16="http://schemas.microsoft.com/office/drawing/2014/chart" uri="{C3380CC4-5D6E-409C-BE32-E72D297353CC}">
              <c16:uniqueId val="{00000000-0F41-4624-AB8F-D69A3A0E963A}"/>
            </c:ext>
          </c:extLst>
        </c:ser>
        <c:dLbls>
          <c:showLegendKey val="0"/>
          <c:showVal val="0"/>
          <c:showCatName val="0"/>
          <c:showSerName val="0"/>
          <c:showPercent val="0"/>
          <c:showBubbleSize val="0"/>
        </c:dLbls>
        <c:gapWidth val="219"/>
        <c:overlap val="-27"/>
        <c:axId val="893687752"/>
        <c:axId val="893691032"/>
      </c:barChart>
      <c:catAx>
        <c:axId val="893687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893691032"/>
        <c:crosses val="autoZero"/>
        <c:auto val="1"/>
        <c:lblAlgn val="ctr"/>
        <c:lblOffset val="100"/>
        <c:noMultiLvlLbl val="0"/>
      </c:catAx>
      <c:valAx>
        <c:axId val="893691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8936877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'SSM E MMG LOMB'!$L$4:$L$56</cx:f>
        <cx:lvl ptCount="53">
          <cx:pt idx="0">Allergologia ed immunologia clinica</cx:pt>
          <cx:pt idx="1">Anatomia patologica</cx:pt>
          <cx:pt idx="2">Anestesia Rianimazione Terapia Intensiva e del dolore</cx:pt>
          <cx:pt idx="3">Audiologia e foniatria</cx:pt>
          <cx:pt idx="4">Cardiochirurgia</cx:pt>
          <cx:pt idx="5">Chirurgia Generale</cx:pt>
          <cx:pt idx="6">Chirurgia maxillo facciale</cx:pt>
          <cx:pt idx="7">Chirurgia pediatrica</cx:pt>
          <cx:pt idx="8">Chirurgia plastica ricostruttiva ed estetica</cx:pt>
          <cx:pt idx="9">Chirurgia Toracica</cx:pt>
          <cx:pt idx="10">Chirurgia Vascolare</cx:pt>
          <cx:pt idx="11">Dermatologia e venereologia</cx:pt>
          <cx:pt idx="12">Ematologia</cx:pt>
          <cx:pt idx="13">Endocrinologia e malattie del metabolismo</cx:pt>
          <cx:pt idx="14">Farmacologia e Tossicologia Clinica</cx:pt>
          <cx:pt idx="15">Genetica medica</cx:pt>
          <cx:pt idx="16">Geriatria</cx:pt>
          <cx:pt idx="17">Ginecologia ed Ostetricia</cx:pt>
          <cx:pt idx="18">Igiene e medicina preventiva</cx:pt>
          <cx:pt idx="19">Malattie dell'apparato cardiovascolare</cx:pt>
          <cx:pt idx="20">Malattie dell'apparato digerente</cx:pt>
          <cx:pt idx="21">Malattie dell'apparato respiratorio</cx:pt>
          <cx:pt idx="22">Malattie Infettive e Tropicali</cx:pt>
          <cx:pt idx="23">Medicina del lavoro</cx:pt>
          <cx:pt idx="24">Medicina dello sport e dell'esercizio fisico</cx:pt>
          <cx:pt idx="25">Medicina d'emergenza urgenza</cx:pt>
          <cx:pt idx="26">Medicina di comunità e delle cure primarie</cx:pt>
          <cx:pt idx="27">Medicina e Cure Palliative</cx:pt>
          <cx:pt idx="28">Medicina fisica e riabilitativa</cx:pt>
          <cx:pt idx="29">Medicina interna</cx:pt>
          <cx:pt idx="30">Medicina legale</cx:pt>
          <cx:pt idx="31">Medicina nucleare</cx:pt>
          <cx:pt idx="32">Medicina termale</cx:pt>
          <cx:pt idx="33">Microbiologia e virologia</cx:pt>
          <cx:pt idx="34">Nefrologia</cx:pt>
          <cx:pt idx="35">Neurochirurgia</cx:pt>
          <cx:pt idx="36">Neurologia</cx:pt>
          <cx:pt idx="37">Neuropsichiatria infantile</cx:pt>
          <cx:pt idx="38">Oftalmologia</cx:pt>
          <cx:pt idx="39">Oncologia medica</cx:pt>
          <cx:pt idx="40">Ortopedia e traumatologia</cx:pt>
          <cx:pt idx="41">Otorinolaringoiatria</cx:pt>
          <cx:pt idx="42">Patologia Clinica e Biochimica Clinica</cx:pt>
          <cx:pt idx="43">Pediatria</cx:pt>
          <cx:pt idx="44">Psichiatria</cx:pt>
          <cx:pt idx="45">Radiodiagnostica</cx:pt>
          <cx:pt idx="46">Radioterapia</cx:pt>
          <cx:pt idx="47">Reumatologia</cx:pt>
          <cx:pt idx="48">Scienza dell'alimentazione</cx:pt>
          <cx:pt idx="49">Statistica sanitaria e Biometria</cx:pt>
          <cx:pt idx="50">Urologia</cx:pt>
          <cx:pt idx="51">CORSO MMG LOMBARDIA (solo borse)</cx:pt>
          <cx:pt idx="52">CORSO MMG LOMBARDIA (tutti accessi)</cx:pt>
        </cx:lvl>
      </cx:strDim>
      <cx:numDim type="val">
        <cx:f>'SSM E MMG LOMB'!$M$4:$M$56</cx:f>
        <cx:lvl ptCount="53" formatCode="Standard">
          <cx:pt idx="0">0</cx:pt>
          <cx:pt idx="1">44</cx:pt>
          <cx:pt idx="2">13</cx:pt>
          <cx:pt idx="3">9</cx:pt>
          <cx:pt idx="4">3</cx:pt>
          <cx:pt idx="5">17</cx:pt>
          <cx:pt idx="6">2</cx:pt>
          <cx:pt idx="7">2</cx:pt>
          <cx:pt idx="8">0</cx:pt>
          <cx:pt idx="9">35</cx:pt>
          <cx:pt idx="10">3</cx:pt>
          <cx:pt idx="11">0</cx:pt>
          <cx:pt idx="12">6</cx:pt>
          <cx:pt idx="13">0</cx:pt>
          <cx:pt idx="14">54</cx:pt>
          <cx:pt idx="15">26</cx:pt>
          <cx:pt idx="16">8</cx:pt>
          <cx:pt idx="17">1</cx:pt>
          <cx:pt idx="18">3</cx:pt>
          <cx:pt idx="19">0</cx:pt>
          <cx:pt idx="20">0</cx:pt>
          <cx:pt idx="21">2</cx:pt>
          <cx:pt idx="22">14</cx:pt>
          <cx:pt idx="23">1</cx:pt>
          <cx:pt idx="24">2</cx:pt>
          <cx:pt idx="25">45</cx:pt>
          <cx:pt idx="26">54</cx:pt>
          <cx:pt idx="27">39</cx:pt>
          <cx:pt idx="28">1</cx:pt>
          <cx:pt idx="29">3</cx:pt>
          <cx:pt idx="30">1</cx:pt>
          <cx:pt idx="31">40</cx:pt>
          <cx:pt idx="32">0</cx:pt>
          <cx:pt idx="33">74</cx:pt>
          <cx:pt idx="34">6</cx:pt>
          <cx:pt idx="35">0</cx:pt>
          <cx:pt idx="36">0</cx:pt>
          <cx:pt idx="37">1</cx:pt>
          <cx:pt idx="38">0</cx:pt>
          <cx:pt idx="39">3</cx:pt>
          <cx:pt idx="40">1</cx:pt>
          <cx:pt idx="41">0</cx:pt>
          <cx:pt idx="42">62</cx:pt>
          <cx:pt idx="43">0</cx:pt>
          <cx:pt idx="44">1</cx:pt>
          <cx:pt idx="45">0</cx:pt>
          <cx:pt idx="46">62</cx:pt>
          <cx:pt idx="47">0</cx:pt>
          <cx:pt idx="48">5</cx:pt>
          <cx:pt idx="49">44</cx:pt>
          <cx:pt idx="50">1</cx:pt>
          <cx:pt idx="51">19</cx:pt>
          <cx:pt idx="52">32</cx:pt>
        </cx:lvl>
      </cx:numDim>
    </cx:data>
  </cx:chartData>
  <cx:chart>
    <cx:title pos="t" align="ctr" overlay="0">
      <cx:tx>
        <cx:txData>
          <cx:v/>
        </cx:txData>
      </cx:tx>
      <cx:txPr>
        <a:bodyPr spcFirstLastPara="1" vertOverflow="ellipsis" horzOverflow="overflow" wrap="square" lIns="0" tIns="0" rIns="0" bIns="0" anchor="ctr" anchorCtr="1"/>
        <a:lstStyle/>
        <a:p>
          <a:pPr algn="ctr" rtl="0">
            <a:defRPr/>
          </a:pPr>
          <a:endParaRPr lang="it-IT" sz="1400" b="0" i="0" u="none" strike="noStrike" baseline="0" dirty="0">
            <a:solidFill>
              <a:sysClr val="windowText" lastClr="000000">
                <a:lumMod val="65000"/>
                <a:lumOff val="35000"/>
              </a:sysClr>
            </a:solidFill>
            <a:latin typeface="Calibri" panose="020F0502020204030204"/>
          </a:endParaRPr>
        </a:p>
      </cx:txPr>
    </cx:title>
    <cx:plotArea>
      <cx:plotAreaRegion>
        <cx:series layoutId="clusteredColumn" uniqueId="{FB2CCDE6-B52C-4ED2-947F-70277246B520}">
          <cx:dataId val="0"/>
          <cx:layoutPr>
            <cx:aggregation/>
          </cx:layoutPr>
          <cx:axisId val="1"/>
        </cx:series>
        <cx:series layoutId="paretoLine" ownerIdx="0" uniqueId="{C363BA96-0042-407D-956A-4F173184A494}">
          <cx:spPr>
            <a:noFill/>
            <a:ln>
              <a:noFill/>
            </a:ln>
          </cx:spPr>
          <cx:axisId val="2"/>
        </cx:series>
      </cx:plotAreaRegion>
      <cx:axis id="0">
        <cx:catScaling gapWidth="0"/>
        <cx:tickLabels/>
      </cx:axis>
      <cx:axis id="1">
        <cx:valScaling/>
        <cx:majorGridlines/>
        <cx:tickLabels/>
      </cx:axis>
      <cx:axis id="2" hidden="1">
        <cx:valScaling max="1" min="0"/>
        <cx:units unit="percentage"/>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D0773-EAFC-4FDA-A5CB-F326AE13BDC9}" type="datetimeFigureOut">
              <a:rPr lang="it-IT" smtClean="0"/>
              <a:t>11/03/2024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D0D855-E901-471A-AD0F-6B21B0B8B891}" type="slidenum">
              <a:rPr lang="it-IT" smtClean="0"/>
              <a:t>‹N›</a:t>
            </a:fld>
            <a:endParaRPr lang="it-IT"/>
          </a:p>
        </p:txBody>
      </p:sp>
    </p:spTree>
    <p:extLst>
      <p:ext uri="{BB962C8B-B14F-4D97-AF65-F5344CB8AC3E}">
        <p14:creationId xmlns:p14="http://schemas.microsoft.com/office/powerpoint/2010/main" val="1350209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SITUAZIONE MEU; COMPETIZIONE TRA ATENEI; ATTRATTIVITA’ DA SOTTOLINEARE…CRISI DELLA PROFESSIONE</a:t>
            </a:r>
          </a:p>
        </p:txBody>
      </p:sp>
      <p:sp>
        <p:nvSpPr>
          <p:cNvPr id="4" name="Segnaposto numero diapositiva 3"/>
          <p:cNvSpPr>
            <a:spLocks noGrp="1"/>
          </p:cNvSpPr>
          <p:nvPr>
            <p:ph type="sldNum" sz="quarter" idx="5"/>
          </p:nvPr>
        </p:nvSpPr>
        <p:spPr/>
        <p:txBody>
          <a:bodyPr/>
          <a:lstStyle/>
          <a:p>
            <a:fld id="{8125BBEE-1700-CA40-8BFE-1AF8DEE14AE1}" type="slidenum">
              <a:rPr lang="it-IT" smtClean="0"/>
              <a:t>22</a:t>
            </a:fld>
            <a:endParaRPr lang="it-IT"/>
          </a:p>
        </p:txBody>
      </p:sp>
    </p:spTree>
    <p:extLst>
      <p:ext uri="{BB962C8B-B14F-4D97-AF65-F5344CB8AC3E}">
        <p14:creationId xmlns:p14="http://schemas.microsoft.com/office/powerpoint/2010/main" val="2475025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B82A21-FE83-6301-2752-482A14A98FB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D50C111-8EEE-EF90-4B93-B202A2ABF1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96E33C0-343B-49D6-495F-FDF0B64D5599}"/>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5" name="Segnaposto piè di pagina 4">
            <a:extLst>
              <a:ext uri="{FF2B5EF4-FFF2-40B4-BE49-F238E27FC236}">
                <a16:creationId xmlns:a16="http://schemas.microsoft.com/office/drawing/2014/main" id="{8CABFF10-31F6-75EE-052B-27C2FC09AEC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8CE6DF-E7A6-1D0D-7D48-88275373E883}"/>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3169880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D03798-B49A-1C3E-C452-5AD86F0230B9}"/>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A0A74F5-B849-EA68-14D3-0F2429E8C2F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1A89D8B-B7BA-7041-A8CF-23D2338ADDFB}"/>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5" name="Segnaposto piè di pagina 4">
            <a:extLst>
              <a:ext uri="{FF2B5EF4-FFF2-40B4-BE49-F238E27FC236}">
                <a16:creationId xmlns:a16="http://schemas.microsoft.com/office/drawing/2014/main" id="{5C7A361A-5E44-3E90-6A80-2D3FB1E8B17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59A4B45-9BBA-CB64-6C1A-6C170DEBBD15}"/>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2871628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DB56590-0BA4-7A57-9271-71B9FEADFA1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80A8F82-4552-803E-984C-5AF7AD1ABF6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747506D-B32C-147A-9F75-0024A8A2FFB9}"/>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5" name="Segnaposto piè di pagina 4">
            <a:extLst>
              <a:ext uri="{FF2B5EF4-FFF2-40B4-BE49-F238E27FC236}">
                <a16:creationId xmlns:a16="http://schemas.microsoft.com/office/drawing/2014/main" id="{F333B3F4-31A2-BD44-B6FB-E0E6D521E7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4AB8DAB-AF09-1894-7CC5-7DBD46E864AC}"/>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3797178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E48EB-B19E-3DAA-F990-C42BFE93DE1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ABC6941-397C-F3CA-E452-12706984F9B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CFD1EED-8621-4A05-41B0-893640AAC8C1}"/>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5" name="Segnaposto piè di pagina 4">
            <a:extLst>
              <a:ext uri="{FF2B5EF4-FFF2-40B4-BE49-F238E27FC236}">
                <a16:creationId xmlns:a16="http://schemas.microsoft.com/office/drawing/2014/main" id="{EFF6FB2F-830D-C2A1-4346-8155031213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982A358-EDEC-F665-8621-689150E4C2D6}"/>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176640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5B0FE6-98D5-B5DD-F3F6-8039323DBA1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7F684A4-C162-419B-9A05-12187479BD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9BD67F0-73E6-5819-37BF-52FF1DB08B64}"/>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5" name="Segnaposto piè di pagina 4">
            <a:extLst>
              <a:ext uri="{FF2B5EF4-FFF2-40B4-BE49-F238E27FC236}">
                <a16:creationId xmlns:a16="http://schemas.microsoft.com/office/drawing/2014/main" id="{BE95D4E7-693E-B27A-8A8D-64830392C65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BDB2693-A772-4E4B-91FB-229ED8F21B75}"/>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3361278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2BF0C3-7406-E360-7227-9B1B3E1737E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74549FB-B7B6-E86D-7E77-99348A8A763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C40DA05-DB27-392A-D4A0-DF79342C9D3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AF3A987-A3EE-9588-394F-44745C08BBEE}"/>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6" name="Segnaposto piè di pagina 5">
            <a:extLst>
              <a:ext uri="{FF2B5EF4-FFF2-40B4-BE49-F238E27FC236}">
                <a16:creationId xmlns:a16="http://schemas.microsoft.com/office/drawing/2014/main" id="{37C2C41E-DC39-FA68-155B-96A18B74CF9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814FF29-739F-B756-F18B-CC68E06612E2}"/>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2930992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1CD7CB-C170-60CB-6D21-98DAEE4F81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A781D76-5B2B-F13D-60A3-CEBA12342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C90396C-6F65-240C-8326-C072ABE9430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DAD1870-3466-97AE-0755-CA5450BF85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D6AD6EFE-7038-F496-DCD8-72418D6596F2}"/>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D407533-641F-05DD-AED3-0B7B3FBB2E7B}"/>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8" name="Segnaposto piè di pagina 7">
            <a:extLst>
              <a:ext uri="{FF2B5EF4-FFF2-40B4-BE49-F238E27FC236}">
                <a16:creationId xmlns:a16="http://schemas.microsoft.com/office/drawing/2014/main" id="{AEB5AE61-8218-9A93-5146-302C545DFF8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FEB3BE6-13E2-D2C4-8524-3B92AAA7A3FA}"/>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3296162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AF99C8-B921-83A0-C62F-53AEC76AFCC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F82568A-69CD-5085-5978-7D4762C90469}"/>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4" name="Segnaposto piè di pagina 3">
            <a:extLst>
              <a:ext uri="{FF2B5EF4-FFF2-40B4-BE49-F238E27FC236}">
                <a16:creationId xmlns:a16="http://schemas.microsoft.com/office/drawing/2014/main" id="{21CC7715-735B-36BF-864A-DC1250C8731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68A3010-C171-D4D6-18C2-AE1E2FD2D233}"/>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3219934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EDD164A-53F7-B858-7084-4AAFEF5DD53A}"/>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3" name="Segnaposto piè di pagina 2">
            <a:extLst>
              <a:ext uri="{FF2B5EF4-FFF2-40B4-BE49-F238E27FC236}">
                <a16:creationId xmlns:a16="http://schemas.microsoft.com/office/drawing/2014/main" id="{E223F4FD-44BC-703A-C2F1-E3A1FDABFE0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4BE792F-83EB-869E-5802-FD0142E53A59}"/>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4247510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62FDE3-5184-1B4F-F91A-C3A30BDAA92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F2BD0BB-52EF-588A-7180-94CF826885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C32FE9C-18D6-35E8-9256-A8D8A125E3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EE82E5-3540-EDFB-2AF7-FEB422949D52}"/>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6" name="Segnaposto piè di pagina 5">
            <a:extLst>
              <a:ext uri="{FF2B5EF4-FFF2-40B4-BE49-F238E27FC236}">
                <a16:creationId xmlns:a16="http://schemas.microsoft.com/office/drawing/2014/main" id="{853AA33A-4EEB-6F1F-32F4-FD0BEE48F57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DDF3C98-56F6-D150-BECC-67C088DC39EA}"/>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608974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CA181B-A094-E4C7-1409-10C2F33A2F5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D0D09D5-841A-7CF6-FA05-97DD70BDD7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99515DB-D423-C9AD-2E2F-F39A6FFB92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BAA17D2-1F4A-0435-7312-18648C23E0B8}"/>
              </a:ext>
            </a:extLst>
          </p:cNvPr>
          <p:cNvSpPr>
            <a:spLocks noGrp="1"/>
          </p:cNvSpPr>
          <p:nvPr>
            <p:ph type="dt" sz="half" idx="10"/>
          </p:nvPr>
        </p:nvSpPr>
        <p:spPr/>
        <p:txBody>
          <a:bodyPr/>
          <a:lstStyle/>
          <a:p>
            <a:fld id="{3DD558B3-4597-4AFA-BED6-3B48FB8D5F6B}" type="datetimeFigureOut">
              <a:rPr lang="it-IT" smtClean="0"/>
              <a:t>11/03/2024</a:t>
            </a:fld>
            <a:endParaRPr lang="it-IT"/>
          </a:p>
        </p:txBody>
      </p:sp>
      <p:sp>
        <p:nvSpPr>
          <p:cNvPr id="6" name="Segnaposto piè di pagina 5">
            <a:extLst>
              <a:ext uri="{FF2B5EF4-FFF2-40B4-BE49-F238E27FC236}">
                <a16:creationId xmlns:a16="http://schemas.microsoft.com/office/drawing/2014/main" id="{ADD2E6FE-6BBA-AD6B-A3F7-8CEA5E3EE3C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739E2A4-3E9C-6C12-1479-91F29CA3FD7F}"/>
              </a:ext>
            </a:extLst>
          </p:cNvPr>
          <p:cNvSpPr>
            <a:spLocks noGrp="1"/>
          </p:cNvSpPr>
          <p:nvPr>
            <p:ph type="sldNum" sz="quarter" idx="12"/>
          </p:nvPr>
        </p:nvSpPr>
        <p:spPr/>
        <p:txBody>
          <a:bodyPr/>
          <a:lstStyle/>
          <a:p>
            <a:fld id="{B8E48810-0169-41B6-BB67-EBBF916F67D6}" type="slidenum">
              <a:rPr lang="it-IT" smtClean="0"/>
              <a:t>‹N›</a:t>
            </a:fld>
            <a:endParaRPr lang="it-IT"/>
          </a:p>
        </p:txBody>
      </p:sp>
    </p:spTree>
    <p:extLst>
      <p:ext uri="{BB962C8B-B14F-4D97-AF65-F5344CB8AC3E}">
        <p14:creationId xmlns:p14="http://schemas.microsoft.com/office/powerpoint/2010/main" val="1098015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6FF29A-4F33-A4A8-2289-6091ED7EAC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AD53899-761A-DE32-95BD-FDB4A2F37A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1F76884-C3B1-52D3-E5C9-D199F8C587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558B3-4597-4AFA-BED6-3B48FB8D5F6B}" type="datetimeFigureOut">
              <a:rPr lang="it-IT" smtClean="0"/>
              <a:t>11/03/2024</a:t>
            </a:fld>
            <a:endParaRPr lang="it-IT"/>
          </a:p>
        </p:txBody>
      </p:sp>
      <p:sp>
        <p:nvSpPr>
          <p:cNvPr id="5" name="Segnaposto piè di pagina 4">
            <a:extLst>
              <a:ext uri="{FF2B5EF4-FFF2-40B4-BE49-F238E27FC236}">
                <a16:creationId xmlns:a16="http://schemas.microsoft.com/office/drawing/2014/main" id="{8E8954A3-0891-40AB-69DC-80F1F35549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CC48043-4F13-1471-BE1B-19F6441F11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E48810-0169-41B6-BB67-EBBF916F67D6}" type="slidenum">
              <a:rPr lang="it-IT" smtClean="0"/>
              <a:t>‹N›</a:t>
            </a:fld>
            <a:endParaRPr lang="it-IT"/>
          </a:p>
        </p:txBody>
      </p:sp>
    </p:spTree>
    <p:extLst>
      <p:ext uri="{BB962C8B-B14F-4D97-AF65-F5344CB8AC3E}">
        <p14:creationId xmlns:p14="http://schemas.microsoft.com/office/powerpoint/2010/main" val="3795624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0.png"/><Relationship Id="rId2" Type="http://schemas.microsoft.com/office/2014/relationships/chartEx" Target="../charts/chartEx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ntplusdiritto.ilsole24ore.com/viewer?appid=4239&amp;redirect=false&amp;origine=diritto#showdoc/41191997" TargetMode="Externa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6ED09-9C87-0947-A4C8-F4EFFF36B0CA}"/>
            </a:ext>
          </a:extLst>
        </p:cNvPr>
        <p:cNvGrpSpPr/>
        <p:nvPr/>
      </p:nvGrpSpPr>
      <p:grpSpPr>
        <a:xfrm>
          <a:off x="0" y="0"/>
          <a:ext cx="0" cy="0"/>
          <a:chOff x="0" y="0"/>
          <a:chExt cx="0" cy="0"/>
        </a:xfrm>
      </p:grpSpPr>
      <p:pic>
        <p:nvPicPr>
          <p:cNvPr id="10" name="Immagine 9">
            <a:extLst>
              <a:ext uri="{FF2B5EF4-FFF2-40B4-BE49-F238E27FC236}">
                <a16:creationId xmlns:a16="http://schemas.microsoft.com/office/drawing/2014/main" id="{004D44EC-7CC6-DA95-7A32-9F519AF6EE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207" y="495516"/>
            <a:ext cx="2443048" cy="742146"/>
          </a:xfrm>
          <a:prstGeom prst="rect">
            <a:avLst/>
          </a:prstGeom>
        </p:spPr>
      </p:pic>
      <p:sp>
        <p:nvSpPr>
          <p:cNvPr id="6" name="Titolo 5">
            <a:extLst>
              <a:ext uri="{FF2B5EF4-FFF2-40B4-BE49-F238E27FC236}">
                <a16:creationId xmlns:a16="http://schemas.microsoft.com/office/drawing/2014/main" id="{990066A3-F04F-36EC-9B24-87D72B5CBE85}"/>
              </a:ext>
            </a:extLst>
          </p:cNvPr>
          <p:cNvSpPr>
            <a:spLocks noGrp="1"/>
          </p:cNvSpPr>
          <p:nvPr>
            <p:ph type="title"/>
          </p:nvPr>
        </p:nvSpPr>
        <p:spPr>
          <a:xfrm>
            <a:off x="452761" y="365125"/>
            <a:ext cx="10901039" cy="1325563"/>
          </a:xfrm>
        </p:spPr>
        <p:txBody>
          <a:bodyPr>
            <a:noAutofit/>
          </a:bodyPr>
          <a:lstStyle/>
          <a:p>
            <a:r>
              <a:rPr lang="it-IT" sz="5400" dirty="0"/>
              <a:t>				</a:t>
            </a:r>
            <a:br>
              <a:rPr lang="it-IT" sz="5400" dirty="0"/>
            </a:br>
            <a:endParaRPr lang="it-IT" sz="5400" dirty="0"/>
          </a:p>
        </p:txBody>
      </p:sp>
      <p:pic>
        <p:nvPicPr>
          <p:cNvPr id="9" name="Segnaposto contenuto 8" descr="Immagine che contiene muro, interno, pavimento, arredo&#10;&#10;Descrizione generata automaticamente">
            <a:extLst>
              <a:ext uri="{FF2B5EF4-FFF2-40B4-BE49-F238E27FC236}">
                <a16:creationId xmlns:a16="http://schemas.microsoft.com/office/drawing/2014/main" id="{03E22521-9C8C-7ADF-3356-CD201BF7D6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75305" y="1018323"/>
            <a:ext cx="6493234" cy="4934607"/>
          </a:xfrm>
          <a:effectLst>
            <a:softEdge rad="76200"/>
          </a:effectLst>
        </p:spPr>
      </p:pic>
      <p:sp>
        <p:nvSpPr>
          <p:cNvPr id="2" name="CasellaDiTesto 1">
            <a:extLst>
              <a:ext uri="{FF2B5EF4-FFF2-40B4-BE49-F238E27FC236}">
                <a16:creationId xmlns:a16="http://schemas.microsoft.com/office/drawing/2014/main" id="{BD9A8D87-EE7D-7DD7-7FDF-991613F2B93D}"/>
              </a:ext>
            </a:extLst>
          </p:cNvPr>
          <p:cNvSpPr txBox="1"/>
          <p:nvPr/>
        </p:nvSpPr>
        <p:spPr>
          <a:xfrm>
            <a:off x="256375" y="2744591"/>
            <a:ext cx="4735504" cy="1077218"/>
          </a:xfrm>
          <a:prstGeom prst="rect">
            <a:avLst/>
          </a:prstGeom>
          <a:noFill/>
        </p:spPr>
        <p:txBody>
          <a:bodyPr wrap="square" rtlCol="0">
            <a:spAutoFit/>
          </a:bodyPr>
          <a:lstStyle/>
          <a:p>
            <a:r>
              <a:rPr lang="it-IT" sz="3200" dirty="0">
                <a:latin typeface="+mj-lt"/>
              </a:rPr>
              <a:t>ASSEMBLEA ORDINARIA ANNUALE DEGLI ISCRITTI</a:t>
            </a:r>
          </a:p>
        </p:txBody>
      </p:sp>
      <p:sp>
        <p:nvSpPr>
          <p:cNvPr id="4" name="CasellaDiTesto 3">
            <a:extLst>
              <a:ext uri="{FF2B5EF4-FFF2-40B4-BE49-F238E27FC236}">
                <a16:creationId xmlns:a16="http://schemas.microsoft.com/office/drawing/2014/main" id="{B53721B3-5EB1-38D9-76A4-36FA7F5D2D2B}"/>
              </a:ext>
            </a:extLst>
          </p:cNvPr>
          <p:cNvSpPr txBox="1"/>
          <p:nvPr/>
        </p:nvSpPr>
        <p:spPr>
          <a:xfrm>
            <a:off x="452761" y="5583598"/>
            <a:ext cx="2915065" cy="369332"/>
          </a:xfrm>
          <a:prstGeom prst="rect">
            <a:avLst/>
          </a:prstGeom>
          <a:noFill/>
        </p:spPr>
        <p:txBody>
          <a:bodyPr wrap="square" rtlCol="0">
            <a:spAutoFit/>
          </a:bodyPr>
          <a:lstStyle/>
          <a:p>
            <a:pPr algn="ctr"/>
            <a:r>
              <a:rPr lang="it-IT" dirty="0"/>
              <a:t>Como  11 MARZO 2024</a:t>
            </a:r>
          </a:p>
        </p:txBody>
      </p:sp>
      <p:sp>
        <p:nvSpPr>
          <p:cNvPr id="3" name="CasellaDiTesto 2">
            <a:extLst>
              <a:ext uri="{FF2B5EF4-FFF2-40B4-BE49-F238E27FC236}">
                <a16:creationId xmlns:a16="http://schemas.microsoft.com/office/drawing/2014/main" id="{4301C532-004D-1E37-4457-7652E3F31A04}"/>
              </a:ext>
            </a:extLst>
          </p:cNvPr>
          <p:cNvSpPr txBox="1"/>
          <p:nvPr/>
        </p:nvSpPr>
        <p:spPr>
          <a:xfrm>
            <a:off x="993412" y="5982828"/>
            <a:ext cx="2169141" cy="369332"/>
          </a:xfrm>
          <a:prstGeom prst="rect">
            <a:avLst/>
          </a:prstGeom>
          <a:noFill/>
        </p:spPr>
        <p:txBody>
          <a:bodyPr wrap="square" rtlCol="0">
            <a:spAutoFit/>
          </a:bodyPr>
          <a:lstStyle/>
          <a:p>
            <a:r>
              <a:rPr lang="it-IT" dirty="0"/>
              <a:t>Dr. Gianluigi Spata</a:t>
            </a:r>
          </a:p>
        </p:txBody>
      </p:sp>
    </p:spTree>
    <p:extLst>
      <p:ext uri="{BB962C8B-B14F-4D97-AF65-F5344CB8AC3E}">
        <p14:creationId xmlns:p14="http://schemas.microsoft.com/office/powerpoint/2010/main" val="2357797136"/>
      </p:ext>
    </p:extLst>
  </p:cSld>
  <p:clrMapOvr>
    <a:masterClrMapping/>
  </p:clrMapOvr>
  <mc:AlternateContent xmlns:mc="http://schemas.openxmlformats.org/markup-compatibility/2006" xmlns:p14="http://schemas.microsoft.com/office/powerpoint/2010/main">
    <mc:Choice Requires="p14">
      <p:transition p14:dur="0" advTm="10000"/>
    </mc:Choice>
    <mc:Fallback xmlns="">
      <p:transition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04C2C04-B767-7792-959E-69264AEE8234}"/>
              </a:ext>
            </a:extLst>
          </p:cNvPr>
          <p:cNvSpPr>
            <a:spLocks noGrp="1"/>
          </p:cNvSpPr>
          <p:nvPr>
            <p:ph type="title"/>
          </p:nvPr>
        </p:nvSpPr>
        <p:spPr>
          <a:xfrm>
            <a:off x="550507" y="111967"/>
            <a:ext cx="10982130" cy="1082351"/>
          </a:xfrm>
        </p:spPr>
        <p:txBody>
          <a:bodyPr>
            <a:normAutofit/>
          </a:bodyPr>
          <a:lstStyle/>
          <a:p>
            <a:br>
              <a:rPr lang="it-IT" sz="1800" b="0" i="0" u="none" strike="noStrike" baseline="0" dirty="0">
                <a:solidFill>
                  <a:srgbClr val="000000"/>
                </a:solidFill>
                <a:latin typeface="Times New Roman" panose="02020603050405020304" pitchFamily="18" charset="0"/>
              </a:rPr>
            </a:br>
            <a:r>
              <a:rPr lang="it-IT" sz="1800" b="0" i="0" u="none" strike="noStrike" baseline="0" dirty="0">
                <a:solidFill>
                  <a:srgbClr val="000000"/>
                </a:solidFill>
                <a:latin typeface="Times New Roman" panose="02020603050405020304" pitchFamily="18" charset="0"/>
              </a:rPr>
              <a:t> AUDIZIONE SUL DISEGNO DI LEGGE RECANTE “BILANCIO DI PREVISIONE DELLO STATO PER L’ANNO FINANZIARIO 2024 E BILANCIO PLURIENNALE PER IL TRIENNIO 2024-2026” (A.S. 926) </a:t>
            </a:r>
            <a:endParaRPr lang="it-IT" dirty="0"/>
          </a:p>
        </p:txBody>
      </p:sp>
      <p:pic>
        <p:nvPicPr>
          <p:cNvPr id="8" name="Segnaposto contenuto 7">
            <a:extLst>
              <a:ext uri="{FF2B5EF4-FFF2-40B4-BE49-F238E27FC236}">
                <a16:creationId xmlns:a16="http://schemas.microsoft.com/office/drawing/2014/main" id="{2EC319A0-39CA-5FAF-DBD0-4937512BE2AD}"/>
              </a:ext>
            </a:extLst>
          </p:cNvPr>
          <p:cNvPicPr>
            <a:picLocks noGrp="1" noChangeAspect="1"/>
          </p:cNvPicPr>
          <p:nvPr>
            <p:ph idx="1"/>
          </p:nvPr>
        </p:nvPicPr>
        <p:blipFill>
          <a:blip r:embed="rId2"/>
          <a:stretch>
            <a:fillRect/>
          </a:stretch>
        </p:blipFill>
        <p:spPr>
          <a:xfrm>
            <a:off x="1464906" y="1446245"/>
            <a:ext cx="9143999" cy="5299788"/>
          </a:xfrm>
        </p:spPr>
      </p:pic>
    </p:spTree>
    <p:extLst>
      <p:ext uri="{BB962C8B-B14F-4D97-AF65-F5344CB8AC3E}">
        <p14:creationId xmlns:p14="http://schemas.microsoft.com/office/powerpoint/2010/main" val="1634940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E673E3-D7EC-AE45-D8DC-3E27E3A231FD}"/>
              </a:ext>
            </a:extLst>
          </p:cNvPr>
          <p:cNvSpPr>
            <a:spLocks noGrp="1"/>
          </p:cNvSpPr>
          <p:nvPr>
            <p:ph type="title"/>
          </p:nvPr>
        </p:nvSpPr>
        <p:spPr/>
        <p:txBody>
          <a:bodyPr>
            <a:normAutofit/>
          </a:bodyPr>
          <a:lstStyle/>
          <a:p>
            <a:r>
              <a:rPr lang="it-IT" sz="2400" b="0" i="0" u="none" strike="noStrike" baseline="0" dirty="0">
                <a:solidFill>
                  <a:srgbClr val="000000"/>
                </a:solidFill>
                <a:latin typeface="Times New Roman" panose="02020603050405020304" pitchFamily="18" charset="0"/>
              </a:rPr>
              <a:t>AUDIZIONE SUL DISEGNO DI LEGGE RECANTE “BILANCIO DI PREVISIONE DELLO STATO PER L’ANNO FINANZIARIO 2024 E BILANCIO PLURIENNALE PER IL TRIENNIO 2024-2026” (A.S. 926)</a:t>
            </a:r>
            <a:endParaRPr lang="it-IT" sz="2400" dirty="0"/>
          </a:p>
        </p:txBody>
      </p:sp>
      <p:sp>
        <p:nvSpPr>
          <p:cNvPr id="3" name="Segnaposto contenuto 2">
            <a:extLst>
              <a:ext uri="{FF2B5EF4-FFF2-40B4-BE49-F238E27FC236}">
                <a16:creationId xmlns:a16="http://schemas.microsoft.com/office/drawing/2014/main" id="{DCFBFF6E-B38A-9777-708A-8763B6A9460E}"/>
              </a:ext>
            </a:extLst>
          </p:cNvPr>
          <p:cNvSpPr>
            <a:spLocks noGrp="1"/>
          </p:cNvSpPr>
          <p:nvPr>
            <p:ph idx="1"/>
          </p:nvPr>
        </p:nvSpPr>
        <p:spPr/>
        <p:txBody>
          <a:bodyPr>
            <a:normAutofit lnSpcReduction="10000"/>
          </a:bodyPr>
          <a:lstStyle/>
          <a:p>
            <a:r>
              <a:rPr lang="it-IT" sz="1800" b="0" i="0" u="none" strike="noStrike" baseline="0" dirty="0">
                <a:solidFill>
                  <a:srgbClr val="000000"/>
                </a:solidFill>
                <a:latin typeface="Times New Roman" panose="02020603050405020304" pitchFamily="18" charset="0"/>
              </a:rPr>
              <a:t>Con l’articolo 41 del disegno di legge </a:t>
            </a:r>
            <a:r>
              <a:rPr lang="it-IT" sz="1800" b="1" i="0" u="none" strike="noStrike" baseline="0" dirty="0">
                <a:solidFill>
                  <a:srgbClr val="000000"/>
                </a:solidFill>
                <a:latin typeface="Times New Roman" panose="02020603050405020304" pitchFamily="18" charset="0"/>
              </a:rPr>
              <a:t>il livello del finanziamento del fabbisogno sanitario nazionale </a:t>
            </a:r>
            <a:r>
              <a:rPr lang="it-IT" sz="1800" b="0" i="0" u="none" strike="noStrike" baseline="0" dirty="0">
                <a:solidFill>
                  <a:srgbClr val="000000"/>
                </a:solidFill>
                <a:latin typeface="Times New Roman" panose="02020603050405020304" pitchFamily="18" charset="0"/>
              </a:rPr>
              <a:t>standard cui concorre lo Stato </a:t>
            </a:r>
            <a:r>
              <a:rPr lang="it-IT" sz="1800" b="1" i="0" u="none" strike="noStrike" baseline="0" dirty="0">
                <a:solidFill>
                  <a:srgbClr val="000000"/>
                </a:solidFill>
                <a:latin typeface="Times New Roman" panose="02020603050405020304" pitchFamily="18" charset="0"/>
              </a:rPr>
              <a:t>viene aumentato di 3 miliardi per il 2024, 4 miliardi per il 2025 e 4,2 miliardi a decorrere dall’anno 2026. Un incremento che è volto a finanziare principalmente il rinnovo dei contratti per il personale del settore, ma anche diversi altri interventi minori</a:t>
            </a:r>
            <a:r>
              <a:rPr lang="it-IT" sz="1800" b="0" i="0" u="none" strike="noStrike" baseline="0" dirty="0">
                <a:solidFill>
                  <a:srgbClr val="000000"/>
                </a:solidFill>
                <a:latin typeface="Times New Roman" panose="02020603050405020304" pitchFamily="18" charset="0"/>
              </a:rPr>
              <a:t>. Si tratta dell’incremento delle tariffe orarie previste per far fronte alle carenze di personale in alcuni comparti, di quello delle misure per il riassorbimento delle liste d’attesa, della rideterminazione dei tetti della spesa farmaceutica, delle modifiche alle modalità di distribuzione dei medicinali, dell’aggiornamento del tetto di spesa per gli acquisti di prestazioni sanitarie da privati, del finanziamento dell’aggiornamento dei LEA e di ulteriori misure in materia di potenziamento del servizio sanitario nazionale e dell’assistenza territoriale.</a:t>
            </a:r>
          </a:p>
          <a:p>
            <a:r>
              <a:rPr lang="it-IT" sz="1800" b="0" i="0" u="none" strike="noStrike" baseline="0" dirty="0">
                <a:solidFill>
                  <a:srgbClr val="000000"/>
                </a:solidFill>
                <a:latin typeface="Times New Roman" panose="02020603050405020304" pitchFamily="18" charset="0"/>
              </a:rPr>
              <a:t>Il rifinanziamento proposto fa crescere l’importo del fabbisogno sanitario nazionale cui contribuisce lo Stato a 134 miliardi. Ben al di sopra dei 129 miliardi del 2023, anno in cui, tuttavia, ha inciso anche il finanziamento pari a 1.085 milioni destinato dal </a:t>
            </a:r>
            <a:r>
              <a:rPr lang="it-IT" sz="1800" b="0" i="0" u="none" strike="noStrike" baseline="0" dirty="0" err="1">
                <a:solidFill>
                  <a:srgbClr val="000000"/>
                </a:solidFill>
                <a:latin typeface="Times New Roman" panose="02020603050405020304" pitchFamily="18" charset="0"/>
              </a:rPr>
              <a:t>d.l.</a:t>
            </a:r>
            <a:r>
              <a:rPr lang="it-IT" sz="1800" b="0" i="0" u="none" strike="noStrike" baseline="0" dirty="0">
                <a:solidFill>
                  <a:srgbClr val="000000"/>
                </a:solidFill>
                <a:latin typeface="Times New Roman" panose="02020603050405020304" pitchFamily="18" charset="0"/>
              </a:rPr>
              <a:t> 34/2023 a ridurre l’incidenza del </a:t>
            </a:r>
            <a:r>
              <a:rPr lang="it-IT" sz="1800" b="0" i="1" u="none" strike="noStrike" baseline="0" dirty="0" err="1">
                <a:solidFill>
                  <a:srgbClr val="000000"/>
                </a:solidFill>
                <a:latin typeface="Times New Roman" panose="02020603050405020304" pitchFamily="18" charset="0"/>
              </a:rPr>
              <a:t>payback</a:t>
            </a:r>
            <a:r>
              <a:rPr lang="it-IT" sz="1800" b="0" i="1" u="none" strike="noStrike" baseline="0" dirty="0">
                <a:solidFill>
                  <a:srgbClr val="000000"/>
                </a:solidFill>
                <a:latin typeface="Times New Roman" panose="02020603050405020304" pitchFamily="18" charset="0"/>
              </a:rPr>
              <a:t> </a:t>
            </a:r>
            <a:r>
              <a:rPr lang="it-IT" sz="1800" b="0" i="0" u="none" strike="noStrike" baseline="0" dirty="0">
                <a:solidFill>
                  <a:srgbClr val="000000"/>
                </a:solidFill>
                <a:latin typeface="Times New Roman" panose="02020603050405020304" pitchFamily="18" charset="0"/>
              </a:rPr>
              <a:t>sui dispositivi medici a carico delle aziende produttrici. Nel 2025 il finanziamento si colloca ora a 135,4 miliardi, in aumento di un ulteriore 1 per cento (Tavola 7). </a:t>
            </a:r>
          </a:p>
          <a:p>
            <a:r>
              <a:rPr lang="it-IT" sz="1800" b="0" i="0" u="none" strike="noStrike" baseline="0" dirty="0">
                <a:solidFill>
                  <a:srgbClr val="000000"/>
                </a:solidFill>
                <a:latin typeface="Times New Roman" panose="02020603050405020304" pitchFamily="18" charset="0"/>
              </a:rPr>
              <a:t>Due aspetti vanno poi rilevati. </a:t>
            </a:r>
            <a:r>
              <a:rPr lang="it-IT" sz="1800" b="1" i="0" u="none" strike="noStrike" baseline="0" dirty="0">
                <a:solidFill>
                  <a:srgbClr val="000000"/>
                </a:solidFill>
                <a:latin typeface="Times New Roman" panose="02020603050405020304" pitchFamily="18" charset="0"/>
              </a:rPr>
              <a:t>Nonostante l’aumento previsto dal </a:t>
            </a:r>
            <a:r>
              <a:rPr lang="it-IT" sz="1800" b="1" i="0" u="none" strike="noStrike" baseline="0" dirty="0" err="1">
                <a:solidFill>
                  <a:srgbClr val="000000"/>
                </a:solidFill>
                <a:latin typeface="Times New Roman" panose="02020603050405020304" pitchFamily="18" charset="0"/>
              </a:rPr>
              <a:t>d.d.l.</a:t>
            </a:r>
            <a:r>
              <a:rPr lang="it-IT" sz="1800" b="1" i="0" u="none" strike="noStrike" baseline="0" dirty="0">
                <a:solidFill>
                  <a:srgbClr val="000000"/>
                </a:solidFill>
                <a:latin typeface="Times New Roman" panose="02020603050405020304" pitchFamily="18" charset="0"/>
              </a:rPr>
              <a:t> di bilancio, il fabbisogno sanitario a cui concorre lo Stato si conferma in rapporto al prodotto in graduale ma netta flessione: nel triennio di previsione si riduce di tre decimi di punto (dal 6,3 del 2023 al 6 per cento a fine periodo).</a:t>
            </a:r>
            <a:endParaRPr lang="it-IT" b="1" dirty="0"/>
          </a:p>
        </p:txBody>
      </p:sp>
    </p:spTree>
    <p:extLst>
      <p:ext uri="{BB962C8B-B14F-4D97-AF65-F5344CB8AC3E}">
        <p14:creationId xmlns:p14="http://schemas.microsoft.com/office/powerpoint/2010/main" val="2644147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F843DA-CB02-28B2-9B2D-34382E4EF7F6}"/>
              </a:ext>
            </a:extLst>
          </p:cNvPr>
          <p:cNvSpPr>
            <a:spLocks noGrp="1"/>
          </p:cNvSpPr>
          <p:nvPr>
            <p:ph type="title"/>
          </p:nvPr>
        </p:nvSpPr>
        <p:spPr/>
        <p:txBody>
          <a:bodyPr>
            <a:normAutofit/>
          </a:bodyPr>
          <a:lstStyle/>
          <a:p>
            <a:r>
              <a:rPr lang="it-IT" sz="2400" b="0" i="0" u="none" strike="noStrike" baseline="0" dirty="0">
                <a:solidFill>
                  <a:srgbClr val="000000"/>
                </a:solidFill>
                <a:latin typeface="Times New Roman" panose="02020603050405020304" pitchFamily="18" charset="0"/>
              </a:rPr>
              <a:t>AUDIZIONE SUL DISEGNO DI LEGGE RECANTE “BILANCIO DI PREVISIONE DELLO STATO PER L’ANNO FINANZIARIO 2024 E BILANCIO PLURIENNALE PER IL TRIENNIO 2024-2026” (A.S. 926)</a:t>
            </a:r>
            <a:endParaRPr lang="it-IT" sz="2400" dirty="0"/>
          </a:p>
        </p:txBody>
      </p:sp>
      <p:sp>
        <p:nvSpPr>
          <p:cNvPr id="3" name="Segnaposto contenuto 2">
            <a:extLst>
              <a:ext uri="{FF2B5EF4-FFF2-40B4-BE49-F238E27FC236}">
                <a16:creationId xmlns:a16="http://schemas.microsoft.com/office/drawing/2014/main" id="{41F0A86F-9D03-E2AA-E00B-58A540BFB6EA}"/>
              </a:ext>
            </a:extLst>
          </p:cNvPr>
          <p:cNvSpPr>
            <a:spLocks noGrp="1"/>
          </p:cNvSpPr>
          <p:nvPr>
            <p:ph idx="1"/>
          </p:nvPr>
        </p:nvSpPr>
        <p:spPr/>
        <p:txBody>
          <a:bodyPr/>
          <a:lstStyle/>
          <a:p>
            <a:r>
              <a:rPr lang="it-IT" sz="1800" b="0" i="0" u="none" strike="noStrike" baseline="0" dirty="0">
                <a:solidFill>
                  <a:srgbClr val="000000"/>
                </a:solidFill>
                <a:latin typeface="Times New Roman" panose="02020603050405020304" pitchFamily="18" charset="0"/>
              </a:rPr>
              <a:t>In conclusione, </a:t>
            </a:r>
            <a:r>
              <a:rPr lang="it-IT" sz="1800" b="1" i="0" u="none" strike="noStrike" baseline="0" dirty="0">
                <a:solidFill>
                  <a:srgbClr val="000000"/>
                </a:solidFill>
                <a:latin typeface="Times New Roman" panose="02020603050405020304" pitchFamily="18" charset="0"/>
              </a:rPr>
              <a:t>entro i margini di manovra molto ristretti in cui si collocano gli interventi della legge di bilancio, le risorse destinate alla sanità sono certamente rilevanti</a:t>
            </a:r>
            <a:r>
              <a:rPr lang="it-IT" sz="1800" b="0" i="0" u="none" strike="noStrike" baseline="0" dirty="0">
                <a:solidFill>
                  <a:srgbClr val="000000"/>
                </a:solidFill>
                <a:latin typeface="Times New Roman" panose="02020603050405020304" pitchFamily="18" charset="0"/>
              </a:rPr>
              <a:t>. Esse </a:t>
            </a:r>
            <a:r>
              <a:rPr lang="it-IT" sz="1800" b="1" i="0" u="none" strike="noStrike" baseline="0" dirty="0">
                <a:solidFill>
                  <a:srgbClr val="FF0000"/>
                </a:solidFill>
                <a:latin typeface="Times New Roman" panose="02020603050405020304" pitchFamily="18" charset="0"/>
              </a:rPr>
              <a:t>non sono tuttavia sufficienti </a:t>
            </a:r>
            <a:r>
              <a:rPr lang="it-IT" sz="1800" b="1" i="0" u="none" strike="noStrike" baseline="0" dirty="0">
                <a:solidFill>
                  <a:srgbClr val="000000"/>
                </a:solidFill>
                <a:latin typeface="Times New Roman" panose="02020603050405020304" pitchFamily="18" charset="0"/>
              </a:rPr>
              <a:t>ad invertire il profilo riflessivo già disegnato nel quadro tendenziale</a:t>
            </a:r>
            <a:r>
              <a:rPr lang="it-IT" sz="1800" b="0" i="0" u="none" strike="noStrike" baseline="0" dirty="0">
                <a:solidFill>
                  <a:srgbClr val="000000"/>
                </a:solidFill>
                <a:latin typeface="Times New Roman" panose="02020603050405020304" pitchFamily="18" charset="0"/>
              </a:rPr>
              <a:t>. La riduzione in termini di prodotto rimane evidente anche se l’attenzione per questo settore di spesa è testimoniato dalla seppur limitata crescita del rapporto con il totale della spesa corrente primaria. Il settore sanitario, come altri del complesso sistema di welfare, sta conoscendo il peso di una crescita dei prezzi ben superiore all’aumento delle risorse disponibili. </a:t>
            </a:r>
          </a:p>
          <a:p>
            <a:r>
              <a:rPr lang="it-IT" sz="1800" b="0" i="0" u="none" strike="noStrike" baseline="0" dirty="0">
                <a:solidFill>
                  <a:srgbClr val="000000"/>
                </a:solidFill>
                <a:latin typeface="Times New Roman" panose="02020603050405020304" pitchFamily="18" charset="0"/>
              </a:rPr>
              <a:t>Su questo fronte la manovra ripropone lo schema degli ultimi esercizi, prevedendo un </a:t>
            </a:r>
            <a:r>
              <a:rPr lang="it-IT" sz="1800" b="1" i="0" u="none" strike="noStrike" baseline="0" dirty="0">
                <a:solidFill>
                  <a:srgbClr val="000000"/>
                </a:solidFill>
                <a:latin typeface="Times New Roman" panose="02020603050405020304" pitchFamily="18" charset="0"/>
              </a:rPr>
              <a:t>incremento di risorse per affrontare i fabbisogni più urgenti:</a:t>
            </a:r>
            <a:r>
              <a:rPr lang="it-IT" sz="1800" b="0" i="0" u="none" strike="noStrike" baseline="0" dirty="0">
                <a:solidFill>
                  <a:srgbClr val="000000"/>
                </a:solidFill>
                <a:latin typeface="Times New Roman" panose="02020603050405020304" pitchFamily="18" charset="0"/>
              </a:rPr>
              <a:t> quest’anno il rinnovo dei contratti a fronte della forte crescita inflattiva (lo scorso anno la crescita dei costi energetici), interventi temporanei mirati a tamponare criticità sempre più evidenti (liste d’attesa e difficoltà dei pronto soccorsi) e misure che puntano a rispondere alle richieste di importanti soggetti del mondo sanitario (aziende farmaceutiche e farmacie, ma lasciando fuori il comparto dei dispositivi medici). Limitati spazi sono riservati alla revisione dei LEA e al rafforzamento delle risorse destinate alla riforma dell’assistenza territoriale. </a:t>
            </a:r>
          </a:p>
          <a:p>
            <a:r>
              <a:rPr lang="it-IT" sz="1800" b="1" i="0" u="none" strike="noStrike" baseline="0" dirty="0">
                <a:solidFill>
                  <a:srgbClr val="000000"/>
                </a:solidFill>
                <a:latin typeface="Times New Roman" panose="02020603050405020304" pitchFamily="18" charset="0"/>
              </a:rPr>
              <a:t>I vincoli che si porranno in futuro sul fronte della spesa portano a guardare con preoccupazione al rinvio nell’individuazione di soluzioni più strutturali ai problemi del nostro sistema sanitario</a:t>
            </a:r>
            <a:r>
              <a:rPr lang="it-IT" sz="1800" b="0" i="0" u="none" strike="noStrike" baseline="0" dirty="0">
                <a:solidFill>
                  <a:srgbClr val="000000"/>
                </a:solidFill>
                <a:latin typeface="Times New Roman" panose="02020603050405020304" pitchFamily="18" charset="0"/>
              </a:rPr>
              <a:t>. </a:t>
            </a:r>
            <a:endParaRPr lang="it-IT" dirty="0"/>
          </a:p>
        </p:txBody>
      </p:sp>
    </p:spTree>
    <p:extLst>
      <p:ext uri="{BB962C8B-B14F-4D97-AF65-F5344CB8AC3E}">
        <p14:creationId xmlns:p14="http://schemas.microsoft.com/office/powerpoint/2010/main" val="938919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207568" y="4149080"/>
            <a:ext cx="7416824" cy="1956470"/>
          </a:xfrm>
          <a:prstGeom prst="rect">
            <a:avLst/>
          </a:prstGeom>
          <a:noFill/>
          <a:ln w="9525">
            <a:noFill/>
            <a:miter lim="800000"/>
            <a:headEnd/>
            <a:tailEnd/>
          </a:ln>
        </p:spPr>
      </p:pic>
      <p:sp>
        <p:nvSpPr>
          <p:cNvPr id="3" name="CasellaDiTesto 2"/>
          <p:cNvSpPr txBox="1"/>
          <p:nvPr/>
        </p:nvSpPr>
        <p:spPr>
          <a:xfrm>
            <a:off x="5015880" y="6237312"/>
            <a:ext cx="1728192" cy="369332"/>
          </a:xfrm>
          <a:prstGeom prst="rect">
            <a:avLst/>
          </a:prstGeom>
          <a:noFill/>
        </p:spPr>
        <p:txBody>
          <a:bodyPr wrap="square" rtlCol="0">
            <a:spAutoFit/>
          </a:bodyPr>
          <a:lstStyle/>
          <a:p>
            <a:r>
              <a:rPr lang="it-IT" dirty="0"/>
              <a:t>Dicembre 2022</a:t>
            </a:r>
          </a:p>
        </p:txBody>
      </p:sp>
      <p:sp>
        <p:nvSpPr>
          <p:cNvPr id="4" name="Titolo 3"/>
          <p:cNvSpPr>
            <a:spLocks noGrp="1"/>
          </p:cNvSpPr>
          <p:nvPr>
            <p:ph type="ctrTitle"/>
          </p:nvPr>
        </p:nvSpPr>
        <p:spPr>
          <a:xfrm>
            <a:off x="3143672" y="188640"/>
            <a:ext cx="5616624" cy="1080120"/>
          </a:xfrm>
        </p:spPr>
        <p:txBody>
          <a:bodyPr>
            <a:normAutofit/>
          </a:bodyPr>
          <a:lstStyle/>
          <a:p>
            <a:r>
              <a:rPr lang="it-IT" sz="2800" dirty="0"/>
              <a:t>CORTE dei CONTI</a:t>
            </a:r>
          </a:p>
        </p:txBody>
      </p:sp>
      <p:sp>
        <p:nvSpPr>
          <p:cNvPr id="5" name="Sottotitolo 4"/>
          <p:cNvSpPr>
            <a:spLocks noGrp="1"/>
          </p:cNvSpPr>
          <p:nvPr>
            <p:ph type="subTitle" idx="1"/>
          </p:nvPr>
        </p:nvSpPr>
        <p:spPr>
          <a:xfrm>
            <a:off x="2279576" y="1196752"/>
            <a:ext cx="7776864" cy="1368152"/>
          </a:xfrm>
        </p:spPr>
        <p:txBody>
          <a:bodyPr>
            <a:normAutofit/>
          </a:bodyPr>
          <a:lstStyle/>
          <a:p>
            <a:r>
              <a:rPr lang="it-IT" sz="2800" dirty="0"/>
              <a:t>Audizione sul bilancio di previsione dello Stato per l’anno finanziario 2023 e bilancio pluriennale per il triennio 2023-2025</a:t>
            </a:r>
          </a:p>
        </p:txBody>
      </p:sp>
      <p:sp>
        <p:nvSpPr>
          <p:cNvPr id="6" name="CasellaDiTesto 5"/>
          <p:cNvSpPr txBox="1"/>
          <p:nvPr/>
        </p:nvSpPr>
        <p:spPr>
          <a:xfrm>
            <a:off x="2855640" y="2852936"/>
            <a:ext cx="6768752" cy="707886"/>
          </a:xfrm>
          <a:prstGeom prst="rect">
            <a:avLst/>
          </a:prstGeom>
          <a:noFill/>
        </p:spPr>
        <p:txBody>
          <a:bodyPr wrap="square" rtlCol="0">
            <a:spAutoFit/>
          </a:bodyPr>
          <a:lstStyle/>
          <a:p>
            <a:pPr algn="ctr"/>
            <a:r>
              <a:rPr lang="it-IT" sz="2000" dirty="0"/>
              <a:t>Commissione Bilancio riunite della Camera dei Deputati e del Senato della Repubblica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a:t>Audizione Corte dei Conti</a:t>
            </a:r>
            <a:br>
              <a:rPr lang="it-IT" sz="3600" dirty="0"/>
            </a:br>
            <a:r>
              <a:rPr lang="it-IT" sz="2400" dirty="0"/>
              <a:t>( deficit di spesa sanitaria)</a:t>
            </a:r>
          </a:p>
        </p:txBody>
      </p:sp>
      <p:sp>
        <p:nvSpPr>
          <p:cNvPr id="3" name="Segnaposto contenuto 2"/>
          <p:cNvSpPr>
            <a:spLocks noGrp="1"/>
          </p:cNvSpPr>
          <p:nvPr>
            <p:ph idx="1"/>
          </p:nvPr>
        </p:nvSpPr>
        <p:spPr>
          <a:xfrm>
            <a:off x="1991544" y="1700808"/>
            <a:ext cx="8229600" cy="4680520"/>
          </a:xfrm>
        </p:spPr>
        <p:txBody>
          <a:bodyPr>
            <a:normAutofit lnSpcReduction="10000"/>
          </a:bodyPr>
          <a:lstStyle/>
          <a:p>
            <a:pPr algn="just"/>
            <a:r>
              <a:rPr lang="it-IT" sz="2400" dirty="0"/>
              <a:t>Nonostante l’aumento disposto, il profilo della spesa in termini di prodotto è confermato in riduzione nel prossimo  biennio (-1,1 % in media all’anno). Il rapporto fra la spesa sanitaria e PIL si porta su </a:t>
            </a:r>
            <a:r>
              <a:rPr lang="it-IT" sz="2400" b="1" dirty="0"/>
              <a:t>livelli inferiori a quelli precedenti alla crisi sanitaria già dal 2024 (al 6,3%), per ridursi ancora di un decimo di punto nell’anno terminale.”</a:t>
            </a:r>
          </a:p>
          <a:p>
            <a:pPr algn="just"/>
            <a:endParaRPr lang="it-IT" sz="2400" dirty="0"/>
          </a:p>
          <a:p>
            <a:pPr algn="just"/>
            <a:r>
              <a:rPr lang="it-IT" sz="2400" dirty="0"/>
              <a:t>“Con l’incremento  previsto di 2 miliardi l’importo riconosciuto per la copertura del fabbisogno sanitario nazionale cresce a </a:t>
            </a:r>
            <a:r>
              <a:rPr lang="it-IT" sz="2400" b="1" dirty="0"/>
              <a:t>128,2 miliardi nel 2023 </a:t>
            </a:r>
            <a:r>
              <a:rPr lang="it-IT" sz="2400" dirty="0"/>
              <a:t>e a 130,4 e 133,5 nel biennio successivo. La crescita rispetto al 2022 è limitata (2,1 per cento) ed è destinata in gran parte </a:t>
            </a:r>
            <a:r>
              <a:rPr lang="it-IT" sz="2400" b="1" dirty="0"/>
              <a:t>a compensare gli aumenti legati al caro energia </a:t>
            </a:r>
            <a:r>
              <a:rPr lang="it-IT" sz="2400" dirty="0"/>
              <a:t>(1,4 miliardi sono vincolati a tale obbiettivo).”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63552" y="475862"/>
            <a:ext cx="8229600" cy="998376"/>
          </a:xfrm>
        </p:spPr>
        <p:txBody>
          <a:bodyPr>
            <a:noAutofit/>
          </a:bodyPr>
          <a:lstStyle/>
          <a:p>
            <a:pPr algn="ctr"/>
            <a:r>
              <a:rPr lang="it-IT" sz="3600" dirty="0"/>
              <a:t>Audizione Corte dei Conti</a:t>
            </a:r>
            <a:br>
              <a:rPr lang="it-IT" sz="3600" dirty="0"/>
            </a:br>
            <a:endParaRPr lang="it-IT" sz="3600" dirty="0"/>
          </a:p>
        </p:txBody>
      </p:sp>
      <p:sp>
        <p:nvSpPr>
          <p:cNvPr id="3" name="Segnaposto contenuto 2"/>
          <p:cNvSpPr>
            <a:spLocks noGrp="1"/>
          </p:cNvSpPr>
          <p:nvPr>
            <p:ph idx="1"/>
          </p:nvPr>
        </p:nvSpPr>
        <p:spPr/>
        <p:txBody>
          <a:bodyPr>
            <a:normAutofit/>
          </a:bodyPr>
          <a:lstStyle/>
          <a:p>
            <a:r>
              <a:rPr lang="it-IT" sz="2400" dirty="0"/>
              <a:t>“I rilevanti investimenti resi possibili dal PNRR dovranno puntare a </a:t>
            </a:r>
            <a:r>
              <a:rPr lang="it-IT" sz="2400" b="1" dirty="0"/>
              <a:t>recuperare un più efficiente assetto organizzativo più che ad accrescere le strutture</a:t>
            </a:r>
            <a:r>
              <a:rPr lang="it-IT" sz="2400" dirty="0"/>
              <a:t>. Se la spesa corrente rimarrà in percentuale al PIL sui livelli attualmente previsti, a fronte di una popolazione sempre più anziana e dunque esposta a cronicità e non autosufficienza, gli investimenti dovranno consentire un miglioramento della qualità dei servizi disegnandoli  sulle effettive esigenze degli utenti”.</a:t>
            </a:r>
          </a:p>
          <a:p>
            <a:r>
              <a:rPr lang="it-IT" sz="2400" dirty="0"/>
              <a:t>“</a:t>
            </a:r>
            <a:r>
              <a:rPr lang="it-IT" sz="2400" b="1" dirty="0"/>
              <a:t>Per la realizzazione  della riforma territoriale </a:t>
            </a:r>
            <a:r>
              <a:rPr lang="it-IT" sz="2400" dirty="0"/>
              <a:t>sarà poi indispensabile  definire il ruolo che dovranno avere i medici di medicina generale, per i quali </a:t>
            </a:r>
            <a:r>
              <a:rPr lang="it-IT" sz="2400" b="1" dirty="0"/>
              <a:t>dovrà essere definito il nuovo accordo convenzionale e agevolato il ricambio generazionale</a:t>
            </a:r>
            <a:r>
              <a:rPr lang="it-IT" sz="2400" dirty="0"/>
              <a:t>”.</a:t>
            </a:r>
          </a:p>
          <a:p>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Questione Medica </a:t>
            </a:r>
          </a:p>
        </p:txBody>
      </p:sp>
      <p:sp>
        <p:nvSpPr>
          <p:cNvPr id="6" name="Segnaposto contenuto 5"/>
          <p:cNvSpPr>
            <a:spLocks noGrp="1"/>
          </p:cNvSpPr>
          <p:nvPr>
            <p:ph sz="half" idx="1"/>
          </p:nvPr>
        </p:nvSpPr>
        <p:spPr>
          <a:xfrm>
            <a:off x="539621" y="1825625"/>
            <a:ext cx="5181600" cy="4351338"/>
          </a:xfrm>
        </p:spPr>
        <p:txBody>
          <a:bodyPr>
            <a:normAutofit/>
          </a:bodyPr>
          <a:lstStyle/>
          <a:p>
            <a:pPr marL="0" indent="0" algn="just">
              <a:buNone/>
            </a:pPr>
            <a:r>
              <a:rPr lang="it-IT" dirty="0"/>
              <a:t>Dopo due anni la Questione Medica è ancora più attuale e affrontarla è diventato un percorso ineludibile.</a:t>
            </a:r>
          </a:p>
          <a:p>
            <a:pPr marL="0" indent="0" algn="just">
              <a:buNone/>
            </a:pPr>
            <a:r>
              <a:rPr lang="it-IT" dirty="0"/>
              <a:t>Il tema della centralità delle professioni sanitarie e di quella medica in particolare resta essenziale per rilanciare il SSN a distanza di 45 dalla sua istituzione.</a:t>
            </a:r>
          </a:p>
        </p:txBody>
      </p:sp>
      <p:pic>
        <p:nvPicPr>
          <p:cNvPr id="3" name="Segnaposto contenuto 2"/>
          <p:cNvPicPr>
            <a:picLocks noGrp="1" noChangeAspect="1"/>
          </p:cNvPicPr>
          <p:nvPr>
            <p:ph sz="half" idx="2"/>
          </p:nvPr>
        </p:nvPicPr>
        <p:blipFill>
          <a:blip r:embed="rId2"/>
          <a:srcRect l="16538" r="16538"/>
          <a:stretch>
            <a:fillRect/>
          </a:stretch>
        </p:blipFill>
        <p:spPr/>
      </p:pic>
    </p:spTree>
    <p:extLst>
      <p:ext uri="{BB962C8B-B14F-4D97-AF65-F5344CB8AC3E}">
        <p14:creationId xmlns:p14="http://schemas.microsoft.com/office/powerpoint/2010/main" val="2935661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Questione Medica </a:t>
            </a:r>
          </a:p>
        </p:txBody>
      </p:sp>
      <p:sp>
        <p:nvSpPr>
          <p:cNvPr id="6" name="Segnaposto contenuto 5"/>
          <p:cNvSpPr>
            <a:spLocks noGrp="1"/>
          </p:cNvSpPr>
          <p:nvPr>
            <p:ph sz="half" idx="1"/>
          </p:nvPr>
        </p:nvSpPr>
        <p:spPr>
          <a:xfrm>
            <a:off x="1085461" y="1581570"/>
            <a:ext cx="4038600" cy="4839447"/>
          </a:xfrm>
        </p:spPr>
        <p:txBody>
          <a:bodyPr>
            <a:normAutofit fontScale="77500" lnSpcReduction="20000"/>
          </a:bodyPr>
          <a:lstStyle/>
          <a:p>
            <a:pPr marL="0" indent="0" algn="just">
              <a:lnSpc>
                <a:spcPct val="140000"/>
              </a:lnSpc>
              <a:buNone/>
            </a:pPr>
            <a:r>
              <a:rPr lang="it-IT" dirty="0"/>
              <a:t>Risolvere il problema della carenza di medici; rivedere i percorsi di formazione; garantire maggiore sicurezza sul lavoro; favorire accordi contrattuali omogenei all’interno del Servizio Sanitario Nazionale.</a:t>
            </a:r>
          </a:p>
          <a:p>
            <a:pPr marL="0" indent="0" algn="just">
              <a:lnSpc>
                <a:spcPct val="140000"/>
              </a:lnSpc>
              <a:buNone/>
            </a:pPr>
            <a:r>
              <a:rPr lang="it-IT" dirty="0"/>
              <a:t>Più risorse, più personale, condizioni e stipendi migliori, protezione assicurata e formazione tempestiva.</a:t>
            </a:r>
          </a:p>
          <a:p>
            <a:pPr marL="0" indent="0">
              <a:buNone/>
            </a:pPr>
            <a:endParaRPr lang="it-IT" dirty="0"/>
          </a:p>
        </p:txBody>
      </p:sp>
      <p:pic>
        <p:nvPicPr>
          <p:cNvPr id="8" name="Segnaposto contenuto 7"/>
          <p:cNvPicPr>
            <a:picLocks noGrp="1" noChangeAspect="1"/>
          </p:cNvPicPr>
          <p:nvPr>
            <p:ph sz="half" idx="2"/>
          </p:nvPr>
        </p:nvPicPr>
        <p:blipFill>
          <a:blip r:embed="rId2"/>
          <a:srcRect t="-18111" b="-18111"/>
          <a:stretch>
            <a:fillRect/>
          </a:stretch>
        </p:blipFill>
        <p:spPr/>
      </p:pic>
    </p:spTree>
    <p:extLst>
      <p:ext uri="{BB962C8B-B14F-4D97-AF65-F5344CB8AC3E}">
        <p14:creationId xmlns:p14="http://schemas.microsoft.com/office/powerpoint/2010/main" val="3282473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grande fuga</a:t>
            </a:r>
          </a:p>
        </p:txBody>
      </p:sp>
      <p:sp>
        <p:nvSpPr>
          <p:cNvPr id="3" name="Segnaposto contenuto 2"/>
          <p:cNvSpPr>
            <a:spLocks noGrp="1"/>
          </p:cNvSpPr>
          <p:nvPr>
            <p:ph idx="1"/>
          </p:nvPr>
        </p:nvSpPr>
        <p:spPr/>
        <p:txBody>
          <a:bodyPr>
            <a:normAutofit/>
          </a:bodyPr>
          <a:lstStyle/>
          <a:p>
            <a:pPr marL="114300" indent="0" algn="just">
              <a:buNone/>
            </a:pPr>
            <a:r>
              <a:rPr lang="it-IT" dirty="0"/>
              <a:t>Tra 5 anni potrebbero andare in pensione:</a:t>
            </a:r>
          </a:p>
          <a:p>
            <a:pPr algn="just"/>
            <a:r>
              <a:rPr lang="it-IT" dirty="0"/>
              <a:t>41.000 medici di famiglia e dirigenti medici </a:t>
            </a:r>
          </a:p>
          <a:p>
            <a:pPr algn="just"/>
            <a:r>
              <a:rPr lang="it-IT" b="1" dirty="0"/>
              <a:t>50.000</a:t>
            </a:r>
            <a:r>
              <a:rPr lang="it-IT" dirty="0"/>
              <a:t> se consideriamo tutti i medici del SSN</a:t>
            </a:r>
          </a:p>
          <a:p>
            <a:pPr algn="just"/>
            <a:endParaRPr lang="it-IT" dirty="0"/>
          </a:p>
          <a:p>
            <a:pPr marL="114300" indent="0" algn="just">
              <a:buNone/>
            </a:pPr>
            <a:r>
              <a:rPr lang="it-IT" dirty="0"/>
              <a:t>La stima della mancata attrattività, considerato che un medico su tre vuole abbandonare, potrebbe portare sino a </a:t>
            </a:r>
          </a:p>
          <a:p>
            <a:pPr algn="just"/>
            <a:r>
              <a:rPr lang="it-IT" b="1" dirty="0"/>
              <a:t>100.000</a:t>
            </a:r>
            <a:r>
              <a:rPr lang="it-IT" dirty="0"/>
              <a:t> medici che lasciano il SSN tra pensionamenti e dimissioni</a:t>
            </a:r>
          </a:p>
        </p:txBody>
      </p:sp>
    </p:spTree>
    <p:extLst>
      <p:ext uri="{BB962C8B-B14F-4D97-AF65-F5344CB8AC3E}">
        <p14:creationId xmlns:p14="http://schemas.microsoft.com/office/powerpoint/2010/main" val="4017875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2D6275-1B14-BAF2-40D3-2A4A0DA16B73}"/>
              </a:ext>
            </a:extLst>
          </p:cNvPr>
          <p:cNvSpPr>
            <a:spLocks noGrp="1"/>
          </p:cNvSpPr>
          <p:nvPr>
            <p:ph type="title"/>
          </p:nvPr>
        </p:nvSpPr>
        <p:spPr/>
        <p:txBody>
          <a:bodyPr>
            <a:normAutofit/>
          </a:bodyPr>
          <a:lstStyle/>
          <a:p>
            <a:pPr algn="ctr"/>
            <a:r>
              <a:rPr lang="it-IT" sz="3600" dirty="0"/>
              <a:t>Nuova survey nazionale di </a:t>
            </a:r>
            <a:r>
              <a:rPr lang="it-IT" sz="3600" dirty="0" err="1"/>
              <a:t>Fadoi</a:t>
            </a:r>
            <a:br>
              <a:rPr lang="it-IT" sz="3600" dirty="0"/>
            </a:br>
            <a:r>
              <a:rPr lang="it-IT" sz="2400" dirty="0"/>
              <a:t>(Federazione dei medici internisti ospedalieri)</a:t>
            </a:r>
            <a:endParaRPr lang="it-IT" sz="3600" dirty="0"/>
          </a:p>
        </p:txBody>
      </p:sp>
      <p:sp>
        <p:nvSpPr>
          <p:cNvPr id="3" name="Segnaposto contenuto 2">
            <a:extLst>
              <a:ext uri="{FF2B5EF4-FFF2-40B4-BE49-F238E27FC236}">
                <a16:creationId xmlns:a16="http://schemas.microsoft.com/office/drawing/2014/main" id="{BAC6223C-59B1-6EAE-2D9F-073C1057EB40}"/>
              </a:ext>
            </a:extLst>
          </p:cNvPr>
          <p:cNvSpPr>
            <a:spLocks noGrp="1"/>
          </p:cNvSpPr>
          <p:nvPr>
            <p:ph idx="1"/>
          </p:nvPr>
        </p:nvSpPr>
        <p:spPr>
          <a:xfrm>
            <a:off x="903515" y="2600066"/>
            <a:ext cx="10515600" cy="2662399"/>
          </a:xfrm>
        </p:spPr>
        <p:txBody>
          <a:bodyPr/>
          <a:lstStyle/>
          <a:p>
            <a:r>
              <a:rPr lang="it-IT" dirty="0"/>
              <a:t>46,15 % pensa alla pensione anticipata;</a:t>
            </a:r>
          </a:p>
          <a:p>
            <a:r>
              <a:rPr lang="it-IT" dirty="0"/>
              <a:t>Il 38,7%  dei non pensionabili di lasciare il pubblico;</a:t>
            </a:r>
          </a:p>
          <a:p>
            <a:r>
              <a:rPr lang="it-IT" dirty="0"/>
              <a:t>il 21, 82 per passare al privato; </a:t>
            </a:r>
          </a:p>
          <a:p>
            <a:r>
              <a:rPr lang="it-IT" dirty="0"/>
              <a:t>il 4.55 per andare all’estero;</a:t>
            </a:r>
          </a:p>
          <a:p>
            <a:r>
              <a:rPr lang="it-IT" dirty="0"/>
              <a:t>il 12,33 % per cambiare totalmente attività</a:t>
            </a:r>
          </a:p>
          <a:p>
            <a:endParaRPr lang="it-IT" dirty="0"/>
          </a:p>
        </p:txBody>
      </p:sp>
    </p:spTree>
    <p:extLst>
      <p:ext uri="{BB962C8B-B14F-4D97-AF65-F5344CB8AC3E}">
        <p14:creationId xmlns:p14="http://schemas.microsoft.com/office/powerpoint/2010/main" val="2626542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49D1E921">
            <a:hlinkClick r:id="" action="ppaction://media"/>
            <a:extLst>
              <a:ext uri="{FF2B5EF4-FFF2-40B4-BE49-F238E27FC236}">
                <a16:creationId xmlns:a16="http://schemas.microsoft.com/office/drawing/2014/main" id="{6F8E6632-3ADC-7F59-D5C0-F0C0781EF79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33143" y="640935"/>
            <a:ext cx="9853301" cy="5640224"/>
          </a:xfrm>
          <a:prstGeom prst="rect">
            <a:avLst/>
          </a:prstGeom>
        </p:spPr>
      </p:pic>
    </p:spTree>
    <p:extLst>
      <p:ext uri="{BB962C8B-B14F-4D97-AF65-F5344CB8AC3E}">
        <p14:creationId xmlns:p14="http://schemas.microsoft.com/office/powerpoint/2010/main" val="3555450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4756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839788" y="365125"/>
            <a:ext cx="10515600" cy="645069"/>
          </a:xfrm>
        </p:spPr>
        <p:txBody>
          <a:bodyPr>
            <a:normAutofit fontScale="90000"/>
          </a:bodyPr>
          <a:lstStyle/>
          <a:p>
            <a:endParaRPr lang="it-IT" dirty="0"/>
          </a:p>
        </p:txBody>
      </p:sp>
      <p:sp>
        <p:nvSpPr>
          <p:cNvPr id="2" name="Segnaposto testo 1">
            <a:extLst>
              <a:ext uri="{FF2B5EF4-FFF2-40B4-BE49-F238E27FC236}">
                <a16:creationId xmlns:a16="http://schemas.microsoft.com/office/drawing/2014/main" id="{18E1E117-7233-4C63-C335-FBA3D47B0DC8}"/>
              </a:ext>
            </a:extLst>
          </p:cNvPr>
          <p:cNvSpPr>
            <a:spLocks noGrp="1"/>
          </p:cNvSpPr>
          <p:nvPr>
            <p:ph type="body" idx="1"/>
          </p:nvPr>
        </p:nvSpPr>
        <p:spPr>
          <a:xfrm>
            <a:off x="927100" y="1269616"/>
            <a:ext cx="5157787" cy="823912"/>
          </a:xfrm>
        </p:spPr>
        <p:txBody>
          <a:bodyPr>
            <a:normAutofit/>
          </a:bodyPr>
          <a:lstStyle/>
          <a:p>
            <a:pPr algn="ctr"/>
            <a:r>
              <a:rPr lang="it-IT" sz="3600" b="0" dirty="0"/>
              <a:t>La grande fuga</a:t>
            </a:r>
          </a:p>
        </p:txBody>
      </p:sp>
      <p:sp>
        <p:nvSpPr>
          <p:cNvPr id="6" name="Segnaposto contenuto 5"/>
          <p:cNvSpPr>
            <a:spLocks noGrp="1"/>
          </p:cNvSpPr>
          <p:nvPr>
            <p:ph sz="half" idx="2"/>
          </p:nvPr>
        </p:nvSpPr>
        <p:spPr>
          <a:xfrm>
            <a:off x="839788" y="2539910"/>
            <a:ext cx="4550817" cy="3684588"/>
          </a:xfrm>
        </p:spPr>
        <p:txBody>
          <a:bodyPr>
            <a:normAutofit fontScale="85000" lnSpcReduction="10000"/>
          </a:bodyPr>
          <a:lstStyle/>
          <a:p>
            <a:pPr marL="0" indent="0" algn="just">
              <a:buNone/>
            </a:pPr>
            <a:r>
              <a:rPr lang="it-IT" dirty="0"/>
              <a:t>L’abbiamo chiamata la </a:t>
            </a:r>
            <a:r>
              <a:rPr lang="it-IT" b="1" dirty="0"/>
              <a:t>“Grande Fuga”.</a:t>
            </a:r>
          </a:p>
          <a:p>
            <a:pPr marL="0" indent="0" algn="just">
              <a:buNone/>
            </a:pPr>
            <a:r>
              <a:rPr lang="it-IT" dirty="0"/>
              <a:t>Ma il vero tema è </a:t>
            </a:r>
            <a:r>
              <a:rPr lang="it-IT" b="1" dirty="0"/>
              <a:t>l’attrattività</a:t>
            </a:r>
            <a:r>
              <a:rPr lang="it-IT" dirty="0"/>
              <a:t> di un sistema che costringe sempre più i medici a lasciare per i carichi di lavoro insostenibili e per la bassa qualità del lavoro, con conseguenze anche sulla propria vita privata</a:t>
            </a:r>
          </a:p>
        </p:txBody>
      </p:sp>
      <p:sp>
        <p:nvSpPr>
          <p:cNvPr id="3" name="Segnaposto testo 2">
            <a:extLst>
              <a:ext uri="{FF2B5EF4-FFF2-40B4-BE49-F238E27FC236}">
                <a16:creationId xmlns:a16="http://schemas.microsoft.com/office/drawing/2014/main" id="{0932E1BF-A8D2-D533-B99B-22621B2235A2}"/>
              </a:ext>
            </a:extLst>
          </p:cNvPr>
          <p:cNvSpPr>
            <a:spLocks noGrp="1"/>
          </p:cNvSpPr>
          <p:nvPr>
            <p:ph type="body" sz="quarter" idx="3"/>
          </p:nvPr>
        </p:nvSpPr>
        <p:spPr>
          <a:xfrm>
            <a:off x="6172200" y="1269616"/>
            <a:ext cx="5183188" cy="823912"/>
          </a:xfrm>
        </p:spPr>
        <p:txBody>
          <a:bodyPr>
            <a:normAutofit/>
          </a:bodyPr>
          <a:lstStyle/>
          <a:p>
            <a:pPr algn="ctr"/>
            <a:r>
              <a:rPr lang="it-IT" sz="3600" b="0" dirty="0"/>
              <a:t>Scarsa attrattività</a:t>
            </a:r>
          </a:p>
        </p:txBody>
      </p:sp>
      <p:sp>
        <p:nvSpPr>
          <p:cNvPr id="8" name="Segnaposto contenuto 7">
            <a:extLst>
              <a:ext uri="{FF2B5EF4-FFF2-40B4-BE49-F238E27FC236}">
                <a16:creationId xmlns:a16="http://schemas.microsoft.com/office/drawing/2014/main" id="{F0EB88F9-1A2A-DC61-B6C0-3801F3AA84B3}"/>
              </a:ext>
            </a:extLst>
          </p:cNvPr>
          <p:cNvSpPr>
            <a:spLocks noGrp="1"/>
          </p:cNvSpPr>
          <p:nvPr>
            <p:ph sz="quarter" idx="4"/>
          </p:nvPr>
        </p:nvSpPr>
        <p:spPr>
          <a:xfrm>
            <a:off x="6245928" y="2437043"/>
            <a:ext cx="5035731" cy="3684588"/>
          </a:xfrm>
        </p:spPr>
        <p:txBody>
          <a:bodyPr>
            <a:normAutofit fontScale="85000" lnSpcReduction="10000"/>
          </a:bodyPr>
          <a:lstStyle/>
          <a:p>
            <a:pPr marL="0" indent="0" algn="just">
              <a:lnSpc>
                <a:spcPct val="120000"/>
              </a:lnSpc>
              <a:buNone/>
            </a:pPr>
            <a:r>
              <a:rPr lang="it-IT" dirty="0"/>
              <a:t>Le dimissioni volontarie dei medici dal SSN sono in forte aumento e secondo gli ultimi dati riferiti al 2022 avrebbero superato le </a:t>
            </a:r>
            <a:r>
              <a:rPr lang="it-IT" b="1" dirty="0"/>
              <a:t>3.000 unità</a:t>
            </a:r>
            <a:r>
              <a:rPr lang="it-IT" dirty="0"/>
              <a:t> </a:t>
            </a:r>
          </a:p>
          <a:p>
            <a:pPr marL="0" indent="0" algn="just">
              <a:lnSpc>
                <a:spcPct val="120000"/>
              </a:lnSpc>
              <a:buNone/>
            </a:pPr>
            <a:r>
              <a:rPr lang="it-IT" dirty="0"/>
              <a:t>Dal 2019 al 2023 quasi </a:t>
            </a:r>
            <a:r>
              <a:rPr lang="it-IT" b="1" dirty="0"/>
              <a:t>39.000 medici</a:t>
            </a:r>
            <a:r>
              <a:rPr lang="it-IT" dirty="0"/>
              <a:t>, invece, sono andati ad esercitare all’estero ; di questi 11.000 solo dal 2022 al 2023</a:t>
            </a:r>
          </a:p>
          <a:p>
            <a:endParaRPr lang="it-IT" dirty="0"/>
          </a:p>
        </p:txBody>
      </p:sp>
    </p:spTree>
    <p:extLst>
      <p:ext uri="{BB962C8B-B14F-4D97-AF65-F5344CB8AC3E}">
        <p14:creationId xmlns:p14="http://schemas.microsoft.com/office/powerpoint/2010/main" val="2827199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schermata, Carattere, numero&#10;&#10;Descrizione generata automaticamente">
            <a:extLst>
              <a:ext uri="{FF2B5EF4-FFF2-40B4-BE49-F238E27FC236}">
                <a16:creationId xmlns:a16="http://schemas.microsoft.com/office/drawing/2014/main" id="{0661130B-9950-2EBB-46E7-E3794B8114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36" y="1330507"/>
            <a:ext cx="11791950" cy="3783835"/>
          </a:xfrm>
          <a:prstGeom prst="rect">
            <a:avLst/>
          </a:prstGeom>
        </p:spPr>
      </p:pic>
    </p:spTree>
    <p:extLst>
      <p:ext uri="{BB962C8B-B14F-4D97-AF65-F5344CB8AC3E}">
        <p14:creationId xmlns:p14="http://schemas.microsoft.com/office/powerpoint/2010/main" val="2468609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numero, schermata&#10;&#10;Descrizione generata automaticamente">
            <a:extLst>
              <a:ext uri="{FF2B5EF4-FFF2-40B4-BE49-F238E27FC236}">
                <a16:creationId xmlns:a16="http://schemas.microsoft.com/office/drawing/2014/main" id="{A0379FDB-99FF-3C04-A9EB-B96A8F1741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 y="468313"/>
            <a:ext cx="12057398" cy="5803900"/>
          </a:xfrm>
          <a:prstGeom prst="rect">
            <a:avLst/>
          </a:prstGeom>
        </p:spPr>
      </p:pic>
    </p:spTree>
    <p:extLst>
      <p:ext uri="{BB962C8B-B14F-4D97-AF65-F5344CB8AC3E}">
        <p14:creationId xmlns:p14="http://schemas.microsoft.com/office/powerpoint/2010/main" val="155698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schermata, ricevuta&#10;&#10;Descrizione generata automaticamente">
            <a:extLst>
              <a:ext uri="{FF2B5EF4-FFF2-40B4-BE49-F238E27FC236}">
                <a16:creationId xmlns:a16="http://schemas.microsoft.com/office/drawing/2014/main" id="{3B5698C6-8CC4-3D76-943B-BFD504AE6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475" y="160197"/>
            <a:ext cx="10177462" cy="6537606"/>
          </a:xfrm>
          <a:prstGeom prst="rect">
            <a:avLst/>
          </a:prstGeom>
        </p:spPr>
      </p:pic>
    </p:spTree>
    <p:extLst>
      <p:ext uri="{BB962C8B-B14F-4D97-AF65-F5344CB8AC3E}">
        <p14:creationId xmlns:p14="http://schemas.microsoft.com/office/powerpoint/2010/main" val="2814248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7CB8A9-84EB-3DFA-767A-BEEAF730F015}"/>
              </a:ext>
            </a:extLst>
          </p:cNvPr>
          <p:cNvSpPr>
            <a:spLocks noGrp="1"/>
          </p:cNvSpPr>
          <p:nvPr>
            <p:ph type="title"/>
          </p:nvPr>
        </p:nvSpPr>
        <p:spPr>
          <a:xfrm>
            <a:off x="120716" y="223521"/>
            <a:ext cx="12071285" cy="758825"/>
          </a:xfrm>
        </p:spPr>
        <p:txBody>
          <a:bodyPr>
            <a:normAutofit fontScale="90000"/>
          </a:bodyPr>
          <a:lstStyle/>
          <a:p>
            <a:pPr algn="ctr"/>
            <a:r>
              <a:rPr lang="it-IT" sz="3100" b="1" dirty="0">
                <a:latin typeface="+mn-lt"/>
                <a:ea typeface="+mn-ea"/>
                <a:cs typeface="+mn-cs"/>
              </a:rPr>
              <a:t>Percentuali borse non assegnate su posti non disponibili. Scuole di specialità medica 2022</a:t>
            </a:r>
            <a:endParaRPr lang="it-IT" dirty="0"/>
          </a:p>
        </p:txBody>
      </p:sp>
      <mc:AlternateContent xmlns:mc="http://schemas.openxmlformats.org/markup-compatibility/2006" xmlns:cx1="http://schemas.microsoft.com/office/drawing/2015/9/8/chartex">
        <mc:Choice Requires="cx1">
          <p:graphicFrame>
            <p:nvGraphicFramePr>
              <p:cNvPr id="3" name="Grafico 2">
                <a:extLst>
                  <a:ext uri="{FF2B5EF4-FFF2-40B4-BE49-F238E27FC236}">
                    <a16:creationId xmlns:a16="http://schemas.microsoft.com/office/drawing/2014/main" id="{520E824D-F64F-4279-D435-38BECF866AA0}"/>
                  </a:ext>
                </a:extLst>
              </p:cNvPr>
              <p:cNvGraphicFramePr/>
              <p:nvPr/>
            </p:nvGraphicFramePr>
            <p:xfrm>
              <a:off x="60356" y="868680"/>
              <a:ext cx="12071287" cy="512064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3" name="Grafico 2">
                <a:extLst>
                  <a:ext uri="{FF2B5EF4-FFF2-40B4-BE49-F238E27FC236}">
                    <a16:creationId xmlns:a16="http://schemas.microsoft.com/office/drawing/2014/main" id="{520E824D-F64F-4279-D435-38BECF866AA0}"/>
                  </a:ext>
                </a:extLst>
              </p:cNvPr>
              <p:cNvPicPr>
                <a:picLocks noGrp="1" noRot="1" noChangeAspect="1" noMove="1" noResize="1" noEditPoints="1" noAdjustHandles="1" noChangeArrowheads="1" noChangeShapeType="1"/>
              </p:cNvPicPr>
              <p:nvPr/>
            </p:nvPicPr>
            <p:blipFill>
              <a:blip r:embed="rId3"/>
              <a:stretch>
                <a:fillRect/>
              </a:stretch>
            </p:blipFill>
            <p:spPr>
              <a:xfrm>
                <a:off x="60356" y="868680"/>
                <a:ext cx="12071287" cy="5120640"/>
              </a:xfrm>
              <a:prstGeom prst="rect">
                <a:avLst/>
              </a:prstGeom>
            </p:spPr>
          </p:pic>
        </mc:Fallback>
      </mc:AlternateContent>
    </p:spTree>
    <p:extLst>
      <p:ext uri="{BB962C8B-B14F-4D97-AF65-F5344CB8AC3E}">
        <p14:creationId xmlns:p14="http://schemas.microsoft.com/office/powerpoint/2010/main" val="509928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a:extLst>
              <a:ext uri="{FF2B5EF4-FFF2-40B4-BE49-F238E27FC236}">
                <a16:creationId xmlns:a16="http://schemas.microsoft.com/office/drawing/2014/main" id="{CD00A2CF-7FFD-F5BA-44F3-F17A25BA5127}"/>
              </a:ext>
            </a:extLst>
          </p:cNvPr>
          <p:cNvGraphicFramePr>
            <a:graphicFrameLocks/>
          </p:cNvGraphicFramePr>
          <p:nvPr/>
        </p:nvGraphicFramePr>
        <p:xfrm>
          <a:off x="106680" y="634950"/>
          <a:ext cx="11978640" cy="57569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9323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637227-E76C-9768-03B8-4CCEC7C398E8}"/>
              </a:ext>
            </a:extLst>
          </p:cNvPr>
          <p:cNvSpPr>
            <a:spLocks noGrp="1"/>
          </p:cNvSpPr>
          <p:nvPr>
            <p:ph type="title"/>
          </p:nvPr>
        </p:nvSpPr>
        <p:spPr/>
        <p:txBody>
          <a:bodyPr>
            <a:normAutofit/>
          </a:bodyPr>
          <a:lstStyle/>
          <a:p>
            <a:pPr algn="ctr"/>
            <a:r>
              <a:rPr lang="it-IT" sz="3600" dirty="0"/>
              <a:t>Decreto milleproroghe: convertito in «Legge 23 febbraio 2024, n.18» ( G.U. n.49 del 28.02.2024)</a:t>
            </a:r>
          </a:p>
        </p:txBody>
      </p:sp>
      <p:sp>
        <p:nvSpPr>
          <p:cNvPr id="3" name="Segnaposto contenuto 2">
            <a:extLst>
              <a:ext uri="{FF2B5EF4-FFF2-40B4-BE49-F238E27FC236}">
                <a16:creationId xmlns:a16="http://schemas.microsoft.com/office/drawing/2014/main" id="{10C2A4D6-C998-6D3C-57CA-78F15459BA3B}"/>
              </a:ext>
            </a:extLst>
          </p:cNvPr>
          <p:cNvSpPr>
            <a:spLocks noGrp="1"/>
          </p:cNvSpPr>
          <p:nvPr>
            <p:ph sz="half" idx="1"/>
          </p:nvPr>
        </p:nvSpPr>
        <p:spPr>
          <a:xfrm>
            <a:off x="838200" y="1825625"/>
            <a:ext cx="4200331" cy="4667250"/>
          </a:xfrm>
        </p:spPr>
        <p:txBody>
          <a:bodyPr>
            <a:normAutofit/>
          </a:bodyPr>
          <a:lstStyle/>
          <a:p>
            <a:r>
              <a:rPr lang="it-IT" sz="2000" dirty="0"/>
              <a:t>In attesa della riforma sulla responsabilità sanitaria, con l’obbiettivo di limitare la responsabilità penale solo alla colpa grave, nel milleproroghe </a:t>
            </a:r>
            <a:r>
              <a:rPr lang="it-IT" sz="2000" b="1" dirty="0"/>
              <a:t>lo scudo penale prorogato al 31 dicembre 2024.</a:t>
            </a:r>
          </a:p>
          <a:p>
            <a:r>
              <a:rPr lang="it-IT" sz="2000" b="0" i="0" dirty="0">
                <a:solidFill>
                  <a:srgbClr val="333333"/>
                </a:solidFill>
                <a:effectLst/>
              </a:rPr>
              <a:t>“La maggior parte delle cause (circa il 90%) si risolve nell'assoluzione. </a:t>
            </a:r>
            <a:r>
              <a:rPr lang="it-IT" sz="2000" b="1" i="0" dirty="0">
                <a:solidFill>
                  <a:srgbClr val="333333"/>
                </a:solidFill>
                <a:effectLst/>
              </a:rPr>
              <a:t>I tempi sono maturi per depenalizzare l'atto medico</a:t>
            </a:r>
            <a:r>
              <a:rPr lang="it-IT" sz="2000" b="0" i="0" dirty="0">
                <a:solidFill>
                  <a:srgbClr val="333333"/>
                </a:solidFill>
                <a:effectLst/>
              </a:rPr>
              <a:t>, ad esclusione del dolo, mantenendo la responsabilità civile”.</a:t>
            </a:r>
          </a:p>
          <a:p>
            <a:r>
              <a:rPr lang="it-IT" sz="2000" dirty="0">
                <a:solidFill>
                  <a:srgbClr val="333333"/>
                </a:solidFill>
              </a:rPr>
              <a:t>Costi della medicina difensiva : 10 miliardi anno</a:t>
            </a:r>
            <a:endParaRPr lang="it-IT" sz="2000" dirty="0"/>
          </a:p>
        </p:txBody>
      </p:sp>
      <p:pic>
        <p:nvPicPr>
          <p:cNvPr id="6" name="Segnaposto contenuto 5">
            <a:extLst>
              <a:ext uri="{FF2B5EF4-FFF2-40B4-BE49-F238E27FC236}">
                <a16:creationId xmlns:a16="http://schemas.microsoft.com/office/drawing/2014/main" id="{0141C177-2F27-9A67-A278-662F9E318D42}"/>
              </a:ext>
            </a:extLst>
          </p:cNvPr>
          <p:cNvPicPr>
            <a:picLocks noGrp="1" noChangeAspect="1"/>
          </p:cNvPicPr>
          <p:nvPr>
            <p:ph sz="half" idx="2"/>
          </p:nvPr>
        </p:nvPicPr>
        <p:blipFill>
          <a:blip r:embed="rId2"/>
          <a:stretch>
            <a:fillRect/>
          </a:stretch>
        </p:blipFill>
        <p:spPr>
          <a:xfrm>
            <a:off x="5645020" y="1825625"/>
            <a:ext cx="6092890" cy="4313918"/>
          </a:xfrm>
        </p:spPr>
      </p:pic>
    </p:spTree>
    <p:extLst>
      <p:ext uri="{BB962C8B-B14F-4D97-AF65-F5344CB8AC3E}">
        <p14:creationId xmlns:p14="http://schemas.microsoft.com/office/powerpoint/2010/main" val="1386500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95A003-DFD5-959B-24E4-AD71E3ED9388}"/>
              </a:ext>
            </a:extLst>
          </p:cNvPr>
          <p:cNvSpPr>
            <a:spLocks noGrp="1"/>
          </p:cNvSpPr>
          <p:nvPr>
            <p:ph type="title"/>
          </p:nvPr>
        </p:nvSpPr>
        <p:spPr>
          <a:xfrm>
            <a:off x="838200" y="65315"/>
            <a:ext cx="10515600" cy="1250302"/>
          </a:xfrm>
        </p:spPr>
        <p:txBody>
          <a:bodyPr>
            <a:noAutofit/>
          </a:bodyPr>
          <a:lstStyle/>
          <a:p>
            <a:r>
              <a:rPr lang="it-IT" sz="3200" b="1" i="0" dirty="0">
                <a:solidFill>
                  <a:srgbClr val="1A171B"/>
                </a:solidFill>
                <a:effectLst/>
                <a:latin typeface="sole_headline"/>
              </a:rPr>
              <a:t>Camera/ Mozione di maggioranza: salvaguardare gli operatori da azioni legali arbitrarie.</a:t>
            </a:r>
            <a:br>
              <a:rPr lang="it-IT" sz="3200" b="1" i="0" dirty="0">
                <a:solidFill>
                  <a:srgbClr val="1A171B"/>
                </a:solidFill>
                <a:effectLst/>
                <a:latin typeface="sole_headline"/>
              </a:rPr>
            </a:br>
            <a:endParaRPr lang="it-IT" sz="3200" dirty="0"/>
          </a:p>
        </p:txBody>
      </p:sp>
      <p:sp>
        <p:nvSpPr>
          <p:cNvPr id="3" name="Segnaposto contenuto 2">
            <a:extLst>
              <a:ext uri="{FF2B5EF4-FFF2-40B4-BE49-F238E27FC236}">
                <a16:creationId xmlns:a16="http://schemas.microsoft.com/office/drawing/2014/main" id="{7C792E44-0E78-51E0-B649-AD7335BE6E9D}"/>
              </a:ext>
            </a:extLst>
          </p:cNvPr>
          <p:cNvSpPr>
            <a:spLocks noGrp="1"/>
          </p:cNvSpPr>
          <p:nvPr>
            <p:ph sz="half" idx="1"/>
          </p:nvPr>
        </p:nvSpPr>
        <p:spPr>
          <a:xfrm>
            <a:off x="838200" y="1315617"/>
            <a:ext cx="5181600" cy="5309118"/>
          </a:xfrm>
        </p:spPr>
        <p:txBody>
          <a:bodyPr>
            <a:normAutofit/>
          </a:bodyPr>
          <a:lstStyle/>
          <a:p>
            <a:r>
              <a:rPr lang="it-IT" sz="1800" b="0" i="0" dirty="0">
                <a:solidFill>
                  <a:srgbClr val="1A171B"/>
                </a:solidFill>
                <a:effectLst/>
                <a:latin typeface="sole_text"/>
              </a:rPr>
              <a:t>"l'esigenza di salvaguardare gli operatori sanitari da iniziative giudiziarie arbitrarie e ingiuste con la necessità di tutelare i diritti dei pazienti che si ritengano danneggiati da episodi di negligenza medica".</a:t>
            </a:r>
          </a:p>
          <a:p>
            <a:r>
              <a:rPr lang="it-IT" sz="1800" b="0" i="0" dirty="0">
                <a:solidFill>
                  <a:srgbClr val="1A171B"/>
                </a:solidFill>
                <a:effectLst/>
                <a:latin typeface="sole_text"/>
              </a:rPr>
              <a:t>"limitare la responsabilità penale dell'esercente la professione sanitaria", a "distinguere, per quanto possibile e senza pregiudizio per l'utente, assertivamente vittima di malasanità, le fonti di responsabilità, separando la posizione giuridica del medico da quella della struttura sanitaria«</a:t>
            </a:r>
          </a:p>
          <a:p>
            <a:r>
              <a:rPr lang="it-IT" sz="1800" b="0" i="0" dirty="0">
                <a:solidFill>
                  <a:srgbClr val="1A171B"/>
                </a:solidFill>
                <a:effectLst/>
                <a:latin typeface="sole_text"/>
              </a:rPr>
              <a:t>"di introdurre, accanto al ricorso alla via giudiziaria, un sistema di risoluzione 'alternativo' delle controversie, che coinvolga tutte le parti in causa per ricostruire la vicenda clinica con l'ausilio delle migliori professionalità del mondo giuridico, medico legale, clinico specialistico e assicurativo per trovare una soluzione conciliativa, tempestiva e condivisa"</a:t>
            </a:r>
          </a:p>
        </p:txBody>
      </p:sp>
      <p:pic>
        <p:nvPicPr>
          <p:cNvPr id="6" name="Segnaposto contenuto 5">
            <a:extLst>
              <a:ext uri="{FF2B5EF4-FFF2-40B4-BE49-F238E27FC236}">
                <a16:creationId xmlns:a16="http://schemas.microsoft.com/office/drawing/2014/main" id="{30D7F834-2750-60D1-E2CE-11D78B464BF4}"/>
              </a:ext>
            </a:extLst>
          </p:cNvPr>
          <p:cNvPicPr>
            <a:picLocks noGrp="1" noChangeAspect="1"/>
          </p:cNvPicPr>
          <p:nvPr>
            <p:ph sz="half" idx="2"/>
          </p:nvPr>
        </p:nvPicPr>
        <p:blipFill>
          <a:blip r:embed="rId2"/>
          <a:stretch>
            <a:fillRect/>
          </a:stretch>
        </p:blipFill>
        <p:spPr>
          <a:xfrm>
            <a:off x="6960637" y="1595535"/>
            <a:ext cx="4637314" cy="4385387"/>
          </a:xfrm>
        </p:spPr>
      </p:pic>
    </p:spTree>
    <p:extLst>
      <p:ext uri="{BB962C8B-B14F-4D97-AF65-F5344CB8AC3E}">
        <p14:creationId xmlns:p14="http://schemas.microsoft.com/office/powerpoint/2010/main" val="901945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643FFB4-61D8-5693-83BC-31E1EB7EAACB}"/>
              </a:ext>
            </a:extLst>
          </p:cNvPr>
          <p:cNvSpPr>
            <a:spLocks noGrp="1"/>
          </p:cNvSpPr>
          <p:nvPr>
            <p:ph type="title"/>
          </p:nvPr>
        </p:nvSpPr>
        <p:spPr>
          <a:xfrm>
            <a:off x="513185" y="454818"/>
            <a:ext cx="4497354" cy="1068388"/>
          </a:xfrm>
        </p:spPr>
        <p:txBody>
          <a:bodyPr>
            <a:noAutofit/>
          </a:bodyPr>
          <a:lstStyle/>
          <a:p>
            <a:r>
              <a:rPr lang="it-IT" dirty="0"/>
              <a:t>Stop ai «gettonisti» in Lombardia – Bando AREU</a:t>
            </a:r>
          </a:p>
        </p:txBody>
      </p:sp>
      <p:pic>
        <p:nvPicPr>
          <p:cNvPr id="8" name="Segnaposto immagine 7">
            <a:extLst>
              <a:ext uri="{FF2B5EF4-FFF2-40B4-BE49-F238E27FC236}">
                <a16:creationId xmlns:a16="http://schemas.microsoft.com/office/drawing/2014/main" id="{19DDA7BE-DE2A-D1EB-02BF-FC870836CB51}"/>
              </a:ext>
            </a:extLst>
          </p:cNvPr>
          <p:cNvPicPr>
            <a:picLocks noGrp="1" noChangeAspect="1"/>
          </p:cNvPicPr>
          <p:nvPr>
            <p:ph type="pic" idx="1"/>
          </p:nvPr>
        </p:nvPicPr>
        <p:blipFill>
          <a:blip r:embed="rId2"/>
          <a:srcRect t="12539" b="12539"/>
          <a:stretch/>
        </p:blipFill>
        <p:spPr>
          <a:xfrm>
            <a:off x="5598368" y="457201"/>
            <a:ext cx="5757020" cy="6223518"/>
          </a:xfrm>
        </p:spPr>
      </p:pic>
      <p:sp>
        <p:nvSpPr>
          <p:cNvPr id="6" name="Segnaposto testo 5">
            <a:extLst>
              <a:ext uri="{FF2B5EF4-FFF2-40B4-BE49-F238E27FC236}">
                <a16:creationId xmlns:a16="http://schemas.microsoft.com/office/drawing/2014/main" id="{42272C8A-B8AA-DADD-F4B3-97FBF3E9138E}"/>
              </a:ext>
            </a:extLst>
          </p:cNvPr>
          <p:cNvSpPr>
            <a:spLocks noGrp="1"/>
          </p:cNvSpPr>
          <p:nvPr>
            <p:ph type="body" sz="half" idx="2"/>
          </p:nvPr>
        </p:nvSpPr>
        <p:spPr>
          <a:xfrm>
            <a:off x="615820" y="1800808"/>
            <a:ext cx="4394719" cy="4777274"/>
          </a:xfrm>
        </p:spPr>
        <p:txBody>
          <a:bodyPr/>
          <a:lstStyle/>
          <a:p>
            <a:endParaRPr lang="it-IT" dirty="0"/>
          </a:p>
        </p:txBody>
      </p:sp>
      <p:pic>
        <p:nvPicPr>
          <p:cNvPr id="10" name="Immagine 9">
            <a:extLst>
              <a:ext uri="{FF2B5EF4-FFF2-40B4-BE49-F238E27FC236}">
                <a16:creationId xmlns:a16="http://schemas.microsoft.com/office/drawing/2014/main" id="{6EF52505-DE1A-A4AE-2516-D3D4C3129267}"/>
              </a:ext>
            </a:extLst>
          </p:cNvPr>
          <p:cNvPicPr>
            <a:picLocks noChangeAspect="1"/>
          </p:cNvPicPr>
          <p:nvPr/>
        </p:nvPicPr>
        <p:blipFill>
          <a:blip r:embed="rId3"/>
          <a:stretch>
            <a:fillRect/>
          </a:stretch>
        </p:blipFill>
        <p:spPr>
          <a:xfrm>
            <a:off x="767403" y="2304661"/>
            <a:ext cx="4004622" cy="3769567"/>
          </a:xfrm>
          <a:prstGeom prst="rect">
            <a:avLst/>
          </a:prstGeom>
        </p:spPr>
      </p:pic>
    </p:spTree>
    <p:extLst>
      <p:ext uri="{BB962C8B-B14F-4D97-AF65-F5344CB8AC3E}">
        <p14:creationId xmlns:p14="http://schemas.microsoft.com/office/powerpoint/2010/main" val="3950051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5450A5-81B6-D7A0-D4F6-8F93EB6251F5}"/>
              </a:ext>
            </a:extLst>
          </p:cNvPr>
          <p:cNvSpPr>
            <a:spLocks noGrp="1"/>
          </p:cNvSpPr>
          <p:nvPr>
            <p:ph type="title"/>
          </p:nvPr>
        </p:nvSpPr>
        <p:spPr>
          <a:xfrm>
            <a:off x="839788" y="457200"/>
            <a:ext cx="3932237" cy="1166327"/>
          </a:xfrm>
        </p:spPr>
        <p:txBody>
          <a:bodyPr>
            <a:normAutofit/>
          </a:bodyPr>
          <a:lstStyle/>
          <a:p>
            <a:r>
              <a:rPr lang="it-IT" sz="2400" dirty="0"/>
              <a:t>Regole per il test di Medicina – Intervista del Ministro A. Maria Bernini      </a:t>
            </a:r>
            <a:r>
              <a:rPr lang="it-IT" sz="1800" dirty="0"/>
              <a:t>08.01.2024</a:t>
            </a:r>
          </a:p>
        </p:txBody>
      </p:sp>
      <p:sp>
        <p:nvSpPr>
          <p:cNvPr id="4" name="Segnaposto testo 3">
            <a:extLst>
              <a:ext uri="{FF2B5EF4-FFF2-40B4-BE49-F238E27FC236}">
                <a16:creationId xmlns:a16="http://schemas.microsoft.com/office/drawing/2014/main" id="{22DF6538-6D72-96EE-7A4D-3A97DADDFC93}"/>
              </a:ext>
            </a:extLst>
          </p:cNvPr>
          <p:cNvSpPr>
            <a:spLocks noGrp="1"/>
          </p:cNvSpPr>
          <p:nvPr>
            <p:ph type="body" sz="half" idx="2"/>
          </p:nvPr>
        </p:nvSpPr>
        <p:spPr>
          <a:xfrm>
            <a:off x="575388" y="2057400"/>
            <a:ext cx="4196637" cy="4492690"/>
          </a:xfrm>
        </p:spPr>
        <p:txBody>
          <a:bodyPr>
            <a:normAutofit lnSpcReduction="10000"/>
          </a:bodyPr>
          <a:lstStyle/>
          <a:p>
            <a:pPr marL="285750" indent="-285750">
              <a:buFont typeface="Arial" panose="020B0604020202020204" pitchFamily="34" charset="0"/>
              <a:buChar char="•"/>
            </a:pPr>
            <a:r>
              <a:rPr lang="it-IT" sz="1800" dirty="0">
                <a:solidFill>
                  <a:srgbClr val="000000"/>
                </a:solidFill>
                <a:latin typeface="Eugenio Text"/>
              </a:rPr>
              <a:t>«E’</a:t>
            </a:r>
            <a:r>
              <a:rPr lang="it-IT" sz="1800" b="0" i="0" dirty="0">
                <a:solidFill>
                  <a:srgbClr val="000000"/>
                </a:solidFill>
                <a:effectLst/>
                <a:latin typeface="Eugenio Text"/>
              </a:rPr>
              <a:t> evidente che così come sono non hanno funzionato</a:t>
            </a:r>
            <a:r>
              <a:rPr lang="it-IT" sz="1800" dirty="0">
                <a:solidFill>
                  <a:srgbClr val="000000"/>
                </a:solidFill>
                <a:latin typeface="Eugenio Text"/>
              </a:rPr>
              <a:t>. </a:t>
            </a:r>
            <a:r>
              <a:rPr lang="it-IT" sz="1800" b="0" i="0" dirty="0">
                <a:solidFill>
                  <a:srgbClr val="000000"/>
                </a:solidFill>
                <a:effectLst/>
                <a:latin typeface="Eugenio Text"/>
              </a:rPr>
              <a:t>Abbiamo ereditato da chi ci ha preceduto un meccanismo che ha generato un contenzioso penalizzante sia per le università che gli studenti: i famosi </a:t>
            </a:r>
            <a:r>
              <a:rPr lang="it-IT" sz="1800" b="0" i="0" dirty="0" err="1">
                <a:solidFill>
                  <a:srgbClr val="000000"/>
                </a:solidFill>
                <a:effectLst/>
                <a:latin typeface="Eugenio Text"/>
              </a:rPr>
              <a:t>Tolc</a:t>
            </a:r>
            <a:r>
              <a:rPr lang="it-IT" sz="1800" b="0" i="0" dirty="0">
                <a:solidFill>
                  <a:srgbClr val="000000"/>
                </a:solidFill>
                <a:effectLst/>
                <a:latin typeface="Eugenio Text"/>
              </a:rPr>
              <a:t>, alla prova dei fatti, hanno generato confusione. Ora si cambia e puntiamo a un meccanismo più equo che premi merito e conoscenze».</a:t>
            </a:r>
          </a:p>
          <a:p>
            <a:pPr marL="285750" indent="-285750">
              <a:buFont typeface="Arial" panose="020B0604020202020204" pitchFamily="34" charset="0"/>
              <a:buChar char="•"/>
            </a:pPr>
            <a:r>
              <a:rPr lang="it-IT" sz="1800" dirty="0">
                <a:solidFill>
                  <a:srgbClr val="000000"/>
                </a:solidFill>
                <a:latin typeface="Eugenio Text"/>
              </a:rPr>
              <a:t>«……mi piace parlare di modello italiano. In Francia il periodo filtro è molto lungo e ha generato criticità. La mia idea è un lasso di tempo molto più breve, tipo un semestre. Ma penso anche a meccanismi che consentano, a quanti non superano gli esami, di recuperare il lavoro fatto e accedere a un’altra università»</a:t>
            </a:r>
            <a:endParaRPr lang="it-IT" sz="1800" b="0" i="0" dirty="0">
              <a:solidFill>
                <a:srgbClr val="000000"/>
              </a:solidFill>
              <a:effectLst/>
              <a:latin typeface="Eugenio Text"/>
            </a:endParaRPr>
          </a:p>
          <a:p>
            <a:pPr marL="285750" indent="-285750">
              <a:buFont typeface="Arial" panose="020B0604020202020204" pitchFamily="34" charset="0"/>
              <a:buChar char="•"/>
            </a:pPr>
            <a:endParaRPr lang="it-IT" dirty="0"/>
          </a:p>
        </p:txBody>
      </p:sp>
      <p:pic>
        <p:nvPicPr>
          <p:cNvPr id="8" name="Segnaposto immagine 7">
            <a:extLst>
              <a:ext uri="{FF2B5EF4-FFF2-40B4-BE49-F238E27FC236}">
                <a16:creationId xmlns:a16="http://schemas.microsoft.com/office/drawing/2014/main" id="{66ADAD73-7A1D-504D-65A8-FBEDE847758F}"/>
              </a:ext>
            </a:extLst>
          </p:cNvPr>
          <p:cNvPicPr>
            <a:picLocks noGrp="1" noChangeAspect="1"/>
          </p:cNvPicPr>
          <p:nvPr>
            <p:ph type="pic" idx="1"/>
          </p:nvPr>
        </p:nvPicPr>
        <p:blipFill>
          <a:blip r:embed="rId2"/>
          <a:srcRect l="12077" r="12077"/>
          <a:stretch/>
        </p:blipFill>
        <p:spPr>
          <a:xfrm>
            <a:off x="5183187" y="987425"/>
            <a:ext cx="6592045" cy="5189440"/>
          </a:xfrm>
        </p:spPr>
      </p:pic>
    </p:spTree>
    <p:extLst>
      <p:ext uri="{BB962C8B-B14F-4D97-AF65-F5344CB8AC3E}">
        <p14:creationId xmlns:p14="http://schemas.microsoft.com/office/powerpoint/2010/main" val="991199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vert="horz" lIns="91440" tIns="45720" rIns="91440" bIns="45720" rtlCol="0" anchor="ctr">
            <a:normAutofit/>
          </a:bodyPr>
          <a:lstStyle/>
          <a:p>
            <a:pPr algn="just">
              <a:lnSpc>
                <a:spcPct val="107000"/>
              </a:lnSpc>
              <a:spcAft>
                <a:spcPts val="800"/>
              </a:spcAft>
            </a:pPr>
            <a:r>
              <a:rPr lang="it-IT" sz="3600" b="1" i="1" dirty="0">
                <a:solidFill>
                  <a:schemeClr val="bg1"/>
                </a:solidFill>
                <a:latin typeface="Calibri" panose="020F0502020204030204" pitchFamily="34" charset="0"/>
                <a:ea typeface="Calibri" panose="020F0502020204030204" pitchFamily="34" charset="0"/>
                <a:cs typeface="Times New Roman" panose="02020603050405020304" pitchFamily="18" charset="0"/>
              </a:rPr>
              <a:t>Buon Compleanno SSN!</a:t>
            </a:r>
            <a:endParaRPr lang="it-IT" sz="3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Segnaposto contenuto 3">
            <a:extLst>
              <a:ext uri="{FF2B5EF4-FFF2-40B4-BE49-F238E27FC236}">
                <a16:creationId xmlns:a16="http://schemas.microsoft.com/office/drawing/2014/main" id="{BCEF8E01-787F-485C-AEFA-03B2802023BF}"/>
              </a:ext>
            </a:extLst>
          </p:cNvPr>
          <p:cNvSpPr>
            <a:spLocks noGrp="1"/>
          </p:cNvSpPr>
          <p:nvPr>
            <p:ph idx="1"/>
          </p:nvPr>
        </p:nvSpPr>
        <p:spPr/>
        <p:txBody>
          <a:bodyPr vert="horz" lIns="91440" tIns="45720" rIns="91440" bIns="45720" rtlCol="0" anchor="ctr">
            <a:normAutofit fontScale="92500"/>
          </a:bodyPr>
          <a:lstStyle/>
          <a:p>
            <a:pPr marL="0" indent="0" algn="just">
              <a:lnSpc>
                <a:spcPct val="107000"/>
              </a:lnSpc>
              <a:spcAft>
                <a:spcPts val="800"/>
              </a:spcAft>
              <a:buNone/>
            </a:pPr>
            <a:r>
              <a:rPr lang="it-IT" sz="24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A 45 anni dalla sua istituzione, il Servizio sanitario nazionale, con i suoi principi di uguaglianza, equità e universalità, è uno straordinario moltiplicatore di salute e strumento di progresso scientifico e di coesione sociale. </a:t>
            </a:r>
          </a:p>
          <a:p>
            <a:pPr marL="0" indent="0" algn="just">
              <a:lnSpc>
                <a:spcPct val="107000"/>
              </a:lnSpc>
              <a:spcAft>
                <a:spcPts val="800"/>
              </a:spcAft>
              <a:buNone/>
            </a:pPr>
            <a:r>
              <a:rPr lang="it-IT" sz="240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Ma è anche un motore dell’economia nazionale: la domanda di beni e servizi attivata dalla spesa sanitaria si irradia, infatti, nel resto del settore economico, amplificando il valore di produzione delle imprese, con benefici significativi sull’occupazione, sul valore aggiunto e sul Pil nazionale.</a:t>
            </a:r>
            <a:endParaRPr lang="en-US" sz="2000" b="1" dirty="0">
              <a:solidFill>
                <a:schemeClr val="bg1"/>
              </a:solidFill>
            </a:endParaRPr>
          </a:p>
        </p:txBody>
      </p:sp>
      <p:sp>
        <p:nvSpPr>
          <p:cNvPr id="2" name="Segnaposto testo 1">
            <a:extLst>
              <a:ext uri="{FF2B5EF4-FFF2-40B4-BE49-F238E27FC236}">
                <a16:creationId xmlns:a16="http://schemas.microsoft.com/office/drawing/2014/main" id="{B8AD3EA3-B12D-E242-F0F0-657168C18E56}"/>
              </a:ext>
            </a:extLst>
          </p:cNvPr>
          <p:cNvSpPr>
            <a:spLocks noGrp="1"/>
          </p:cNvSpPr>
          <p:nvPr>
            <p:ph type="body" sz="half" idx="2"/>
          </p:nvPr>
        </p:nvSpPr>
        <p:spPr>
          <a:xfrm>
            <a:off x="839788" y="1362269"/>
            <a:ext cx="4252356" cy="4691331"/>
          </a:xfrm>
        </p:spPr>
        <p:txBody>
          <a:bodyPr>
            <a:normAutofit/>
          </a:bodyPr>
          <a:lstStyle/>
          <a:p>
            <a:pPr marL="342900" indent="-342900">
              <a:buFont typeface="Arial" panose="020B0604020202020204" pitchFamily="34" charset="0"/>
              <a:buChar char="•"/>
            </a:pPr>
            <a:r>
              <a:rPr lang="it-IT" sz="2400" dirty="0"/>
              <a:t>Il 27 dicembre 2023 il nostro SSN (833/78) ha compiuto 45 anni</a:t>
            </a:r>
          </a:p>
          <a:p>
            <a:pPr marL="342900" indent="-342900">
              <a:buFont typeface="Arial" panose="020B0604020202020204" pitchFamily="34" charset="0"/>
              <a:buChar char="•"/>
            </a:pPr>
            <a:r>
              <a:rPr lang="it-IT" sz="2400" dirty="0">
                <a:latin typeface="Calibri" panose="020F0502020204030204" pitchFamily="34" charset="0"/>
                <a:ea typeface="Calibri" panose="020F0502020204030204" pitchFamily="34" charset="0"/>
                <a:cs typeface="Times New Roman" panose="02020603050405020304" pitchFamily="18" charset="0"/>
              </a:rPr>
              <a:t>A</a:t>
            </a:r>
            <a:r>
              <a:rPr lang="it-IT" sz="2400" dirty="0">
                <a:effectLst/>
                <a:latin typeface="Calibri" panose="020F0502020204030204" pitchFamily="34" charset="0"/>
                <a:ea typeface="Calibri" panose="020F0502020204030204" pitchFamily="34" charset="0"/>
                <a:cs typeface="Times New Roman" panose="02020603050405020304" pitchFamily="18" charset="0"/>
              </a:rPr>
              <a:t>rt. 32 della nostra Costituzione, “la Repubblica tutela la salute come fondamentale diritto dell’individuo e interesse della collettività e garantisce cure gratuite agli indigenti”</a:t>
            </a:r>
          </a:p>
          <a:p>
            <a:pPr marL="342900" indent="-342900">
              <a:buFont typeface="Arial" panose="020B0604020202020204" pitchFamily="34" charset="0"/>
              <a:buChar char="•"/>
            </a:pPr>
            <a:r>
              <a:rPr lang="it-IT" sz="2400" kern="100" dirty="0">
                <a:latin typeface="Calibri" panose="020F0502020204030204" pitchFamily="34" charset="0"/>
                <a:ea typeface="Calibri" panose="020F0502020204030204" pitchFamily="34" charset="0"/>
                <a:cs typeface="Times New Roman" panose="02020603050405020304" pitchFamily="18" charset="0"/>
              </a:rPr>
              <a:t>M</a:t>
            </a: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odello di assistenza basato sull’universalità, sull’uguaglianza e sull’equità.</a:t>
            </a:r>
          </a:p>
          <a:p>
            <a:pPr marL="342900" indent="-342900">
              <a:buFont typeface="Arial" panose="020B0604020202020204" pitchFamily="34" charset="0"/>
              <a:buChar char="•"/>
            </a:pPr>
            <a:endParaRPr lang="it-IT" sz="2400" dirty="0"/>
          </a:p>
        </p:txBody>
      </p:sp>
      <p:pic>
        <p:nvPicPr>
          <p:cNvPr id="3" name="Immagine 2" descr="Immagine che contiene testo, schermata, software, Pagina Web&#10;&#10;Descrizione generata automaticamente">
            <a:extLst>
              <a:ext uri="{FF2B5EF4-FFF2-40B4-BE49-F238E27FC236}">
                <a16:creationId xmlns:a16="http://schemas.microsoft.com/office/drawing/2014/main" id="{3BD9D630-A48D-4C1E-7A53-413FCF8852E3}"/>
              </a:ext>
            </a:extLst>
          </p:cNvPr>
          <p:cNvPicPr>
            <a:picLocks noChangeAspect="1"/>
          </p:cNvPicPr>
          <p:nvPr/>
        </p:nvPicPr>
        <p:blipFill rotWithShape="1">
          <a:blip r:embed="rId2"/>
          <a:srcRect l="14518" t="14279" r="40393" b="10791"/>
          <a:stretch/>
        </p:blipFill>
        <p:spPr>
          <a:xfrm>
            <a:off x="6232849" y="1179976"/>
            <a:ext cx="5213583" cy="4873624"/>
          </a:xfrm>
          <a:prstGeom prst="rect">
            <a:avLst/>
          </a:prstGeom>
        </p:spPr>
      </p:pic>
    </p:spTree>
    <p:extLst>
      <p:ext uri="{BB962C8B-B14F-4D97-AF65-F5344CB8AC3E}">
        <p14:creationId xmlns:p14="http://schemas.microsoft.com/office/powerpoint/2010/main" val="366295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4630FA-514C-FBAF-C525-DA517473F3FB}"/>
              </a:ext>
            </a:extLst>
          </p:cNvPr>
          <p:cNvSpPr>
            <a:spLocks noGrp="1"/>
          </p:cNvSpPr>
          <p:nvPr>
            <p:ph type="title"/>
          </p:nvPr>
        </p:nvSpPr>
        <p:spPr>
          <a:xfrm>
            <a:off x="836612" y="197012"/>
            <a:ext cx="3932237" cy="1580826"/>
          </a:xfrm>
        </p:spPr>
        <p:txBody>
          <a:bodyPr>
            <a:noAutofit/>
          </a:bodyPr>
          <a:lstStyle/>
          <a:p>
            <a:r>
              <a:rPr lang="it-IT" sz="2800" dirty="0"/>
              <a:t>Test di medicina: TAR del Lazio annulla i provvedimenti alla base delle prove 2023/24</a:t>
            </a:r>
          </a:p>
        </p:txBody>
      </p:sp>
      <p:sp>
        <p:nvSpPr>
          <p:cNvPr id="4" name="Segnaposto testo 3">
            <a:extLst>
              <a:ext uri="{FF2B5EF4-FFF2-40B4-BE49-F238E27FC236}">
                <a16:creationId xmlns:a16="http://schemas.microsoft.com/office/drawing/2014/main" id="{ED962BCB-50D6-9106-5DC8-9EBF95E0727E}"/>
              </a:ext>
            </a:extLst>
          </p:cNvPr>
          <p:cNvSpPr>
            <a:spLocks noGrp="1"/>
          </p:cNvSpPr>
          <p:nvPr>
            <p:ph type="body" sz="half" idx="2"/>
          </p:nvPr>
        </p:nvSpPr>
        <p:spPr>
          <a:xfrm>
            <a:off x="559838" y="1903445"/>
            <a:ext cx="4212188" cy="4873625"/>
          </a:xfrm>
        </p:spPr>
        <p:txBody>
          <a:bodyPr>
            <a:noAutofit/>
          </a:bodyPr>
          <a:lstStyle/>
          <a:p>
            <a:pPr marL="285750" indent="-285750">
              <a:buFont typeface="Arial" panose="020B0604020202020204" pitchFamily="34" charset="0"/>
              <a:buChar char="•"/>
            </a:pPr>
            <a:r>
              <a:rPr lang="it-IT" sz="1800" b="0" i="0" dirty="0">
                <a:solidFill>
                  <a:srgbClr val="3D3D3D"/>
                </a:solidFill>
                <a:effectLst/>
                <a:latin typeface="sole_text"/>
              </a:rPr>
              <a:t>Il Tar per il Lazio, con la </a:t>
            </a:r>
            <a:r>
              <a:rPr lang="it-IT" sz="1800" b="0" i="0" dirty="0">
                <a:solidFill>
                  <a:srgbClr val="0F8538"/>
                </a:solidFill>
                <a:effectLst/>
                <a:latin typeface="sole_text"/>
                <a:hlinkClick r:id="rId2"/>
              </a:rPr>
              <a:t>sentenza n. 863 del 17 gennaio 2024</a:t>
            </a:r>
            <a:r>
              <a:rPr lang="it-IT" sz="1800" b="0" i="0" dirty="0">
                <a:solidFill>
                  <a:srgbClr val="3D3D3D"/>
                </a:solidFill>
                <a:effectLst/>
                <a:latin typeface="sole_text"/>
              </a:rPr>
              <a:t>, ha annullato i provvedimenti che hanno disciplinato le prove di ammissione alla </a:t>
            </a:r>
            <a:r>
              <a:rPr lang="it-IT" sz="1800" b="1" i="0" dirty="0">
                <a:solidFill>
                  <a:srgbClr val="3D3D3D"/>
                </a:solidFill>
                <a:effectLst/>
                <a:latin typeface="sole_text"/>
              </a:rPr>
              <a:t>Facoltà di Medicina per l’anno accademico 2023/2024</a:t>
            </a:r>
            <a:r>
              <a:rPr lang="it-IT" sz="1800" b="0" i="0" dirty="0">
                <a:solidFill>
                  <a:srgbClr val="3D3D3D"/>
                </a:solidFill>
                <a:effectLst/>
                <a:latin typeface="sole_text"/>
              </a:rPr>
              <a:t>, salvaguardando le posizioni di chi ha superato le prove e si è iscritto ai corsi.</a:t>
            </a:r>
          </a:p>
          <a:p>
            <a:pPr marL="285750" indent="-285750">
              <a:buFont typeface="Arial" panose="020B0604020202020204" pitchFamily="34" charset="0"/>
              <a:buChar char="•"/>
            </a:pPr>
            <a:r>
              <a:rPr lang="it-IT" sz="1800" b="0" i="0" dirty="0">
                <a:solidFill>
                  <a:srgbClr val="3D3D3D"/>
                </a:solidFill>
                <a:effectLst/>
                <a:latin typeface="sole_text"/>
              </a:rPr>
              <a:t>Al centro del contenzioso il </a:t>
            </a:r>
            <a:r>
              <a:rPr lang="it-IT" sz="1800" b="1" i="0" dirty="0">
                <a:solidFill>
                  <a:srgbClr val="3D3D3D"/>
                </a:solidFill>
                <a:effectLst/>
                <a:latin typeface="sole_text"/>
              </a:rPr>
              <a:t>meccanismo di “equalizzazione”</a:t>
            </a:r>
            <a:r>
              <a:rPr lang="it-IT" sz="1800" b="0" i="0" dirty="0">
                <a:solidFill>
                  <a:srgbClr val="3D3D3D"/>
                </a:solidFill>
                <a:effectLst/>
                <a:latin typeface="sole_text"/>
              </a:rPr>
              <a:t> per effetto del quale, secondo il candidato ricorrente (il cui ricorso è stato accolto), “due candidati potrebbero essere stati </a:t>
            </a:r>
            <a:r>
              <a:rPr lang="it-IT" sz="1800" b="1" i="0" dirty="0">
                <a:solidFill>
                  <a:srgbClr val="3D3D3D"/>
                </a:solidFill>
                <a:effectLst/>
                <a:latin typeface="sole_text"/>
              </a:rPr>
              <a:t>giudicati in misura diversa</a:t>
            </a:r>
            <a:r>
              <a:rPr lang="it-IT" sz="1800" b="0" i="0" dirty="0">
                <a:solidFill>
                  <a:srgbClr val="3D3D3D"/>
                </a:solidFill>
                <a:effectLst/>
                <a:latin typeface="sole_text"/>
              </a:rPr>
              <a:t> non in quanto l’uno è più preparato dell’altro, ma perché ad uno dei due sarebbe stato somministrato un kit di domande reputato sulla base dell’equalizzazione più difficile o più semplice”.</a:t>
            </a:r>
            <a:endParaRPr lang="it-IT" sz="1800" dirty="0"/>
          </a:p>
        </p:txBody>
      </p:sp>
      <p:pic>
        <p:nvPicPr>
          <p:cNvPr id="5" name="Segnaposto immagine 5">
            <a:extLst>
              <a:ext uri="{FF2B5EF4-FFF2-40B4-BE49-F238E27FC236}">
                <a16:creationId xmlns:a16="http://schemas.microsoft.com/office/drawing/2014/main" id="{6CE2F7DD-BA36-31DC-A6CC-D18988D44E4D}"/>
              </a:ext>
            </a:extLst>
          </p:cNvPr>
          <p:cNvPicPr>
            <a:picLocks noGrp="1" noChangeAspect="1"/>
          </p:cNvPicPr>
          <p:nvPr>
            <p:ph type="pic" idx="1"/>
          </p:nvPr>
        </p:nvPicPr>
        <p:blipFill>
          <a:blip r:embed="rId3"/>
          <a:srcRect l="14169" r="14169"/>
          <a:stretch/>
        </p:blipFill>
        <p:spPr>
          <a:xfrm>
            <a:off x="5322888" y="1315616"/>
            <a:ext cx="6309274" cy="5336009"/>
          </a:xfrm>
        </p:spPr>
      </p:pic>
    </p:spTree>
    <p:extLst>
      <p:ext uri="{BB962C8B-B14F-4D97-AF65-F5344CB8AC3E}">
        <p14:creationId xmlns:p14="http://schemas.microsoft.com/office/powerpoint/2010/main" val="486926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C10CCC-554A-2DAA-AAE1-AE5379C92C6C}"/>
              </a:ext>
            </a:extLst>
          </p:cNvPr>
          <p:cNvSpPr>
            <a:spLocks noGrp="1"/>
          </p:cNvSpPr>
          <p:nvPr>
            <p:ph type="title"/>
          </p:nvPr>
        </p:nvSpPr>
        <p:spPr>
          <a:xfrm>
            <a:off x="839788" y="307910"/>
            <a:ext cx="3932237" cy="1530221"/>
          </a:xfrm>
        </p:spPr>
        <p:txBody>
          <a:bodyPr>
            <a:normAutofit fontScale="90000"/>
          </a:bodyPr>
          <a:lstStyle/>
          <a:p>
            <a:r>
              <a:rPr lang="it-IT" sz="2800" dirty="0"/>
              <a:t>Audizione </a:t>
            </a:r>
            <a:r>
              <a:rPr lang="it-IT" sz="2800" dirty="0" err="1"/>
              <a:t>FNOMCeO</a:t>
            </a:r>
            <a:r>
              <a:rPr lang="it-IT" sz="2800" dirty="0"/>
              <a:t> in Senato- accesso ai corsi di laurea in Medicina e Chirurgia     23.01.24</a:t>
            </a:r>
          </a:p>
        </p:txBody>
      </p:sp>
      <p:pic>
        <p:nvPicPr>
          <p:cNvPr id="6" name="Segnaposto immagine 5">
            <a:extLst>
              <a:ext uri="{FF2B5EF4-FFF2-40B4-BE49-F238E27FC236}">
                <a16:creationId xmlns:a16="http://schemas.microsoft.com/office/drawing/2014/main" id="{A06787F7-EB6F-3D07-173D-6D6B52F449A2}"/>
              </a:ext>
            </a:extLst>
          </p:cNvPr>
          <p:cNvPicPr>
            <a:picLocks noGrp="1" noChangeAspect="1"/>
          </p:cNvPicPr>
          <p:nvPr>
            <p:ph type="pic" idx="1"/>
          </p:nvPr>
        </p:nvPicPr>
        <p:blipFill>
          <a:blip r:embed="rId2"/>
          <a:srcRect l="2986" r="2986"/>
          <a:stretch/>
        </p:blipFill>
        <p:spPr>
          <a:xfrm>
            <a:off x="5180012" y="1463675"/>
            <a:ext cx="6557897" cy="5086415"/>
          </a:xfrm>
        </p:spPr>
      </p:pic>
      <p:sp>
        <p:nvSpPr>
          <p:cNvPr id="4" name="Segnaposto testo 3">
            <a:extLst>
              <a:ext uri="{FF2B5EF4-FFF2-40B4-BE49-F238E27FC236}">
                <a16:creationId xmlns:a16="http://schemas.microsoft.com/office/drawing/2014/main" id="{6BD91264-12B1-4632-9710-30A501313EB2}"/>
              </a:ext>
            </a:extLst>
          </p:cNvPr>
          <p:cNvSpPr>
            <a:spLocks noGrp="1"/>
          </p:cNvSpPr>
          <p:nvPr>
            <p:ph type="body" sz="half" idx="2"/>
          </p:nvPr>
        </p:nvSpPr>
        <p:spPr>
          <a:xfrm>
            <a:off x="839788" y="2057400"/>
            <a:ext cx="3932237" cy="4492690"/>
          </a:xfrm>
        </p:spPr>
        <p:txBody>
          <a:bodyPr/>
          <a:lstStyle/>
          <a:p>
            <a:r>
              <a:rPr lang="it-IT" sz="1800" dirty="0"/>
              <a:t>No abolizione numero chiuso per tre motivi:</a:t>
            </a:r>
          </a:p>
          <a:p>
            <a:pPr marL="342900" indent="-342900">
              <a:buFont typeface="+mj-lt"/>
              <a:buAutoNum type="alphaLcParenR"/>
            </a:pPr>
            <a:r>
              <a:rPr lang="it-IT" sz="1800" dirty="0"/>
              <a:t>Per prevenire la formazione di un nuovo imbuto formativo</a:t>
            </a:r>
          </a:p>
          <a:p>
            <a:pPr marL="342900" indent="-342900">
              <a:buFont typeface="+mj-lt"/>
              <a:buAutoNum type="alphaLcParenR"/>
            </a:pPr>
            <a:r>
              <a:rPr lang="it-IT" sz="1800" dirty="0"/>
              <a:t>Per evitare una nuova pletora medica</a:t>
            </a:r>
          </a:p>
          <a:p>
            <a:pPr marL="342900" indent="-342900">
              <a:buFont typeface="+mj-lt"/>
              <a:buAutoNum type="alphaLcParenR"/>
            </a:pPr>
            <a:r>
              <a:rPr lang="it-IT" sz="1800" dirty="0"/>
              <a:t>Preservare la qualità formativa</a:t>
            </a:r>
          </a:p>
          <a:p>
            <a:r>
              <a:rPr lang="it-IT" sz="1800" dirty="0"/>
              <a:t>Sì a corretta programmazione dei fabbisogni</a:t>
            </a:r>
          </a:p>
          <a:p>
            <a:pPr marL="342900" indent="-342900">
              <a:buFont typeface="+mj-lt"/>
              <a:buAutoNum type="alphaLcParenR"/>
            </a:pPr>
            <a:r>
              <a:rPr lang="it-IT" sz="1800" dirty="0"/>
              <a:t>Modificare il meccanismo dei test di accesso</a:t>
            </a:r>
          </a:p>
          <a:p>
            <a:pPr marL="342900" indent="-342900">
              <a:buFont typeface="+mj-lt"/>
              <a:buAutoNum type="alphaLcParenR"/>
            </a:pPr>
            <a:r>
              <a:rPr lang="it-IT" sz="1800" dirty="0"/>
              <a:t>Prevedere un percorso nuovo di orientamento e formazione (Biologia a curvatura biomedica)</a:t>
            </a:r>
          </a:p>
          <a:p>
            <a:pPr marL="342900" indent="-342900">
              <a:buFont typeface="+mj-lt"/>
              <a:buAutoNum type="alphaLcParenR"/>
            </a:pPr>
            <a:endParaRPr lang="it-IT" dirty="0"/>
          </a:p>
        </p:txBody>
      </p:sp>
    </p:spTree>
    <p:extLst>
      <p:ext uri="{BB962C8B-B14F-4D97-AF65-F5344CB8AC3E}">
        <p14:creationId xmlns:p14="http://schemas.microsoft.com/office/powerpoint/2010/main" val="15897025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A90837-DA0F-34F3-EF02-5C2B3EE811AC}"/>
              </a:ext>
            </a:extLst>
          </p:cNvPr>
          <p:cNvSpPr>
            <a:spLocks noGrp="1"/>
          </p:cNvSpPr>
          <p:nvPr>
            <p:ph type="title"/>
          </p:nvPr>
        </p:nvSpPr>
        <p:spPr/>
        <p:txBody>
          <a:bodyPr>
            <a:normAutofit fontScale="90000"/>
          </a:bodyPr>
          <a:lstStyle/>
          <a:p>
            <a:pPr algn="ctr"/>
            <a:r>
              <a:rPr lang="it-IT" sz="3600" dirty="0"/>
              <a:t>Firmato nuovo decreto per ammissione a Medicina, Odontoiatria e Medicina veterinaria</a:t>
            </a:r>
            <a:br>
              <a:rPr lang="it-IT" sz="3600" dirty="0"/>
            </a:br>
            <a:r>
              <a:rPr lang="it-IT" sz="2400" dirty="0"/>
              <a:t>( 23.02.2024)</a:t>
            </a:r>
            <a:endParaRPr lang="it-IT" sz="3600" dirty="0"/>
          </a:p>
        </p:txBody>
      </p:sp>
      <p:sp>
        <p:nvSpPr>
          <p:cNvPr id="3" name="Segnaposto contenuto 2">
            <a:extLst>
              <a:ext uri="{FF2B5EF4-FFF2-40B4-BE49-F238E27FC236}">
                <a16:creationId xmlns:a16="http://schemas.microsoft.com/office/drawing/2014/main" id="{EF044124-750E-3432-D144-AD2D35279DF4}"/>
              </a:ext>
            </a:extLst>
          </p:cNvPr>
          <p:cNvSpPr>
            <a:spLocks noGrp="1"/>
          </p:cNvSpPr>
          <p:nvPr>
            <p:ph idx="1"/>
          </p:nvPr>
        </p:nvSpPr>
        <p:spPr>
          <a:xfrm>
            <a:off x="838200" y="2316453"/>
            <a:ext cx="10515600" cy="3632783"/>
          </a:xfrm>
        </p:spPr>
        <p:txBody>
          <a:bodyPr>
            <a:normAutofit/>
          </a:bodyPr>
          <a:lstStyle/>
          <a:p>
            <a:r>
              <a:rPr lang="it-IT" sz="2400" dirty="0"/>
              <a:t>Due sessioni ( 28 maggio 2024 e 30 luglio 2024 ) con possibilità per i candidati di partecipare a tutte e due le sessioni</a:t>
            </a:r>
          </a:p>
          <a:p>
            <a:r>
              <a:rPr lang="it-IT" sz="2400" dirty="0"/>
              <a:t>Partecipazione in presenza  e in formato cartaceo</a:t>
            </a:r>
          </a:p>
          <a:p>
            <a:r>
              <a:rPr lang="it-IT" sz="2400" dirty="0"/>
              <a:t>60 domande estratte da banca dati composta da 7000 domande</a:t>
            </a:r>
          </a:p>
          <a:p>
            <a:r>
              <a:rPr lang="it-IT" sz="2400" dirty="0"/>
              <a:t>Possono partecipare anche gli studenti dell’ultimo anno delle scuole secondarie di secondo grado italiane</a:t>
            </a:r>
          </a:p>
          <a:p>
            <a:r>
              <a:rPr lang="it-IT" sz="2400" dirty="0"/>
              <a:t>Test ponte per l’anno accademico 2024/2025 che porti ad una riforma strutturale per l’accesso all’università</a:t>
            </a:r>
          </a:p>
        </p:txBody>
      </p:sp>
    </p:spTree>
    <p:extLst>
      <p:ext uri="{BB962C8B-B14F-4D97-AF65-F5344CB8AC3E}">
        <p14:creationId xmlns:p14="http://schemas.microsoft.com/office/powerpoint/2010/main" val="50258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01E908-F41D-CED8-2D56-003761EFCABB}"/>
              </a:ext>
            </a:extLst>
          </p:cNvPr>
          <p:cNvSpPr>
            <a:spLocks noGrp="1"/>
          </p:cNvSpPr>
          <p:nvPr>
            <p:ph type="title"/>
          </p:nvPr>
        </p:nvSpPr>
        <p:spPr/>
        <p:txBody>
          <a:bodyPr>
            <a:normAutofit/>
          </a:bodyPr>
          <a:lstStyle/>
          <a:p>
            <a:pPr algn="ctr"/>
            <a:r>
              <a:rPr lang="it-IT" sz="3600" dirty="0"/>
              <a:t>Responsabilità professionale: requisiti polizze assicurative</a:t>
            </a:r>
          </a:p>
        </p:txBody>
      </p:sp>
      <p:sp>
        <p:nvSpPr>
          <p:cNvPr id="3" name="Segnaposto contenuto 2">
            <a:extLst>
              <a:ext uri="{FF2B5EF4-FFF2-40B4-BE49-F238E27FC236}">
                <a16:creationId xmlns:a16="http://schemas.microsoft.com/office/drawing/2014/main" id="{7FC47674-0A46-9D13-C576-0686EFC712CE}"/>
              </a:ext>
            </a:extLst>
          </p:cNvPr>
          <p:cNvSpPr>
            <a:spLocks noGrp="1"/>
          </p:cNvSpPr>
          <p:nvPr>
            <p:ph sz="half" idx="1"/>
          </p:nvPr>
        </p:nvSpPr>
        <p:spPr>
          <a:xfrm>
            <a:off x="838200" y="1825625"/>
            <a:ext cx="3873759" cy="4351338"/>
          </a:xfrm>
        </p:spPr>
        <p:txBody>
          <a:bodyPr/>
          <a:lstStyle/>
          <a:p>
            <a:r>
              <a:rPr lang="it-IT" dirty="0"/>
              <a:t>In G.U. 01.03.2024 D.M. 15 dicembre 2023,  n. 232</a:t>
            </a:r>
          </a:p>
          <a:p>
            <a:r>
              <a:rPr lang="it-IT" dirty="0"/>
              <a:t>Requisiti per le polizze assicurative per le strutture e gli esercenti la professione sanitaria</a:t>
            </a:r>
          </a:p>
        </p:txBody>
      </p:sp>
      <p:pic>
        <p:nvPicPr>
          <p:cNvPr id="6" name="Segnaposto contenuto 5">
            <a:extLst>
              <a:ext uri="{FF2B5EF4-FFF2-40B4-BE49-F238E27FC236}">
                <a16:creationId xmlns:a16="http://schemas.microsoft.com/office/drawing/2014/main" id="{65234080-A4AF-D8C3-747F-24DF1474C5ED}"/>
              </a:ext>
            </a:extLst>
          </p:cNvPr>
          <p:cNvPicPr>
            <a:picLocks noGrp="1" noChangeAspect="1"/>
          </p:cNvPicPr>
          <p:nvPr>
            <p:ph sz="half" idx="2"/>
          </p:nvPr>
        </p:nvPicPr>
        <p:blipFill>
          <a:blip r:embed="rId2"/>
          <a:stretch>
            <a:fillRect/>
          </a:stretch>
        </p:blipFill>
        <p:spPr>
          <a:xfrm>
            <a:off x="6096001" y="1690688"/>
            <a:ext cx="5735216" cy="4700781"/>
          </a:xfrm>
        </p:spPr>
      </p:pic>
    </p:spTree>
    <p:extLst>
      <p:ext uri="{BB962C8B-B14F-4D97-AF65-F5344CB8AC3E}">
        <p14:creationId xmlns:p14="http://schemas.microsoft.com/office/powerpoint/2010/main" val="36811392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F21323-0355-8240-7920-F843EB94FA91}"/>
              </a:ext>
            </a:extLst>
          </p:cNvPr>
          <p:cNvSpPr>
            <a:spLocks noGrp="1"/>
          </p:cNvSpPr>
          <p:nvPr>
            <p:ph type="title"/>
          </p:nvPr>
        </p:nvSpPr>
        <p:spPr>
          <a:xfrm>
            <a:off x="737151" y="494522"/>
            <a:ext cx="3932237" cy="1040364"/>
          </a:xfrm>
        </p:spPr>
        <p:txBody>
          <a:bodyPr>
            <a:normAutofit fontScale="90000"/>
          </a:bodyPr>
          <a:lstStyle/>
          <a:p>
            <a:pPr algn="ctr"/>
            <a:r>
              <a:rPr lang="it-IT" sz="3600" dirty="0"/>
              <a:t>Principali temi proposti</a:t>
            </a:r>
          </a:p>
        </p:txBody>
      </p:sp>
      <p:sp>
        <p:nvSpPr>
          <p:cNvPr id="4" name="Segnaposto testo 3">
            <a:extLst>
              <a:ext uri="{FF2B5EF4-FFF2-40B4-BE49-F238E27FC236}">
                <a16:creationId xmlns:a16="http://schemas.microsoft.com/office/drawing/2014/main" id="{020D8910-9D2F-13F1-472E-70EB4F632821}"/>
              </a:ext>
            </a:extLst>
          </p:cNvPr>
          <p:cNvSpPr>
            <a:spLocks noGrp="1"/>
          </p:cNvSpPr>
          <p:nvPr>
            <p:ph type="body" sz="half" idx="2"/>
          </p:nvPr>
        </p:nvSpPr>
        <p:spPr>
          <a:xfrm>
            <a:off x="839788" y="2057400"/>
            <a:ext cx="3932237" cy="4044820"/>
          </a:xfrm>
        </p:spPr>
        <p:txBody>
          <a:bodyPr>
            <a:normAutofit fontScale="85000" lnSpcReduction="20000"/>
          </a:bodyPr>
          <a:lstStyle/>
          <a:p>
            <a:pPr algn="l"/>
            <a:r>
              <a:rPr lang="it-IT" sz="1800" b="1" i="0" u="none" strike="noStrike" baseline="0" dirty="0">
                <a:solidFill>
                  <a:srgbClr val="286EF4"/>
                </a:solidFill>
                <a:latin typeface="Montserrat-Bold"/>
              </a:rPr>
              <a:t>Innovare e ripensare il SSN</a:t>
            </a:r>
          </a:p>
          <a:p>
            <a:pPr algn="l"/>
            <a:r>
              <a:rPr lang="it-IT" sz="1800" b="1" i="0" u="none" strike="noStrike" baseline="0" dirty="0">
                <a:solidFill>
                  <a:srgbClr val="286EF4"/>
                </a:solidFill>
                <a:latin typeface="Montserrat-Bold"/>
              </a:rPr>
              <a:t>Nuovi modelli di governance</a:t>
            </a:r>
          </a:p>
          <a:p>
            <a:pPr algn="l"/>
            <a:r>
              <a:rPr lang="it-IT" sz="1800" b="1" i="0" u="none" strike="noStrike" baseline="0" dirty="0">
                <a:solidFill>
                  <a:srgbClr val="286EF4"/>
                </a:solidFill>
                <a:latin typeface="Montserrat-Bold"/>
              </a:rPr>
              <a:t>Finanziamento governativo e </a:t>
            </a:r>
            <a:r>
              <a:rPr lang="it-IT" sz="1800" b="1" i="0" u="none" strike="noStrike" baseline="0" dirty="0" err="1">
                <a:solidFill>
                  <a:srgbClr val="286EF4"/>
                </a:solidFill>
                <a:latin typeface="Montserrat-Bold"/>
              </a:rPr>
              <a:t>copartecipazione</a:t>
            </a:r>
            <a:r>
              <a:rPr lang="it-IT" sz="1800" b="1" i="0" u="none" strike="noStrike" baseline="0" dirty="0">
                <a:solidFill>
                  <a:srgbClr val="286EF4"/>
                </a:solidFill>
                <a:latin typeface="Montserrat-Bold"/>
              </a:rPr>
              <a:t> dei cittadini</a:t>
            </a:r>
          </a:p>
          <a:p>
            <a:pPr algn="l"/>
            <a:r>
              <a:rPr lang="it-IT" sz="1800" b="1" i="0" u="none" strike="noStrike" baseline="0" dirty="0">
                <a:solidFill>
                  <a:srgbClr val="286EF4"/>
                </a:solidFill>
                <a:latin typeface="Montserrat-Bold"/>
              </a:rPr>
              <a:t>Bundle payment e superamento dei silos</a:t>
            </a:r>
          </a:p>
          <a:p>
            <a:pPr algn="l"/>
            <a:r>
              <a:rPr lang="it-IT" sz="1800" b="1" i="0" u="none" strike="noStrike" baseline="0" dirty="0">
                <a:solidFill>
                  <a:srgbClr val="286EF4"/>
                </a:solidFill>
                <a:latin typeface="Montserrat-Bold"/>
              </a:rPr>
              <a:t>L’apporto del privato e il ruolo del pubblico</a:t>
            </a:r>
          </a:p>
          <a:p>
            <a:pPr algn="l"/>
            <a:r>
              <a:rPr lang="it-IT" sz="1800" b="1" i="0" u="none" strike="noStrike" baseline="0" dirty="0">
                <a:solidFill>
                  <a:srgbClr val="286EF4"/>
                </a:solidFill>
                <a:latin typeface="Montserrat-Bold"/>
              </a:rPr>
              <a:t>Remunerazione degli operatori e revisione della spesa della PA</a:t>
            </a:r>
          </a:p>
          <a:p>
            <a:pPr algn="l"/>
            <a:r>
              <a:rPr lang="it-IT" sz="1800" b="1" i="0" u="none" strike="noStrike" baseline="0" dirty="0">
                <a:solidFill>
                  <a:srgbClr val="286EF4"/>
                </a:solidFill>
                <a:latin typeface="Montserrat-Bold"/>
              </a:rPr>
              <a:t>Centralizzazione e autonomia decentrata: come coniugarle</a:t>
            </a:r>
          </a:p>
          <a:p>
            <a:pPr algn="l"/>
            <a:r>
              <a:rPr lang="it-IT" sz="1800" b="1" i="0" u="none" strike="noStrike" baseline="0" dirty="0">
                <a:solidFill>
                  <a:srgbClr val="286EF4"/>
                </a:solidFill>
                <a:latin typeface="Montserrat-Bold"/>
              </a:rPr>
              <a:t>Per una nuova politica industriale della salute tra tecnologia informatica e biologica</a:t>
            </a:r>
          </a:p>
          <a:p>
            <a:pPr algn="l"/>
            <a:r>
              <a:rPr lang="it-IT" sz="1800" b="1" i="0" u="none" strike="noStrike" baseline="0" dirty="0">
                <a:solidFill>
                  <a:srgbClr val="286EF4"/>
                </a:solidFill>
                <a:latin typeface="Montserrat-Bold"/>
              </a:rPr>
              <a:t>Accesso ai servizi e universalità del SSN</a:t>
            </a:r>
            <a:endParaRPr lang="it-IT" dirty="0"/>
          </a:p>
        </p:txBody>
      </p:sp>
      <p:pic>
        <p:nvPicPr>
          <p:cNvPr id="5" name="Segnaposto immagine 4">
            <a:extLst>
              <a:ext uri="{FF2B5EF4-FFF2-40B4-BE49-F238E27FC236}">
                <a16:creationId xmlns:a16="http://schemas.microsoft.com/office/drawing/2014/main" id="{0BCDFA51-9B92-0683-F4FD-2BB6F76A9653}"/>
              </a:ext>
            </a:extLst>
          </p:cNvPr>
          <p:cNvPicPr>
            <a:picLocks noGrp="1" noChangeAspect="1"/>
          </p:cNvPicPr>
          <p:nvPr>
            <p:ph type="pic" idx="1"/>
          </p:nvPr>
        </p:nvPicPr>
        <p:blipFill>
          <a:blip r:embed="rId2"/>
          <a:srcRect l="5035" r="5035"/>
          <a:stretch>
            <a:fillRect/>
          </a:stretch>
        </p:blipFill>
        <p:spPr>
          <a:xfrm>
            <a:off x="5327780" y="821095"/>
            <a:ext cx="6568751" cy="5514392"/>
          </a:xfrm>
          <a:prstGeom prst="rect">
            <a:avLst/>
          </a:prstGeom>
        </p:spPr>
      </p:pic>
    </p:spTree>
    <p:extLst>
      <p:ext uri="{BB962C8B-B14F-4D97-AF65-F5344CB8AC3E}">
        <p14:creationId xmlns:p14="http://schemas.microsoft.com/office/powerpoint/2010/main" val="9590545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FD96E8-6909-B9AC-03A0-616C4759FFF2}"/>
              </a:ext>
            </a:extLst>
          </p:cNvPr>
          <p:cNvSpPr>
            <a:spLocks noGrp="1"/>
          </p:cNvSpPr>
          <p:nvPr>
            <p:ph type="title"/>
          </p:nvPr>
        </p:nvSpPr>
        <p:spPr>
          <a:xfrm>
            <a:off x="836612" y="351518"/>
            <a:ext cx="3932237" cy="807098"/>
          </a:xfrm>
        </p:spPr>
        <p:txBody>
          <a:bodyPr/>
          <a:lstStyle/>
          <a:p>
            <a:pPr algn="ctr"/>
            <a:r>
              <a:rPr lang="it-IT" dirty="0"/>
              <a:t>Altri temi proposti</a:t>
            </a:r>
          </a:p>
        </p:txBody>
      </p:sp>
      <p:sp>
        <p:nvSpPr>
          <p:cNvPr id="4" name="Segnaposto testo 3">
            <a:extLst>
              <a:ext uri="{FF2B5EF4-FFF2-40B4-BE49-F238E27FC236}">
                <a16:creationId xmlns:a16="http://schemas.microsoft.com/office/drawing/2014/main" id="{CD337644-7B55-58EB-655F-7DA907733D9B}"/>
              </a:ext>
            </a:extLst>
          </p:cNvPr>
          <p:cNvSpPr>
            <a:spLocks noGrp="1"/>
          </p:cNvSpPr>
          <p:nvPr>
            <p:ph type="body" sz="half" idx="2"/>
          </p:nvPr>
        </p:nvSpPr>
        <p:spPr>
          <a:xfrm>
            <a:off x="839788" y="1306287"/>
            <a:ext cx="3932237" cy="5299786"/>
          </a:xfrm>
        </p:spPr>
        <p:txBody>
          <a:bodyPr>
            <a:normAutofit lnSpcReduction="10000"/>
          </a:bodyPr>
          <a:lstStyle/>
          <a:p>
            <a:r>
              <a:rPr lang="it-IT" sz="1800" b="1" dirty="0">
                <a:solidFill>
                  <a:srgbClr val="0070C0"/>
                </a:solidFill>
              </a:rPr>
              <a:t>Come affrontare le future pandemie, la lezione del covid</a:t>
            </a:r>
          </a:p>
          <a:p>
            <a:r>
              <a:rPr lang="it-IT" sz="1800" b="1" dirty="0">
                <a:solidFill>
                  <a:srgbClr val="0070C0"/>
                </a:solidFill>
              </a:rPr>
              <a:t>La sfida dell’innovazione per un sistema sanitario più moderno e sostenibile</a:t>
            </a:r>
          </a:p>
          <a:p>
            <a:r>
              <a:rPr lang="it-IT" sz="1800" b="1" dirty="0">
                <a:solidFill>
                  <a:srgbClr val="0070C0"/>
                </a:solidFill>
              </a:rPr>
              <a:t>L’innovazione cambia il futuro. Per una sanità più vicina ai cittadini</a:t>
            </a:r>
          </a:p>
          <a:p>
            <a:r>
              <a:rPr lang="it-IT" sz="1800" b="1" dirty="0">
                <a:solidFill>
                  <a:srgbClr val="0070C0"/>
                </a:solidFill>
              </a:rPr>
              <a:t>Salute e Ambiente</a:t>
            </a:r>
          </a:p>
          <a:p>
            <a:r>
              <a:rPr lang="it-IT" sz="1800" b="1" dirty="0">
                <a:solidFill>
                  <a:srgbClr val="0070C0"/>
                </a:solidFill>
              </a:rPr>
              <a:t>Il ruolo delle Società scientifiche nell’innovazione diagnostica, terapeutica e gestionale (farmacologica, genetica, antimicrobico resistenza</a:t>
            </a:r>
          </a:p>
          <a:p>
            <a:r>
              <a:rPr lang="it-IT" sz="1800" b="1" dirty="0">
                <a:solidFill>
                  <a:srgbClr val="0070C0"/>
                </a:solidFill>
              </a:rPr>
              <a:t>Tumori rari</a:t>
            </a:r>
          </a:p>
          <a:p>
            <a:r>
              <a:rPr lang="it-IT" sz="1800" b="1" dirty="0">
                <a:solidFill>
                  <a:srgbClr val="0070C0"/>
                </a:solidFill>
              </a:rPr>
              <a:t>Perché investire nella prevenzione in sanità</a:t>
            </a:r>
          </a:p>
          <a:p>
            <a:r>
              <a:rPr lang="it-IT" sz="1800" b="1" dirty="0">
                <a:solidFill>
                  <a:srgbClr val="0070C0"/>
                </a:solidFill>
              </a:rPr>
              <a:t>Intelligenza artificiale, applicazioni in sanità ed implicazioni etico-legali</a:t>
            </a:r>
          </a:p>
          <a:p>
            <a:endParaRPr lang="it-IT" dirty="0"/>
          </a:p>
        </p:txBody>
      </p:sp>
      <p:pic>
        <p:nvPicPr>
          <p:cNvPr id="5" name="Segnaposto immagine 4">
            <a:extLst>
              <a:ext uri="{FF2B5EF4-FFF2-40B4-BE49-F238E27FC236}">
                <a16:creationId xmlns:a16="http://schemas.microsoft.com/office/drawing/2014/main" id="{3EDBD3B5-1FED-D911-61C8-07EDA93487E3}"/>
              </a:ext>
            </a:extLst>
          </p:cNvPr>
          <p:cNvPicPr>
            <a:picLocks noGrp="1" noChangeAspect="1"/>
          </p:cNvPicPr>
          <p:nvPr>
            <p:ph type="pic" idx="1"/>
          </p:nvPr>
        </p:nvPicPr>
        <p:blipFill>
          <a:blip r:embed="rId2"/>
          <a:srcRect l="5035" r="5035"/>
          <a:stretch>
            <a:fillRect/>
          </a:stretch>
        </p:blipFill>
        <p:spPr>
          <a:xfrm>
            <a:off x="5183188" y="987425"/>
            <a:ext cx="6172200" cy="4873625"/>
          </a:xfrm>
          <a:prstGeom prst="rect">
            <a:avLst/>
          </a:prstGeom>
        </p:spPr>
      </p:pic>
    </p:spTree>
    <p:extLst>
      <p:ext uri="{BB962C8B-B14F-4D97-AF65-F5344CB8AC3E}">
        <p14:creationId xmlns:p14="http://schemas.microsoft.com/office/powerpoint/2010/main" val="2214419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0FF9D765-9DE5-64C4-C929-D6B83DA67D99}"/>
              </a:ext>
            </a:extLst>
          </p:cNvPr>
          <p:cNvSpPr>
            <a:spLocks noGrp="1"/>
          </p:cNvSpPr>
          <p:nvPr>
            <p:ph type="title"/>
          </p:nvPr>
        </p:nvSpPr>
        <p:spPr>
          <a:xfrm>
            <a:off x="228324" y="634482"/>
            <a:ext cx="4749282" cy="1226976"/>
          </a:xfrm>
        </p:spPr>
        <p:txBody>
          <a:bodyPr>
            <a:normAutofit/>
          </a:bodyPr>
          <a:lstStyle/>
          <a:p>
            <a:pPr algn="ctr"/>
            <a:r>
              <a:rPr lang="it-IT" dirty="0"/>
              <a:t>Definizione di sostenibilità e sviluppo sostenibile</a:t>
            </a:r>
          </a:p>
        </p:txBody>
      </p:sp>
      <p:pic>
        <p:nvPicPr>
          <p:cNvPr id="11" name="Segnaposto immagine 10">
            <a:extLst>
              <a:ext uri="{FF2B5EF4-FFF2-40B4-BE49-F238E27FC236}">
                <a16:creationId xmlns:a16="http://schemas.microsoft.com/office/drawing/2014/main" id="{FD50EBFF-29CC-BA0D-399E-5A2AEE886D20}"/>
              </a:ext>
            </a:extLst>
          </p:cNvPr>
          <p:cNvPicPr>
            <a:picLocks noGrp="1" noChangeAspect="1"/>
          </p:cNvPicPr>
          <p:nvPr>
            <p:ph type="pic" idx="1"/>
          </p:nvPr>
        </p:nvPicPr>
        <p:blipFill>
          <a:blip r:embed="rId2"/>
          <a:srcRect l="11463" r="11463"/>
          <a:stretch/>
        </p:blipFill>
        <p:spPr>
          <a:xfrm>
            <a:off x="5183187" y="363894"/>
            <a:ext cx="6498739" cy="5859623"/>
          </a:xfrm>
        </p:spPr>
      </p:pic>
      <p:sp>
        <p:nvSpPr>
          <p:cNvPr id="9" name="Segnaposto testo 8">
            <a:extLst>
              <a:ext uri="{FF2B5EF4-FFF2-40B4-BE49-F238E27FC236}">
                <a16:creationId xmlns:a16="http://schemas.microsoft.com/office/drawing/2014/main" id="{78ACF91A-E603-BE00-6D3E-84DA591BFA17}"/>
              </a:ext>
            </a:extLst>
          </p:cNvPr>
          <p:cNvSpPr>
            <a:spLocks noGrp="1"/>
          </p:cNvSpPr>
          <p:nvPr>
            <p:ph type="body" sz="half" idx="2"/>
          </p:nvPr>
        </p:nvSpPr>
        <p:spPr>
          <a:xfrm>
            <a:off x="839788" y="2425959"/>
            <a:ext cx="3932237" cy="3797559"/>
          </a:xfrm>
        </p:spPr>
        <p:txBody>
          <a:bodyPr>
            <a:normAutofit/>
          </a:bodyPr>
          <a:lstStyle/>
          <a:p>
            <a:r>
              <a:rPr lang="it-IT" sz="2400" dirty="0"/>
              <a:t>Processo che ha lo scopo di «soddisfare le necessità del presente senza compromettere la capacità delle future generazioni di soddisfare le proprie esigenze»</a:t>
            </a:r>
          </a:p>
          <a:p>
            <a:r>
              <a:rPr lang="it-IT" sz="1800" dirty="0"/>
              <a:t>Definizione introdotta nel 1987 nel rapporto Brundtland, documento della commissione mondiale sull’ambiente e lo sviluppo (WCED)</a:t>
            </a:r>
          </a:p>
        </p:txBody>
      </p:sp>
    </p:spTree>
    <p:extLst>
      <p:ext uri="{BB962C8B-B14F-4D97-AF65-F5344CB8AC3E}">
        <p14:creationId xmlns:p14="http://schemas.microsoft.com/office/powerpoint/2010/main" val="1077611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1F27686-FB9A-ED01-B199-08470C1DACF8}"/>
              </a:ext>
            </a:extLst>
          </p:cNvPr>
          <p:cNvSpPr>
            <a:spLocks noGrp="1"/>
          </p:cNvSpPr>
          <p:nvPr>
            <p:ph type="title"/>
          </p:nvPr>
        </p:nvSpPr>
        <p:spPr/>
        <p:txBody>
          <a:bodyPr>
            <a:normAutofit/>
          </a:bodyPr>
          <a:lstStyle/>
          <a:p>
            <a:pPr algn="ctr"/>
            <a:r>
              <a:rPr lang="it-IT" sz="3600" dirty="0"/>
              <a:t>Ufficio Valutazione Impatto – Senato della Repubblica</a:t>
            </a:r>
          </a:p>
        </p:txBody>
      </p:sp>
      <p:sp>
        <p:nvSpPr>
          <p:cNvPr id="6" name="Segnaposto contenuto 5">
            <a:extLst>
              <a:ext uri="{FF2B5EF4-FFF2-40B4-BE49-F238E27FC236}">
                <a16:creationId xmlns:a16="http://schemas.microsoft.com/office/drawing/2014/main" id="{32EC21FD-1092-A259-3A8D-449EAD31A564}"/>
              </a:ext>
            </a:extLst>
          </p:cNvPr>
          <p:cNvSpPr>
            <a:spLocks noGrp="1"/>
          </p:cNvSpPr>
          <p:nvPr>
            <p:ph sz="half" idx="1"/>
          </p:nvPr>
        </p:nvSpPr>
        <p:spPr>
          <a:xfrm>
            <a:off x="630811" y="2068144"/>
            <a:ext cx="4733041" cy="4518614"/>
          </a:xfrm>
        </p:spPr>
        <p:txBody>
          <a:bodyPr>
            <a:normAutofit lnSpcReduction="10000"/>
          </a:bodyPr>
          <a:lstStyle/>
          <a:p>
            <a:r>
              <a:rPr lang="it-IT" sz="2400" b="1" dirty="0"/>
              <a:t>Sistemi Bismark </a:t>
            </a:r>
            <a:r>
              <a:rPr lang="it-IT" sz="2400" dirty="0"/>
              <a:t>: sistemi sanitari fondati su una struttura di tipo mutualistico – assicurativo</a:t>
            </a:r>
          </a:p>
          <a:p>
            <a:r>
              <a:rPr lang="it-IT" sz="2400" b="1" dirty="0"/>
              <a:t>Sistemi Beveridge </a:t>
            </a:r>
            <a:r>
              <a:rPr lang="it-IT" sz="2400" dirty="0"/>
              <a:t>: modello welfare state universalistico dove l’assistenza sanitaria viene finanziata con risorse provenienti dalla fiscalità generale</a:t>
            </a:r>
          </a:p>
          <a:p>
            <a:r>
              <a:rPr lang="it-IT" sz="2400" b="1" dirty="0"/>
              <a:t>Modello prevalentemente assicurativo </a:t>
            </a:r>
            <a:r>
              <a:rPr lang="it-IT" sz="2400" dirty="0"/>
              <a:t>nel quale il meccanismo di finanziamento principale è l’assicurazione volontaria (USA)</a:t>
            </a:r>
          </a:p>
        </p:txBody>
      </p:sp>
      <p:pic>
        <p:nvPicPr>
          <p:cNvPr id="9" name="Segnaposto contenuto 8">
            <a:extLst>
              <a:ext uri="{FF2B5EF4-FFF2-40B4-BE49-F238E27FC236}">
                <a16:creationId xmlns:a16="http://schemas.microsoft.com/office/drawing/2014/main" id="{1509E329-B0BD-17D8-2F6C-304E2776DC29}"/>
              </a:ext>
            </a:extLst>
          </p:cNvPr>
          <p:cNvPicPr>
            <a:picLocks noGrp="1" noChangeAspect="1"/>
          </p:cNvPicPr>
          <p:nvPr>
            <p:ph sz="half" idx="2"/>
          </p:nvPr>
        </p:nvPicPr>
        <p:blipFill>
          <a:blip r:embed="rId2"/>
          <a:stretch>
            <a:fillRect/>
          </a:stretch>
        </p:blipFill>
        <p:spPr>
          <a:xfrm>
            <a:off x="6191053" y="1587343"/>
            <a:ext cx="5705573" cy="5160056"/>
          </a:xfrm>
        </p:spPr>
      </p:pic>
    </p:spTree>
    <p:extLst>
      <p:ext uri="{BB962C8B-B14F-4D97-AF65-F5344CB8AC3E}">
        <p14:creationId xmlns:p14="http://schemas.microsoft.com/office/powerpoint/2010/main" val="6684200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7F6E1E-AA10-0239-E7B5-AE67249EED96}"/>
              </a:ext>
            </a:extLst>
          </p:cNvPr>
          <p:cNvSpPr>
            <a:spLocks noGrp="1"/>
          </p:cNvSpPr>
          <p:nvPr>
            <p:ph type="title"/>
          </p:nvPr>
        </p:nvSpPr>
        <p:spPr/>
        <p:txBody>
          <a:bodyPr>
            <a:normAutofit/>
          </a:bodyPr>
          <a:lstStyle/>
          <a:p>
            <a:pPr algn="ctr"/>
            <a:r>
              <a:rPr lang="it-IT" sz="3600" dirty="0"/>
              <a:t>Ufficio Valutazione Impatto – Senato della Repubblica </a:t>
            </a:r>
            <a:r>
              <a:rPr lang="it-IT" sz="2800" dirty="0"/>
              <a:t>Indicatori</a:t>
            </a:r>
          </a:p>
        </p:txBody>
      </p:sp>
      <p:sp>
        <p:nvSpPr>
          <p:cNvPr id="5" name="Segnaposto testo 4">
            <a:extLst>
              <a:ext uri="{FF2B5EF4-FFF2-40B4-BE49-F238E27FC236}">
                <a16:creationId xmlns:a16="http://schemas.microsoft.com/office/drawing/2014/main" id="{21937052-3181-04E2-A047-937FE984ED90}"/>
              </a:ext>
            </a:extLst>
          </p:cNvPr>
          <p:cNvSpPr>
            <a:spLocks noGrp="1"/>
          </p:cNvSpPr>
          <p:nvPr>
            <p:ph type="body" idx="1"/>
          </p:nvPr>
        </p:nvSpPr>
        <p:spPr/>
        <p:txBody>
          <a:bodyPr/>
          <a:lstStyle/>
          <a:p>
            <a:pPr algn="ctr"/>
            <a:r>
              <a:rPr lang="it-IT" dirty="0"/>
              <a:t>Primo gruppo indicatori</a:t>
            </a:r>
          </a:p>
        </p:txBody>
      </p:sp>
      <p:sp>
        <p:nvSpPr>
          <p:cNvPr id="6" name="Segnaposto contenuto 5">
            <a:extLst>
              <a:ext uri="{FF2B5EF4-FFF2-40B4-BE49-F238E27FC236}">
                <a16:creationId xmlns:a16="http://schemas.microsoft.com/office/drawing/2014/main" id="{97544024-AE1C-30D3-3F8B-670D7E703D92}"/>
              </a:ext>
            </a:extLst>
          </p:cNvPr>
          <p:cNvSpPr>
            <a:spLocks noGrp="1"/>
          </p:cNvSpPr>
          <p:nvPr>
            <p:ph sz="half" idx="2"/>
          </p:nvPr>
        </p:nvSpPr>
        <p:spPr>
          <a:xfrm>
            <a:off x="743306" y="3006726"/>
            <a:ext cx="5157787" cy="2759593"/>
          </a:xfrm>
        </p:spPr>
        <p:txBody>
          <a:bodyPr>
            <a:normAutofit fontScale="92500" lnSpcReduction="20000"/>
          </a:bodyPr>
          <a:lstStyle/>
          <a:p>
            <a:pPr marL="0" indent="0" algn="l">
              <a:buNone/>
            </a:pPr>
            <a:r>
              <a:rPr lang="it-IT" sz="1800" b="0" i="0" u="none" strike="noStrike" baseline="0" dirty="0">
                <a:latin typeface="SymbolMT"/>
              </a:rPr>
              <a:t>• </a:t>
            </a:r>
            <a:r>
              <a:rPr lang="it-IT" sz="1800" b="0" i="0" u="none" strike="noStrike" baseline="0" dirty="0">
                <a:latin typeface="SegoeUI"/>
              </a:rPr>
              <a:t>spesa sanitaria in rapporto al PIL</a:t>
            </a:r>
          </a:p>
          <a:p>
            <a:pPr marL="0" indent="0" algn="l">
              <a:buNone/>
            </a:pPr>
            <a:r>
              <a:rPr lang="it-IT" sz="1800" b="0" i="0" u="none" strike="noStrike" baseline="0" dirty="0">
                <a:latin typeface="SymbolMT"/>
              </a:rPr>
              <a:t>• </a:t>
            </a:r>
            <a:r>
              <a:rPr lang="it-IT" sz="1800" b="0" i="0" u="none" strike="noStrike" baseline="0" dirty="0">
                <a:latin typeface="SegoeUI"/>
              </a:rPr>
              <a:t>spesa sanitaria pro capite</a:t>
            </a:r>
          </a:p>
          <a:p>
            <a:pPr marL="0" indent="0" algn="l">
              <a:buNone/>
            </a:pPr>
            <a:r>
              <a:rPr lang="it-IT" sz="1800" b="0" i="0" u="none" strike="noStrike" baseline="0" dirty="0">
                <a:latin typeface="SymbolMT"/>
              </a:rPr>
              <a:t>• </a:t>
            </a:r>
            <a:r>
              <a:rPr lang="it-IT" sz="1800" b="0" i="0" u="none" strike="noStrike" baseline="0" dirty="0">
                <a:latin typeface="SegoeUI"/>
              </a:rPr>
              <a:t>spesa ospedaliera pro capite</a:t>
            </a:r>
          </a:p>
          <a:p>
            <a:pPr marL="0" indent="0" algn="l">
              <a:buNone/>
            </a:pPr>
            <a:r>
              <a:rPr lang="it-IT" sz="1800" b="0" i="0" u="none" strike="noStrike" baseline="0" dirty="0">
                <a:latin typeface="SymbolMT"/>
              </a:rPr>
              <a:t>• </a:t>
            </a:r>
            <a:r>
              <a:rPr lang="it-IT" sz="1800" b="0" i="0" u="none" strike="noStrike" baseline="0" dirty="0">
                <a:latin typeface="SegoeUI"/>
              </a:rPr>
              <a:t>posti letto ospedalieri per 1.000 abitanti</a:t>
            </a:r>
          </a:p>
          <a:p>
            <a:pPr marL="0" indent="0" algn="l">
              <a:buNone/>
            </a:pPr>
            <a:r>
              <a:rPr lang="it-IT" sz="1800" b="0" i="0" u="none" strike="noStrike" baseline="0" dirty="0">
                <a:latin typeface="SymbolMT"/>
              </a:rPr>
              <a:t>• </a:t>
            </a:r>
            <a:r>
              <a:rPr lang="it-IT" sz="1800" b="0" i="0" u="none" strike="noStrike" baseline="0" dirty="0">
                <a:latin typeface="SegoeUI"/>
              </a:rPr>
              <a:t>posti letto per 1.000 abitanti in strutture residenziali per persone di età pari o superiore a 65 anni per </a:t>
            </a:r>
            <a:r>
              <a:rPr lang="it-IT" sz="1800" b="0" i="1" u="none" strike="noStrike" baseline="0" dirty="0">
                <a:latin typeface="SegoeUI-Italic"/>
              </a:rPr>
              <a:t>long </a:t>
            </a:r>
            <a:r>
              <a:rPr lang="it-IT" sz="1800" b="0" i="1" u="none" strike="noStrike" baseline="0" dirty="0" err="1">
                <a:latin typeface="SegoeUI-Italic"/>
              </a:rPr>
              <a:t>term</a:t>
            </a:r>
            <a:r>
              <a:rPr lang="it-IT" sz="1800" b="0" i="1" u="none" strike="noStrike" baseline="0" dirty="0">
                <a:latin typeface="SegoeUI-Italic"/>
              </a:rPr>
              <a:t> care </a:t>
            </a:r>
            <a:r>
              <a:rPr lang="it-IT" sz="1800" b="0" i="0" u="none" strike="noStrike" baseline="0" dirty="0">
                <a:latin typeface="SegoeUI"/>
              </a:rPr>
              <a:t>(cure per malattie croniche)</a:t>
            </a:r>
            <a:endParaRPr lang="it-IT" dirty="0"/>
          </a:p>
        </p:txBody>
      </p:sp>
      <p:sp>
        <p:nvSpPr>
          <p:cNvPr id="7" name="Segnaposto testo 6">
            <a:extLst>
              <a:ext uri="{FF2B5EF4-FFF2-40B4-BE49-F238E27FC236}">
                <a16:creationId xmlns:a16="http://schemas.microsoft.com/office/drawing/2014/main" id="{9D404EB0-2A98-C38F-30B6-842A36EF381C}"/>
              </a:ext>
            </a:extLst>
          </p:cNvPr>
          <p:cNvSpPr>
            <a:spLocks noGrp="1"/>
          </p:cNvSpPr>
          <p:nvPr>
            <p:ph type="body" sz="quarter" idx="3"/>
          </p:nvPr>
        </p:nvSpPr>
        <p:spPr/>
        <p:txBody>
          <a:bodyPr/>
          <a:lstStyle/>
          <a:p>
            <a:pPr algn="ctr"/>
            <a:r>
              <a:rPr lang="it-IT" dirty="0"/>
              <a:t>Secondo gruppo indicatori</a:t>
            </a:r>
          </a:p>
        </p:txBody>
      </p:sp>
      <p:sp>
        <p:nvSpPr>
          <p:cNvPr id="8" name="Segnaposto contenuto 7">
            <a:extLst>
              <a:ext uri="{FF2B5EF4-FFF2-40B4-BE49-F238E27FC236}">
                <a16:creationId xmlns:a16="http://schemas.microsoft.com/office/drawing/2014/main" id="{B6258212-5A85-3B20-C66A-64D4971F87BF}"/>
              </a:ext>
            </a:extLst>
          </p:cNvPr>
          <p:cNvSpPr>
            <a:spLocks noGrp="1"/>
          </p:cNvSpPr>
          <p:nvPr>
            <p:ph sz="quarter" idx="4"/>
          </p:nvPr>
        </p:nvSpPr>
        <p:spPr>
          <a:xfrm>
            <a:off x="6172200" y="3006726"/>
            <a:ext cx="5659016" cy="3593484"/>
          </a:xfrm>
        </p:spPr>
        <p:txBody>
          <a:bodyPr>
            <a:normAutofit fontScale="92500" lnSpcReduction="20000"/>
          </a:bodyPr>
          <a:lstStyle/>
          <a:p>
            <a:pPr marL="0" indent="0" algn="l">
              <a:buNone/>
            </a:pPr>
            <a:r>
              <a:rPr lang="it-IT" sz="1800" b="0" i="0" u="none" strike="noStrike" baseline="0" dirty="0">
                <a:latin typeface="SegoeUI"/>
              </a:rPr>
              <a:t>• tasso di mortalità a 30 giorni dal ricovero per infarto del miocardio acuto</a:t>
            </a:r>
          </a:p>
          <a:p>
            <a:pPr marL="0" indent="0" algn="l">
              <a:buNone/>
            </a:pPr>
            <a:r>
              <a:rPr lang="it-IT" sz="1800" b="0" i="0" u="none" strike="noStrike" baseline="0" dirty="0">
                <a:latin typeface="SegoeUI"/>
              </a:rPr>
              <a:t>• tasso di sopravvivenza a cinque anni per tumore al seno</a:t>
            </a:r>
          </a:p>
          <a:p>
            <a:pPr marL="0" indent="0" algn="l">
              <a:buNone/>
            </a:pPr>
            <a:r>
              <a:rPr lang="it-IT" sz="1800" b="0" i="0" u="none" strike="noStrike" baseline="0" dirty="0">
                <a:latin typeface="SegoeUI"/>
              </a:rPr>
              <a:t>• tasso di amputazione di arto inferiore per diabete</a:t>
            </a:r>
          </a:p>
          <a:p>
            <a:pPr marL="0" indent="0" algn="l">
              <a:buNone/>
            </a:pPr>
            <a:r>
              <a:rPr lang="it-IT" sz="1800" b="0" i="0" u="none" strike="noStrike" baseline="0" dirty="0">
                <a:latin typeface="SegoeUI"/>
              </a:rPr>
              <a:t>• tasso di mortalità standardizzato per età (tutte le cause di morte, malattie infettive/causate da parassiti, tumori, diabete mellito)</a:t>
            </a:r>
          </a:p>
          <a:p>
            <a:pPr marL="0" indent="0" algn="l">
              <a:buNone/>
            </a:pPr>
            <a:r>
              <a:rPr lang="it-IT" sz="1800" b="0" i="0" u="none" strike="noStrike" baseline="0" dirty="0">
                <a:latin typeface="SegoeUI"/>
              </a:rPr>
              <a:t>• probabilità di morte per un trentenne entro i 70 anni (malattia cardiovascolare, cancro, diabete, malattia respiratoria cronica)</a:t>
            </a:r>
          </a:p>
          <a:p>
            <a:pPr marL="0" indent="0" algn="l">
              <a:buNone/>
            </a:pPr>
            <a:r>
              <a:rPr lang="it-IT" sz="1800" b="0" i="0" u="none" strike="noStrike" baseline="0" dirty="0">
                <a:latin typeface="SegoeUI"/>
              </a:rPr>
              <a:t>• aspettativa di vita in salute alla nascita</a:t>
            </a:r>
          </a:p>
          <a:p>
            <a:pPr marL="0" indent="0" algn="l">
              <a:buNone/>
            </a:pPr>
            <a:r>
              <a:rPr lang="it-IT" sz="1800" b="0" i="0" u="none" strike="noStrike" baseline="0" dirty="0">
                <a:latin typeface="SegoeUI"/>
              </a:rPr>
              <a:t>• aspettativa di vita alla nascita</a:t>
            </a:r>
          </a:p>
          <a:p>
            <a:pPr marL="0" indent="0" algn="l">
              <a:buNone/>
            </a:pPr>
            <a:r>
              <a:rPr lang="it-IT" sz="1800" b="0" i="0" u="none" strike="noStrike" baseline="0" dirty="0">
                <a:latin typeface="SegoeUI"/>
              </a:rPr>
              <a:t>• morti evitabili.</a:t>
            </a:r>
            <a:endParaRPr lang="it-IT" dirty="0"/>
          </a:p>
        </p:txBody>
      </p:sp>
    </p:spTree>
    <p:extLst>
      <p:ext uri="{BB962C8B-B14F-4D97-AF65-F5344CB8AC3E}">
        <p14:creationId xmlns:p14="http://schemas.microsoft.com/office/powerpoint/2010/main" val="2792186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12B272-50F4-C068-DA45-3B608E039151}"/>
              </a:ext>
            </a:extLst>
          </p:cNvPr>
          <p:cNvSpPr>
            <a:spLocks noGrp="1"/>
          </p:cNvSpPr>
          <p:nvPr>
            <p:ph type="title"/>
          </p:nvPr>
        </p:nvSpPr>
        <p:spPr/>
        <p:txBody>
          <a:bodyPr>
            <a:normAutofit/>
          </a:bodyPr>
          <a:lstStyle/>
          <a:p>
            <a:pPr algn="ctr"/>
            <a:r>
              <a:rPr lang="it-IT" sz="3600" dirty="0"/>
              <a:t>Ufficio Valutazione Impatto – Senato della Repubblica </a:t>
            </a:r>
            <a:r>
              <a:rPr lang="it-IT" sz="2800" dirty="0"/>
              <a:t> primo gruppo indicatori</a:t>
            </a:r>
          </a:p>
        </p:txBody>
      </p:sp>
      <p:pic>
        <p:nvPicPr>
          <p:cNvPr id="5" name="Segnaposto contenuto 4">
            <a:extLst>
              <a:ext uri="{FF2B5EF4-FFF2-40B4-BE49-F238E27FC236}">
                <a16:creationId xmlns:a16="http://schemas.microsoft.com/office/drawing/2014/main" id="{E6A2AB31-6744-5108-198A-0FFF87134283}"/>
              </a:ext>
            </a:extLst>
          </p:cNvPr>
          <p:cNvPicPr>
            <a:picLocks noGrp="1" noChangeAspect="1"/>
          </p:cNvPicPr>
          <p:nvPr>
            <p:ph sz="half" idx="1"/>
          </p:nvPr>
        </p:nvPicPr>
        <p:blipFill>
          <a:blip r:embed="rId2"/>
          <a:stretch>
            <a:fillRect/>
          </a:stretch>
        </p:blipFill>
        <p:spPr>
          <a:xfrm>
            <a:off x="932531" y="2098290"/>
            <a:ext cx="4824988" cy="4351338"/>
          </a:xfrm>
        </p:spPr>
      </p:pic>
      <p:pic>
        <p:nvPicPr>
          <p:cNvPr id="6" name="Segnaposto contenuto 5">
            <a:extLst>
              <a:ext uri="{FF2B5EF4-FFF2-40B4-BE49-F238E27FC236}">
                <a16:creationId xmlns:a16="http://schemas.microsoft.com/office/drawing/2014/main" id="{F872B40D-F5AA-B11E-E9C3-962FC664E2B7}"/>
              </a:ext>
            </a:extLst>
          </p:cNvPr>
          <p:cNvPicPr>
            <a:picLocks noGrp="1" noChangeAspect="1"/>
          </p:cNvPicPr>
          <p:nvPr>
            <p:ph sz="half" idx="2"/>
          </p:nvPr>
        </p:nvPicPr>
        <p:blipFill>
          <a:blip r:embed="rId3"/>
          <a:stretch>
            <a:fillRect/>
          </a:stretch>
        </p:blipFill>
        <p:spPr>
          <a:xfrm>
            <a:off x="6360735" y="2055043"/>
            <a:ext cx="5583025" cy="4437832"/>
          </a:xfrm>
        </p:spPr>
      </p:pic>
    </p:spTree>
    <p:extLst>
      <p:ext uri="{BB962C8B-B14F-4D97-AF65-F5344CB8AC3E}">
        <p14:creationId xmlns:p14="http://schemas.microsoft.com/office/powerpoint/2010/main" val="3437185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40930938-184F-33C9-4B3C-560F026B23C5}"/>
              </a:ext>
            </a:extLst>
          </p:cNvPr>
          <p:cNvSpPr>
            <a:spLocks noGrp="1"/>
          </p:cNvSpPr>
          <p:nvPr>
            <p:ph type="title"/>
          </p:nvPr>
        </p:nvSpPr>
        <p:spPr/>
        <p:txBody>
          <a:bodyPr>
            <a:normAutofit/>
          </a:bodyPr>
          <a:lstStyle/>
          <a:p>
            <a:pPr algn="ctr"/>
            <a:r>
              <a:rPr lang="it-IT" sz="3200" dirty="0"/>
              <a:t>Sostenibilità del SSN</a:t>
            </a:r>
          </a:p>
        </p:txBody>
      </p:sp>
      <p:sp>
        <p:nvSpPr>
          <p:cNvPr id="6" name="Segnaposto contenuto 5">
            <a:extLst>
              <a:ext uri="{FF2B5EF4-FFF2-40B4-BE49-F238E27FC236}">
                <a16:creationId xmlns:a16="http://schemas.microsoft.com/office/drawing/2014/main" id="{B6640E54-D08B-DA8D-4794-8349BFAF30D2}"/>
              </a:ext>
            </a:extLst>
          </p:cNvPr>
          <p:cNvSpPr>
            <a:spLocks noGrp="1"/>
          </p:cNvSpPr>
          <p:nvPr>
            <p:ph sz="half" idx="1"/>
          </p:nvPr>
        </p:nvSpPr>
        <p:spPr/>
        <p:txBody>
          <a:bodyPr/>
          <a:lstStyle/>
          <a:p>
            <a:r>
              <a:rPr lang="it-IT" dirty="0"/>
              <a:t>43% delle visita specialistiche sono in regime libero professionale, di cui : 38% out of pocket e il 5% attraverso fondi e assicurazioni</a:t>
            </a:r>
          </a:p>
          <a:p>
            <a:r>
              <a:rPr lang="it-IT" dirty="0"/>
              <a:t>Il 5% della popolazione rinuncia alle cure</a:t>
            </a:r>
          </a:p>
          <a:p>
            <a:r>
              <a:rPr lang="it-IT" dirty="0"/>
              <a:t>SSN garantisce solo il 50% delle visite</a:t>
            </a:r>
          </a:p>
          <a:p>
            <a:endParaRPr lang="it-IT" dirty="0"/>
          </a:p>
        </p:txBody>
      </p:sp>
      <p:pic>
        <p:nvPicPr>
          <p:cNvPr id="9" name="Segnaposto contenuto 8">
            <a:extLst>
              <a:ext uri="{FF2B5EF4-FFF2-40B4-BE49-F238E27FC236}">
                <a16:creationId xmlns:a16="http://schemas.microsoft.com/office/drawing/2014/main" id="{F94A23D2-42F4-D30D-303A-9267940B91A7}"/>
              </a:ext>
            </a:extLst>
          </p:cNvPr>
          <p:cNvPicPr>
            <a:picLocks noGrp="1" noChangeAspect="1"/>
          </p:cNvPicPr>
          <p:nvPr>
            <p:ph sz="half" idx="2"/>
          </p:nvPr>
        </p:nvPicPr>
        <p:blipFill>
          <a:blip r:embed="rId2"/>
          <a:stretch>
            <a:fillRect/>
          </a:stretch>
        </p:blipFill>
        <p:spPr>
          <a:xfrm>
            <a:off x="6810900" y="1825625"/>
            <a:ext cx="5104292" cy="4528522"/>
          </a:xfrm>
        </p:spPr>
      </p:pic>
    </p:spTree>
    <p:extLst>
      <p:ext uri="{BB962C8B-B14F-4D97-AF65-F5344CB8AC3E}">
        <p14:creationId xmlns:p14="http://schemas.microsoft.com/office/powerpoint/2010/main" val="3223609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E9A734-7A5A-18DB-C9E6-197722530B2E}"/>
              </a:ext>
            </a:extLst>
          </p:cNvPr>
          <p:cNvSpPr>
            <a:spLocks noGrp="1"/>
          </p:cNvSpPr>
          <p:nvPr>
            <p:ph type="title"/>
          </p:nvPr>
        </p:nvSpPr>
        <p:spPr/>
        <p:txBody>
          <a:bodyPr>
            <a:normAutofit/>
          </a:bodyPr>
          <a:lstStyle/>
          <a:p>
            <a:pPr algn="ctr"/>
            <a:r>
              <a:rPr lang="it-IT" sz="3600" dirty="0"/>
              <a:t>Ufficio Valutazione Impatto – Senato della Repubblica </a:t>
            </a:r>
            <a:r>
              <a:rPr lang="it-IT" sz="2800" dirty="0"/>
              <a:t>primo gruppo indicatori</a:t>
            </a:r>
          </a:p>
        </p:txBody>
      </p:sp>
      <p:pic>
        <p:nvPicPr>
          <p:cNvPr id="5" name="Segnaposto contenuto 4">
            <a:extLst>
              <a:ext uri="{FF2B5EF4-FFF2-40B4-BE49-F238E27FC236}">
                <a16:creationId xmlns:a16="http://schemas.microsoft.com/office/drawing/2014/main" id="{27D3687A-CAFF-80E6-F674-0E102FB20CF2}"/>
              </a:ext>
            </a:extLst>
          </p:cNvPr>
          <p:cNvPicPr>
            <a:picLocks noGrp="1" noChangeAspect="1"/>
          </p:cNvPicPr>
          <p:nvPr>
            <p:ph sz="half" idx="1"/>
          </p:nvPr>
        </p:nvPicPr>
        <p:blipFill>
          <a:blip r:embed="rId2"/>
          <a:stretch>
            <a:fillRect/>
          </a:stretch>
        </p:blipFill>
        <p:spPr>
          <a:xfrm>
            <a:off x="923200" y="2141537"/>
            <a:ext cx="4824988" cy="4351338"/>
          </a:xfrm>
        </p:spPr>
      </p:pic>
      <p:pic>
        <p:nvPicPr>
          <p:cNvPr id="6" name="Segnaposto contenuto 5">
            <a:extLst>
              <a:ext uri="{FF2B5EF4-FFF2-40B4-BE49-F238E27FC236}">
                <a16:creationId xmlns:a16="http://schemas.microsoft.com/office/drawing/2014/main" id="{B99CCDD5-D3EB-9130-2734-7DB68E482053}"/>
              </a:ext>
            </a:extLst>
          </p:cNvPr>
          <p:cNvPicPr>
            <a:picLocks noGrp="1" noChangeAspect="1"/>
          </p:cNvPicPr>
          <p:nvPr>
            <p:ph sz="half" idx="2"/>
          </p:nvPr>
        </p:nvPicPr>
        <p:blipFill>
          <a:blip r:embed="rId3"/>
          <a:stretch>
            <a:fillRect/>
          </a:stretch>
        </p:blipFill>
        <p:spPr>
          <a:xfrm>
            <a:off x="6443814" y="2141537"/>
            <a:ext cx="5287058" cy="4351338"/>
          </a:xfrm>
        </p:spPr>
      </p:pic>
    </p:spTree>
    <p:extLst>
      <p:ext uri="{BB962C8B-B14F-4D97-AF65-F5344CB8AC3E}">
        <p14:creationId xmlns:p14="http://schemas.microsoft.com/office/powerpoint/2010/main" val="35006468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E0624D-AC2D-8466-4336-BF16D8BD2136}"/>
              </a:ext>
            </a:extLst>
          </p:cNvPr>
          <p:cNvSpPr>
            <a:spLocks noGrp="1"/>
          </p:cNvSpPr>
          <p:nvPr>
            <p:ph type="title"/>
          </p:nvPr>
        </p:nvSpPr>
        <p:spPr/>
        <p:txBody>
          <a:bodyPr>
            <a:normAutofit/>
          </a:bodyPr>
          <a:lstStyle/>
          <a:p>
            <a:pPr algn="ctr"/>
            <a:r>
              <a:rPr lang="it-IT" sz="3600" dirty="0"/>
              <a:t>Ufficio Valutazione Impatto – Senato della Repubblica </a:t>
            </a:r>
            <a:r>
              <a:rPr lang="it-IT" sz="2800" dirty="0"/>
              <a:t>primo gruppo indicatori</a:t>
            </a:r>
          </a:p>
        </p:txBody>
      </p:sp>
      <p:pic>
        <p:nvPicPr>
          <p:cNvPr id="5" name="Segnaposto contenuto 4">
            <a:extLst>
              <a:ext uri="{FF2B5EF4-FFF2-40B4-BE49-F238E27FC236}">
                <a16:creationId xmlns:a16="http://schemas.microsoft.com/office/drawing/2014/main" id="{59C845E4-02FB-065C-5D84-CA03B942D4BF}"/>
              </a:ext>
            </a:extLst>
          </p:cNvPr>
          <p:cNvPicPr>
            <a:picLocks noGrp="1" noChangeAspect="1"/>
          </p:cNvPicPr>
          <p:nvPr>
            <p:ph sz="half" idx="1"/>
          </p:nvPr>
        </p:nvPicPr>
        <p:blipFill>
          <a:blip r:embed="rId2"/>
          <a:stretch>
            <a:fillRect/>
          </a:stretch>
        </p:blipFill>
        <p:spPr>
          <a:xfrm>
            <a:off x="1016506" y="1825625"/>
            <a:ext cx="4824988" cy="4351338"/>
          </a:xfrm>
        </p:spPr>
      </p:pic>
      <p:pic>
        <p:nvPicPr>
          <p:cNvPr id="6" name="Segnaposto contenuto 5">
            <a:extLst>
              <a:ext uri="{FF2B5EF4-FFF2-40B4-BE49-F238E27FC236}">
                <a16:creationId xmlns:a16="http://schemas.microsoft.com/office/drawing/2014/main" id="{BBC9E71F-96DD-37D0-8D86-24A47F17D51B}"/>
              </a:ext>
            </a:extLst>
          </p:cNvPr>
          <p:cNvPicPr>
            <a:picLocks noGrp="1" noChangeAspect="1"/>
          </p:cNvPicPr>
          <p:nvPr>
            <p:ph sz="half" idx="2"/>
          </p:nvPr>
        </p:nvPicPr>
        <p:blipFill>
          <a:blip r:embed="rId3"/>
          <a:stretch>
            <a:fillRect/>
          </a:stretch>
        </p:blipFill>
        <p:spPr>
          <a:xfrm>
            <a:off x="6172200" y="2154095"/>
            <a:ext cx="5181600" cy="3694397"/>
          </a:xfrm>
        </p:spPr>
      </p:pic>
    </p:spTree>
    <p:extLst>
      <p:ext uri="{BB962C8B-B14F-4D97-AF65-F5344CB8AC3E}">
        <p14:creationId xmlns:p14="http://schemas.microsoft.com/office/powerpoint/2010/main" val="8926933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5FD48A-E3B2-42D0-BEC1-E0503F341ED7}"/>
              </a:ext>
            </a:extLst>
          </p:cNvPr>
          <p:cNvSpPr>
            <a:spLocks noGrp="1"/>
          </p:cNvSpPr>
          <p:nvPr>
            <p:ph type="title"/>
          </p:nvPr>
        </p:nvSpPr>
        <p:spPr/>
        <p:txBody>
          <a:bodyPr>
            <a:normAutofit/>
          </a:bodyPr>
          <a:lstStyle/>
          <a:p>
            <a:pPr algn="ctr"/>
            <a:r>
              <a:rPr lang="it-IT" sz="3600" dirty="0"/>
              <a:t>Ufficio Valutazione Impatto – Senato della Repubblica </a:t>
            </a:r>
            <a:r>
              <a:rPr lang="it-IT" sz="2800" dirty="0"/>
              <a:t>secondo gruppo indicatori</a:t>
            </a:r>
            <a:endParaRPr lang="it-IT" sz="3600" dirty="0"/>
          </a:p>
        </p:txBody>
      </p:sp>
      <p:pic>
        <p:nvPicPr>
          <p:cNvPr id="6" name="Segnaposto contenuto 5">
            <a:extLst>
              <a:ext uri="{FF2B5EF4-FFF2-40B4-BE49-F238E27FC236}">
                <a16:creationId xmlns:a16="http://schemas.microsoft.com/office/drawing/2014/main" id="{0830C3F3-19B6-6270-3911-25DAFB5E9F77}"/>
              </a:ext>
            </a:extLst>
          </p:cNvPr>
          <p:cNvPicPr>
            <a:picLocks noGrp="1" noChangeAspect="1"/>
          </p:cNvPicPr>
          <p:nvPr>
            <p:ph sz="half" idx="2"/>
          </p:nvPr>
        </p:nvPicPr>
        <p:blipFill>
          <a:blip r:embed="rId2"/>
          <a:stretch>
            <a:fillRect/>
          </a:stretch>
        </p:blipFill>
        <p:spPr>
          <a:xfrm>
            <a:off x="6885992" y="1825624"/>
            <a:ext cx="5010539" cy="4201951"/>
          </a:xfrm>
        </p:spPr>
      </p:pic>
      <p:pic>
        <p:nvPicPr>
          <p:cNvPr id="7" name="Segnaposto contenuto 4">
            <a:extLst>
              <a:ext uri="{FF2B5EF4-FFF2-40B4-BE49-F238E27FC236}">
                <a16:creationId xmlns:a16="http://schemas.microsoft.com/office/drawing/2014/main" id="{58DF029C-B3B4-4DA7-5FAC-3AF64EB89BAA}"/>
              </a:ext>
            </a:extLst>
          </p:cNvPr>
          <p:cNvPicPr>
            <a:picLocks noGrp="1" noChangeAspect="1"/>
          </p:cNvPicPr>
          <p:nvPr>
            <p:ph sz="half" idx="1"/>
          </p:nvPr>
        </p:nvPicPr>
        <p:blipFill>
          <a:blip r:embed="rId3"/>
          <a:stretch>
            <a:fillRect/>
          </a:stretch>
        </p:blipFill>
        <p:spPr>
          <a:xfrm>
            <a:off x="1016506" y="1825625"/>
            <a:ext cx="4824988" cy="4351338"/>
          </a:xfrm>
        </p:spPr>
      </p:pic>
    </p:spTree>
    <p:extLst>
      <p:ext uri="{BB962C8B-B14F-4D97-AF65-F5344CB8AC3E}">
        <p14:creationId xmlns:p14="http://schemas.microsoft.com/office/powerpoint/2010/main" val="789389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4BCAE3-C5E0-0516-2AFD-2E9EA9FB208A}"/>
              </a:ext>
            </a:extLst>
          </p:cNvPr>
          <p:cNvSpPr>
            <a:spLocks noGrp="1"/>
          </p:cNvSpPr>
          <p:nvPr>
            <p:ph type="title"/>
          </p:nvPr>
        </p:nvSpPr>
        <p:spPr/>
        <p:txBody>
          <a:bodyPr>
            <a:normAutofit/>
          </a:bodyPr>
          <a:lstStyle/>
          <a:p>
            <a:pPr algn="ctr"/>
            <a:r>
              <a:rPr lang="it-IT" sz="3600" dirty="0"/>
              <a:t>Ufficio Valutazione Impatto – Senato della Repubblica </a:t>
            </a:r>
            <a:r>
              <a:rPr lang="it-IT" sz="2800" dirty="0"/>
              <a:t>secondo gruppo indicatori</a:t>
            </a:r>
            <a:endParaRPr lang="it-IT" sz="3600" dirty="0"/>
          </a:p>
        </p:txBody>
      </p:sp>
      <p:pic>
        <p:nvPicPr>
          <p:cNvPr id="7" name="Segnaposto contenuto 6">
            <a:extLst>
              <a:ext uri="{FF2B5EF4-FFF2-40B4-BE49-F238E27FC236}">
                <a16:creationId xmlns:a16="http://schemas.microsoft.com/office/drawing/2014/main" id="{A90698DD-8678-8C60-FBE0-83EB62AC7E5D}"/>
              </a:ext>
            </a:extLst>
          </p:cNvPr>
          <p:cNvPicPr>
            <a:picLocks noGrp="1" noChangeAspect="1"/>
          </p:cNvPicPr>
          <p:nvPr>
            <p:ph sz="half" idx="2"/>
          </p:nvPr>
        </p:nvPicPr>
        <p:blipFill>
          <a:blip r:embed="rId2"/>
          <a:stretch>
            <a:fillRect/>
          </a:stretch>
        </p:blipFill>
        <p:spPr>
          <a:xfrm>
            <a:off x="6792686" y="1912777"/>
            <a:ext cx="5075853" cy="4264186"/>
          </a:xfrm>
        </p:spPr>
      </p:pic>
      <p:pic>
        <p:nvPicPr>
          <p:cNvPr id="5" name="Segnaposto contenuto 4">
            <a:extLst>
              <a:ext uri="{FF2B5EF4-FFF2-40B4-BE49-F238E27FC236}">
                <a16:creationId xmlns:a16="http://schemas.microsoft.com/office/drawing/2014/main" id="{57AC294B-0A25-C4C6-6075-F7EAE785355A}"/>
              </a:ext>
            </a:extLst>
          </p:cNvPr>
          <p:cNvPicPr>
            <a:picLocks noGrp="1" noChangeAspect="1"/>
          </p:cNvPicPr>
          <p:nvPr>
            <p:ph sz="half" idx="1"/>
          </p:nvPr>
        </p:nvPicPr>
        <p:blipFill>
          <a:blip r:embed="rId3"/>
          <a:stretch>
            <a:fillRect/>
          </a:stretch>
        </p:blipFill>
        <p:spPr>
          <a:xfrm>
            <a:off x="1016506" y="1825625"/>
            <a:ext cx="4824988" cy="4351338"/>
          </a:xfrm>
        </p:spPr>
      </p:pic>
    </p:spTree>
    <p:extLst>
      <p:ext uri="{BB962C8B-B14F-4D97-AF65-F5344CB8AC3E}">
        <p14:creationId xmlns:p14="http://schemas.microsoft.com/office/powerpoint/2010/main" val="2433867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5D1FFC-8A08-E58A-DE35-BACFD442653B}"/>
              </a:ext>
            </a:extLst>
          </p:cNvPr>
          <p:cNvSpPr>
            <a:spLocks noGrp="1"/>
          </p:cNvSpPr>
          <p:nvPr>
            <p:ph type="title"/>
          </p:nvPr>
        </p:nvSpPr>
        <p:spPr/>
        <p:txBody>
          <a:bodyPr>
            <a:normAutofit/>
          </a:bodyPr>
          <a:lstStyle/>
          <a:p>
            <a:pPr algn="ctr"/>
            <a:r>
              <a:rPr lang="it-IT" sz="3600" dirty="0"/>
              <a:t>Ufficio Valutazione Impatto – Senato della Repubblica </a:t>
            </a:r>
            <a:r>
              <a:rPr lang="it-IT" sz="2800" dirty="0"/>
              <a:t>secondo gruppo indicatori</a:t>
            </a:r>
            <a:endParaRPr lang="it-IT" sz="3600" dirty="0"/>
          </a:p>
        </p:txBody>
      </p:sp>
      <p:pic>
        <p:nvPicPr>
          <p:cNvPr id="7" name="Segnaposto contenuto 6">
            <a:extLst>
              <a:ext uri="{FF2B5EF4-FFF2-40B4-BE49-F238E27FC236}">
                <a16:creationId xmlns:a16="http://schemas.microsoft.com/office/drawing/2014/main" id="{74CEFDDF-2BD2-9B8E-D466-1DF0F8D14F7C}"/>
              </a:ext>
            </a:extLst>
          </p:cNvPr>
          <p:cNvPicPr>
            <a:picLocks noGrp="1" noChangeAspect="1"/>
          </p:cNvPicPr>
          <p:nvPr>
            <p:ph sz="half" idx="2"/>
          </p:nvPr>
        </p:nvPicPr>
        <p:blipFill>
          <a:blip r:embed="rId2"/>
          <a:stretch>
            <a:fillRect/>
          </a:stretch>
        </p:blipFill>
        <p:spPr>
          <a:xfrm>
            <a:off x="6624735" y="1825626"/>
            <a:ext cx="4824988" cy="4667250"/>
          </a:xfrm>
        </p:spPr>
      </p:pic>
      <p:pic>
        <p:nvPicPr>
          <p:cNvPr id="5" name="Segnaposto contenuto 4">
            <a:extLst>
              <a:ext uri="{FF2B5EF4-FFF2-40B4-BE49-F238E27FC236}">
                <a16:creationId xmlns:a16="http://schemas.microsoft.com/office/drawing/2014/main" id="{D4DDEF56-ACF9-C9B5-3881-0D8CDCCE1B45}"/>
              </a:ext>
            </a:extLst>
          </p:cNvPr>
          <p:cNvPicPr>
            <a:picLocks noGrp="1" noChangeAspect="1"/>
          </p:cNvPicPr>
          <p:nvPr>
            <p:ph sz="half" idx="1"/>
          </p:nvPr>
        </p:nvPicPr>
        <p:blipFill>
          <a:blip r:embed="rId3"/>
          <a:stretch>
            <a:fillRect/>
          </a:stretch>
        </p:blipFill>
        <p:spPr>
          <a:xfrm>
            <a:off x="1016506" y="1825625"/>
            <a:ext cx="4824988" cy="4351338"/>
          </a:xfrm>
        </p:spPr>
      </p:pic>
    </p:spTree>
    <p:extLst>
      <p:ext uri="{BB962C8B-B14F-4D97-AF65-F5344CB8AC3E}">
        <p14:creationId xmlns:p14="http://schemas.microsoft.com/office/powerpoint/2010/main" val="41366576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4C2333-C0BA-F0E2-828D-2DA7CCB786FD}"/>
              </a:ext>
            </a:extLst>
          </p:cNvPr>
          <p:cNvSpPr>
            <a:spLocks noGrp="1"/>
          </p:cNvSpPr>
          <p:nvPr>
            <p:ph type="title"/>
          </p:nvPr>
        </p:nvSpPr>
        <p:spPr/>
        <p:txBody>
          <a:bodyPr>
            <a:normAutofit/>
          </a:bodyPr>
          <a:lstStyle/>
          <a:p>
            <a:pPr algn="ctr"/>
            <a:r>
              <a:rPr lang="it-IT" sz="3600" dirty="0"/>
              <a:t>Ufficio Valutazione Impatto – Senato della Repubblica</a:t>
            </a:r>
          </a:p>
        </p:txBody>
      </p:sp>
      <p:sp>
        <p:nvSpPr>
          <p:cNvPr id="4" name="Segnaposto contenuto 3">
            <a:extLst>
              <a:ext uri="{FF2B5EF4-FFF2-40B4-BE49-F238E27FC236}">
                <a16:creationId xmlns:a16="http://schemas.microsoft.com/office/drawing/2014/main" id="{2D672D7A-4381-3838-BD5F-A9DEC6A194D5}"/>
              </a:ext>
            </a:extLst>
          </p:cNvPr>
          <p:cNvSpPr>
            <a:spLocks noGrp="1"/>
          </p:cNvSpPr>
          <p:nvPr>
            <p:ph sz="half" idx="2"/>
          </p:nvPr>
        </p:nvSpPr>
        <p:spPr>
          <a:xfrm>
            <a:off x="6256175" y="2940016"/>
            <a:ext cx="5181600" cy="2621029"/>
          </a:xfrm>
        </p:spPr>
        <p:txBody>
          <a:bodyPr/>
          <a:lstStyle/>
          <a:p>
            <a:pPr algn="l"/>
            <a:r>
              <a:rPr lang="it-IT" sz="1800" b="0" i="0" u="none" strike="noStrike" baseline="0" dirty="0">
                <a:latin typeface="SegoeUI"/>
              </a:rPr>
              <a:t>Uno studio condotto nel 2009 sotto l'egida della Banca Mondiale ha effettuato un'</a:t>
            </a:r>
            <a:r>
              <a:rPr lang="it-IT" sz="1800" b="1" i="0" u="none" strike="noStrike" baseline="0" dirty="0">
                <a:latin typeface="SegoeUI-Bold"/>
              </a:rPr>
              <a:t>analisi comparativa </a:t>
            </a:r>
            <a:r>
              <a:rPr lang="it-IT" sz="1800" b="0" i="0" u="none" strike="noStrike" baseline="0" dirty="0">
                <a:latin typeface="SegoeUI"/>
              </a:rPr>
              <a:t>dei modelli Bismarck e Beveridge in termini di </a:t>
            </a:r>
            <a:r>
              <a:rPr lang="it-IT" sz="1800" b="1" i="0" u="none" strike="noStrike" baseline="0" dirty="0">
                <a:latin typeface="SegoeUI-Bold"/>
              </a:rPr>
              <a:t>costi ed efficacia. </a:t>
            </a:r>
          </a:p>
          <a:p>
            <a:pPr algn="l"/>
            <a:r>
              <a:rPr lang="it-IT" sz="1800" b="0" i="0" u="none" strike="noStrike" baseline="0" dirty="0">
                <a:latin typeface="SegoeUI"/>
              </a:rPr>
              <a:t>È emerso che </a:t>
            </a:r>
            <a:r>
              <a:rPr lang="it-IT" sz="1800" b="1" i="0" u="none" strike="noStrike" baseline="0" dirty="0">
                <a:latin typeface="SegoeUI-Bold"/>
              </a:rPr>
              <a:t>i sistemi Bismarck incrementano del 3-4% la spesa sanitaria pro capite </a:t>
            </a:r>
            <a:r>
              <a:rPr lang="it-IT" sz="1800" b="0" i="0" u="none" strike="noStrike" baseline="0" dirty="0">
                <a:latin typeface="SegoeUI"/>
              </a:rPr>
              <a:t>senza che ciò si traduca in un miglioramento dell'efficacia delle prestazioni</a:t>
            </a:r>
          </a:p>
          <a:p>
            <a:pPr algn="l"/>
            <a:endParaRPr lang="it-IT" dirty="0"/>
          </a:p>
        </p:txBody>
      </p:sp>
      <p:pic>
        <p:nvPicPr>
          <p:cNvPr id="5" name="Segnaposto contenuto 4">
            <a:extLst>
              <a:ext uri="{FF2B5EF4-FFF2-40B4-BE49-F238E27FC236}">
                <a16:creationId xmlns:a16="http://schemas.microsoft.com/office/drawing/2014/main" id="{34E309E2-6036-77B7-F521-BB07540CBA55}"/>
              </a:ext>
            </a:extLst>
          </p:cNvPr>
          <p:cNvPicPr>
            <a:picLocks noGrp="1" noChangeAspect="1"/>
          </p:cNvPicPr>
          <p:nvPr>
            <p:ph sz="half" idx="1"/>
          </p:nvPr>
        </p:nvPicPr>
        <p:blipFill>
          <a:blip r:embed="rId2"/>
          <a:stretch>
            <a:fillRect/>
          </a:stretch>
        </p:blipFill>
        <p:spPr>
          <a:xfrm>
            <a:off x="481588" y="1900269"/>
            <a:ext cx="5284730" cy="4592605"/>
          </a:xfrm>
        </p:spPr>
      </p:pic>
    </p:spTree>
    <p:extLst>
      <p:ext uri="{BB962C8B-B14F-4D97-AF65-F5344CB8AC3E}">
        <p14:creationId xmlns:p14="http://schemas.microsoft.com/office/powerpoint/2010/main" val="27819670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FD96878-5363-B372-3939-D6CD3CE50C8E}"/>
              </a:ext>
            </a:extLst>
          </p:cNvPr>
          <p:cNvSpPr>
            <a:spLocks noGrp="1"/>
          </p:cNvSpPr>
          <p:nvPr>
            <p:ph type="title"/>
          </p:nvPr>
        </p:nvSpPr>
        <p:spPr/>
        <p:txBody>
          <a:bodyPr/>
          <a:lstStyle/>
          <a:p>
            <a:pPr algn="ctr"/>
            <a:r>
              <a:rPr lang="it-IT" dirty="0"/>
              <a:t>messaggio</a:t>
            </a:r>
          </a:p>
        </p:txBody>
      </p:sp>
      <p:sp>
        <p:nvSpPr>
          <p:cNvPr id="6" name="Segnaposto contenuto 5">
            <a:extLst>
              <a:ext uri="{FF2B5EF4-FFF2-40B4-BE49-F238E27FC236}">
                <a16:creationId xmlns:a16="http://schemas.microsoft.com/office/drawing/2014/main" id="{B0E79074-8EEA-5B83-DAF8-7C01E320207F}"/>
              </a:ext>
            </a:extLst>
          </p:cNvPr>
          <p:cNvSpPr>
            <a:spLocks noGrp="1"/>
          </p:cNvSpPr>
          <p:nvPr>
            <p:ph idx="1"/>
          </p:nvPr>
        </p:nvSpPr>
        <p:spPr/>
        <p:txBody>
          <a:bodyPr>
            <a:normAutofit lnSpcReduction="10000"/>
          </a:bodyPr>
          <a:lstStyle/>
          <a:p>
            <a:r>
              <a:rPr lang="it-IT" sz="2000" dirty="0"/>
              <a:t>Innovazione non solo tecnologica (IA, telemedicina, digitalizzazione) ma anche strutturale e proiettata a nuovi percorsi di cura più efficienti e sostenibili</a:t>
            </a:r>
          </a:p>
          <a:p>
            <a:r>
              <a:rPr lang="it-IT" sz="2000" dirty="0"/>
              <a:t>Carenza di medici va risolta con una seria programmazione basata sui reali fabbisogni della medicina territoriale e della specialistica</a:t>
            </a:r>
          </a:p>
          <a:p>
            <a:r>
              <a:rPr lang="it-IT" sz="2000" dirty="0"/>
              <a:t>Rendere più attrattiva la professione non solo dal punto di vista economico ma anche professionale, attraverso una revisione della formazione</a:t>
            </a:r>
          </a:p>
          <a:p>
            <a:r>
              <a:rPr lang="it-IT" sz="2000" dirty="0"/>
              <a:t>Valorizzare la capillarità che la medicina generale può garantire</a:t>
            </a:r>
          </a:p>
          <a:p>
            <a:r>
              <a:rPr lang="it-IT" sz="2000" dirty="0"/>
              <a:t>Grande capacità operativa della rete ospedaliera ma pubblico, accreditato e privato devono puntare più a meccanismi sinergici che di concorrenza garantendo così una maggiore omogeneità dell’offerta agli assistiti</a:t>
            </a:r>
          </a:p>
          <a:p>
            <a:r>
              <a:rPr lang="it-IT" sz="2000" dirty="0"/>
              <a:t>Abbandonare la logica a silos e puntare sui percorsi</a:t>
            </a:r>
          </a:p>
          <a:p>
            <a:r>
              <a:rPr lang="it-IT" sz="2000" dirty="0"/>
              <a:t>SSN che deve puntare alla centralità delle professioni che devono avere anche un peso decisionale nel rilancio del SSN</a:t>
            </a:r>
          </a:p>
          <a:p>
            <a:endParaRPr lang="it-IT" dirty="0"/>
          </a:p>
          <a:p>
            <a:endParaRPr lang="it-IT" dirty="0"/>
          </a:p>
        </p:txBody>
      </p:sp>
    </p:spTree>
    <p:extLst>
      <p:ext uri="{BB962C8B-B14F-4D97-AF65-F5344CB8AC3E}">
        <p14:creationId xmlns:p14="http://schemas.microsoft.com/office/powerpoint/2010/main" val="15725167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6F76A7EB-1926-F5E6-BB29-750F31093C24}"/>
              </a:ext>
            </a:extLst>
          </p:cNvPr>
          <p:cNvPicPr>
            <a:picLocks noChangeAspect="1"/>
          </p:cNvPicPr>
          <p:nvPr/>
        </p:nvPicPr>
        <p:blipFill>
          <a:blip r:embed="rId2"/>
          <a:stretch>
            <a:fillRect/>
          </a:stretch>
        </p:blipFill>
        <p:spPr>
          <a:xfrm>
            <a:off x="1166327" y="223935"/>
            <a:ext cx="10002415" cy="6410130"/>
          </a:xfrm>
          <a:prstGeom prst="rect">
            <a:avLst/>
          </a:prstGeom>
        </p:spPr>
      </p:pic>
    </p:spTree>
    <p:extLst>
      <p:ext uri="{BB962C8B-B14F-4D97-AF65-F5344CB8AC3E}">
        <p14:creationId xmlns:p14="http://schemas.microsoft.com/office/powerpoint/2010/main" val="22509132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CFBDE0C-72ED-7C92-59EB-029F0E1345EA}"/>
              </a:ext>
            </a:extLst>
          </p:cNvPr>
          <p:cNvSpPr>
            <a:spLocks noGrp="1"/>
          </p:cNvSpPr>
          <p:nvPr>
            <p:ph type="title"/>
          </p:nvPr>
        </p:nvSpPr>
        <p:spPr>
          <a:xfrm>
            <a:off x="839788" y="174171"/>
            <a:ext cx="3932237" cy="1883229"/>
          </a:xfrm>
        </p:spPr>
        <p:txBody>
          <a:bodyPr>
            <a:noAutofit/>
          </a:bodyPr>
          <a:lstStyle/>
          <a:p>
            <a:r>
              <a:rPr lang="it-IT" sz="2000" dirty="0"/>
              <a:t>Portale albo CTU, periti ed elenco nazionale – Apertura del sistema  – Albo dei periti ex art. 67 disp. att. c.p.p. – </a:t>
            </a:r>
            <a:r>
              <a:rPr lang="it-IT" sz="2000" dirty="0" err="1"/>
              <a:t>d.l.</a:t>
            </a:r>
            <a:r>
              <a:rPr lang="it-IT" sz="2000" dirty="0"/>
              <a:t> 2 marzo 2024, n. 19 – Proroga del termine per il primo popolamento.</a:t>
            </a:r>
          </a:p>
        </p:txBody>
      </p:sp>
      <p:sp>
        <p:nvSpPr>
          <p:cNvPr id="7" name="Segnaposto testo 6">
            <a:extLst>
              <a:ext uri="{FF2B5EF4-FFF2-40B4-BE49-F238E27FC236}">
                <a16:creationId xmlns:a16="http://schemas.microsoft.com/office/drawing/2014/main" id="{5E0F3156-B00E-428D-90B0-D63060E4F979}"/>
              </a:ext>
            </a:extLst>
          </p:cNvPr>
          <p:cNvSpPr>
            <a:spLocks noGrp="1"/>
          </p:cNvSpPr>
          <p:nvPr>
            <p:ph type="body" sz="half" idx="2"/>
          </p:nvPr>
        </p:nvSpPr>
        <p:spPr>
          <a:xfrm>
            <a:off x="839788" y="2405743"/>
            <a:ext cx="3932237" cy="3811588"/>
          </a:xfrm>
        </p:spPr>
        <p:txBody>
          <a:bodyPr>
            <a:normAutofit/>
          </a:bodyPr>
          <a:lstStyle/>
          <a:p>
            <a:r>
              <a:rPr lang="it-IT" sz="2000" dirty="0"/>
              <a:t>Ferma restando la scadenza del termine perentorio del 4 marzo 2024 prevista per l’albo CTU, </a:t>
            </a:r>
            <a:r>
              <a:rPr lang="it-IT" sz="2000" b="1" dirty="0"/>
              <a:t>per l’albo periti va accordato un nuovo termine perentorio di novanta giorni – e quindi fino al 2 giugno 2024 </a:t>
            </a:r>
            <a:r>
              <a:rPr lang="it-IT" sz="2000" dirty="0"/>
              <a:t>– per consentire ai professionisti già iscritti negli albi circondariali tenuti in modalità cartacea alla data del 4 marzo 2024, di ripresentare la domanda con modalità esclusivamente telematiche</a:t>
            </a:r>
          </a:p>
        </p:txBody>
      </p:sp>
      <p:pic>
        <p:nvPicPr>
          <p:cNvPr id="13" name="Segnaposto contenuto 12">
            <a:extLst>
              <a:ext uri="{FF2B5EF4-FFF2-40B4-BE49-F238E27FC236}">
                <a16:creationId xmlns:a16="http://schemas.microsoft.com/office/drawing/2014/main" id="{B3686969-134F-6DC6-9D95-8DF7BA1454B9}"/>
              </a:ext>
            </a:extLst>
          </p:cNvPr>
          <p:cNvPicPr>
            <a:picLocks noGrp="1" noChangeAspect="1"/>
          </p:cNvPicPr>
          <p:nvPr>
            <p:ph idx="1"/>
          </p:nvPr>
        </p:nvPicPr>
        <p:blipFill>
          <a:blip r:embed="rId2"/>
          <a:stretch>
            <a:fillRect/>
          </a:stretch>
        </p:blipFill>
        <p:spPr>
          <a:xfrm>
            <a:off x="5264546" y="1682523"/>
            <a:ext cx="6336056" cy="3492954"/>
          </a:xfrm>
        </p:spPr>
      </p:pic>
    </p:spTree>
    <p:extLst>
      <p:ext uri="{BB962C8B-B14F-4D97-AF65-F5344CB8AC3E}">
        <p14:creationId xmlns:p14="http://schemas.microsoft.com/office/powerpoint/2010/main" val="339847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D8FB48-07D0-BFE6-F602-1E832B7DAA91}"/>
              </a:ext>
            </a:extLst>
          </p:cNvPr>
          <p:cNvSpPr>
            <a:spLocks noGrp="1"/>
          </p:cNvSpPr>
          <p:nvPr>
            <p:ph type="title"/>
          </p:nvPr>
        </p:nvSpPr>
        <p:spPr/>
        <p:txBody>
          <a:bodyPr>
            <a:normAutofit/>
          </a:bodyPr>
          <a:lstStyle/>
          <a:p>
            <a:pPr algn="ctr"/>
            <a:r>
              <a:rPr lang="it-IT" sz="3600" dirty="0"/>
              <a:t>Nomina nuovi Direttori di ATS Insubria e ASST Lariana</a:t>
            </a:r>
          </a:p>
        </p:txBody>
      </p:sp>
      <p:sp>
        <p:nvSpPr>
          <p:cNvPr id="5" name="Segnaposto testo 4">
            <a:extLst>
              <a:ext uri="{FF2B5EF4-FFF2-40B4-BE49-F238E27FC236}">
                <a16:creationId xmlns:a16="http://schemas.microsoft.com/office/drawing/2014/main" id="{5F5F5633-8666-D6D2-4269-3DDD41EDB8C7}"/>
              </a:ext>
            </a:extLst>
          </p:cNvPr>
          <p:cNvSpPr>
            <a:spLocks noGrp="1"/>
          </p:cNvSpPr>
          <p:nvPr>
            <p:ph type="body" idx="1"/>
          </p:nvPr>
        </p:nvSpPr>
        <p:spPr/>
        <p:txBody>
          <a:bodyPr>
            <a:normAutofit/>
          </a:bodyPr>
          <a:lstStyle/>
          <a:p>
            <a:pPr algn="ctr"/>
            <a:r>
              <a:rPr lang="it-IT" sz="2800" dirty="0"/>
              <a:t>ATS Insubria</a:t>
            </a:r>
          </a:p>
        </p:txBody>
      </p:sp>
      <p:sp>
        <p:nvSpPr>
          <p:cNvPr id="6" name="Segnaposto contenuto 5">
            <a:extLst>
              <a:ext uri="{FF2B5EF4-FFF2-40B4-BE49-F238E27FC236}">
                <a16:creationId xmlns:a16="http://schemas.microsoft.com/office/drawing/2014/main" id="{6D28C7BA-DE89-8829-08C6-17B10C89F292}"/>
              </a:ext>
            </a:extLst>
          </p:cNvPr>
          <p:cNvSpPr>
            <a:spLocks noGrp="1"/>
          </p:cNvSpPr>
          <p:nvPr>
            <p:ph sz="half" idx="2"/>
          </p:nvPr>
        </p:nvSpPr>
        <p:spPr>
          <a:xfrm>
            <a:off x="836612" y="2863293"/>
            <a:ext cx="5157787" cy="3546933"/>
          </a:xfrm>
        </p:spPr>
        <p:txBody>
          <a:bodyPr>
            <a:normAutofit/>
          </a:bodyPr>
          <a:lstStyle/>
          <a:p>
            <a:r>
              <a:rPr lang="it-IT" sz="2400" dirty="0"/>
              <a:t>Dott. Salvatore Gioia – D. Generale</a:t>
            </a:r>
          </a:p>
          <a:p>
            <a:r>
              <a:rPr lang="it-IT" sz="2400" dirty="0"/>
              <a:t>Dott. Giuseppe </a:t>
            </a:r>
            <a:r>
              <a:rPr lang="it-IT" sz="2400" dirty="0" err="1"/>
              <a:t>Catanoso</a:t>
            </a:r>
            <a:r>
              <a:rPr lang="it-IT" sz="2400" dirty="0"/>
              <a:t> – </a:t>
            </a:r>
            <a:r>
              <a:rPr lang="it-IT" sz="2400" dirty="0" err="1"/>
              <a:t>D.Sanitario</a:t>
            </a:r>
            <a:endParaRPr lang="it-IT" sz="2400" dirty="0"/>
          </a:p>
          <a:p>
            <a:r>
              <a:rPr lang="it-IT" sz="2400" dirty="0"/>
              <a:t>Dott. Enrico Antonio Tallarita – </a:t>
            </a:r>
            <a:r>
              <a:rPr lang="it-IT" sz="2400" dirty="0" err="1"/>
              <a:t>D.Socio</a:t>
            </a:r>
            <a:r>
              <a:rPr lang="it-IT" sz="2400" dirty="0"/>
              <a:t> Sanitario</a:t>
            </a:r>
          </a:p>
          <a:p>
            <a:r>
              <a:rPr lang="it-IT" sz="2400" dirty="0"/>
              <a:t>Dott. Massimiliano Tonolini – </a:t>
            </a:r>
            <a:r>
              <a:rPr lang="it-IT" sz="2400" dirty="0" err="1"/>
              <a:t>D.Amministrativo</a:t>
            </a:r>
            <a:endParaRPr lang="it-IT" sz="2400" dirty="0"/>
          </a:p>
        </p:txBody>
      </p:sp>
      <p:sp>
        <p:nvSpPr>
          <p:cNvPr id="7" name="Segnaposto testo 6">
            <a:extLst>
              <a:ext uri="{FF2B5EF4-FFF2-40B4-BE49-F238E27FC236}">
                <a16:creationId xmlns:a16="http://schemas.microsoft.com/office/drawing/2014/main" id="{C261143F-BCC7-C3A0-3499-DDD4C64E9380}"/>
              </a:ext>
            </a:extLst>
          </p:cNvPr>
          <p:cNvSpPr>
            <a:spLocks noGrp="1"/>
          </p:cNvSpPr>
          <p:nvPr>
            <p:ph type="body" sz="quarter" idx="3"/>
          </p:nvPr>
        </p:nvSpPr>
        <p:spPr/>
        <p:txBody>
          <a:bodyPr>
            <a:normAutofit/>
          </a:bodyPr>
          <a:lstStyle/>
          <a:p>
            <a:pPr algn="ctr"/>
            <a:r>
              <a:rPr lang="it-IT" sz="2800" dirty="0"/>
              <a:t>ASST Lariana</a:t>
            </a:r>
          </a:p>
        </p:txBody>
      </p:sp>
      <p:sp>
        <p:nvSpPr>
          <p:cNvPr id="8" name="Segnaposto contenuto 7">
            <a:extLst>
              <a:ext uri="{FF2B5EF4-FFF2-40B4-BE49-F238E27FC236}">
                <a16:creationId xmlns:a16="http://schemas.microsoft.com/office/drawing/2014/main" id="{AE066991-469D-2CF2-6ADA-0D55BCA75788}"/>
              </a:ext>
            </a:extLst>
          </p:cNvPr>
          <p:cNvSpPr>
            <a:spLocks noGrp="1"/>
          </p:cNvSpPr>
          <p:nvPr>
            <p:ph sz="quarter" idx="4"/>
          </p:nvPr>
        </p:nvSpPr>
        <p:spPr>
          <a:xfrm>
            <a:off x="6172199" y="2863293"/>
            <a:ext cx="5453743" cy="3264129"/>
          </a:xfrm>
        </p:spPr>
        <p:txBody>
          <a:bodyPr>
            <a:normAutofit/>
          </a:bodyPr>
          <a:lstStyle/>
          <a:p>
            <a:r>
              <a:rPr lang="it-IT" sz="2400" dirty="0"/>
              <a:t>Dott. Luca Filippo Maria Stucchi- D. Generale</a:t>
            </a:r>
          </a:p>
          <a:p>
            <a:r>
              <a:rPr lang="it-IT" sz="2400" dirty="0"/>
              <a:t>Dott.ssa Brunella Mazzei – D. Sanitario</a:t>
            </a:r>
          </a:p>
          <a:p>
            <a:r>
              <a:rPr lang="it-IT" sz="2400" dirty="0"/>
              <a:t>Dott. Maurizio Morlotti – D. Socio Sanitario</a:t>
            </a:r>
          </a:p>
          <a:p>
            <a:r>
              <a:rPr lang="it-IT" sz="2400" dirty="0"/>
              <a:t>Dott. Giacomo Boscagli – D. Amministrativo</a:t>
            </a:r>
          </a:p>
        </p:txBody>
      </p:sp>
    </p:spTree>
    <p:extLst>
      <p:ext uri="{BB962C8B-B14F-4D97-AF65-F5344CB8AC3E}">
        <p14:creationId xmlns:p14="http://schemas.microsoft.com/office/powerpoint/2010/main" val="244584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58C928-14E4-D8F5-A820-427B140EC695}"/>
              </a:ext>
            </a:extLst>
          </p:cNvPr>
          <p:cNvSpPr>
            <a:spLocks noGrp="1"/>
          </p:cNvSpPr>
          <p:nvPr>
            <p:ph type="title"/>
          </p:nvPr>
        </p:nvSpPr>
        <p:spPr/>
        <p:txBody>
          <a:bodyPr>
            <a:normAutofit fontScale="90000"/>
          </a:bodyPr>
          <a:lstStyle/>
          <a:p>
            <a:r>
              <a:rPr lang="it-IT" dirty="0"/>
              <a:t>Sorveglianza Passi d’Argento 2021-2022</a:t>
            </a:r>
            <a:br>
              <a:rPr lang="it-IT" dirty="0"/>
            </a:br>
            <a:br>
              <a:rPr lang="it-IT" dirty="0"/>
            </a:br>
            <a:r>
              <a:rPr lang="it-IT" sz="2000" dirty="0"/>
              <a:t>ISS – dicembre 2023</a:t>
            </a:r>
          </a:p>
        </p:txBody>
      </p:sp>
      <p:pic>
        <p:nvPicPr>
          <p:cNvPr id="6" name="Segnaposto contenuto 5">
            <a:extLst>
              <a:ext uri="{FF2B5EF4-FFF2-40B4-BE49-F238E27FC236}">
                <a16:creationId xmlns:a16="http://schemas.microsoft.com/office/drawing/2014/main" id="{36EE910E-FFAA-47F7-DC89-0F98F4C619EB}"/>
              </a:ext>
            </a:extLst>
          </p:cNvPr>
          <p:cNvPicPr>
            <a:picLocks noGrp="1" noChangeAspect="1"/>
          </p:cNvPicPr>
          <p:nvPr>
            <p:ph idx="1"/>
          </p:nvPr>
        </p:nvPicPr>
        <p:blipFill>
          <a:blip r:embed="rId2"/>
          <a:stretch>
            <a:fillRect/>
          </a:stretch>
        </p:blipFill>
        <p:spPr>
          <a:xfrm>
            <a:off x="5850294" y="261257"/>
            <a:ext cx="6008914" cy="6447453"/>
          </a:xfrm>
        </p:spPr>
      </p:pic>
      <p:sp>
        <p:nvSpPr>
          <p:cNvPr id="4" name="Segnaposto testo 3">
            <a:extLst>
              <a:ext uri="{FF2B5EF4-FFF2-40B4-BE49-F238E27FC236}">
                <a16:creationId xmlns:a16="http://schemas.microsoft.com/office/drawing/2014/main" id="{7D2FA7C4-DE2C-F4CC-20EA-510BCFBBE27F}"/>
              </a:ext>
            </a:extLst>
          </p:cNvPr>
          <p:cNvSpPr>
            <a:spLocks noGrp="1"/>
          </p:cNvSpPr>
          <p:nvPr>
            <p:ph type="body" sz="half" idx="2"/>
          </p:nvPr>
        </p:nvSpPr>
        <p:spPr>
          <a:xfrm>
            <a:off x="839787" y="2449285"/>
            <a:ext cx="3932237" cy="3867539"/>
          </a:xfrm>
        </p:spPr>
        <p:txBody>
          <a:bodyPr>
            <a:normAutofit/>
          </a:bodyPr>
          <a:lstStyle/>
          <a:p>
            <a:pPr marL="342900" indent="-342900">
              <a:buFont typeface="Arial" panose="020B0604020202020204" pitchFamily="34" charset="0"/>
              <a:buChar char="•"/>
            </a:pPr>
            <a:r>
              <a:rPr lang="it-IT" sz="2000" dirty="0"/>
              <a:t>Il 24% degli ultra 65enni (1 anziano su 4) ha rinunciato ad almeno una visita medica o un esame diagnostico di cui avrebbero avuto bisogno</a:t>
            </a:r>
          </a:p>
          <a:p>
            <a:pPr marL="342900" indent="-342900">
              <a:buFont typeface="Arial" panose="020B0604020202020204" pitchFamily="34" charset="0"/>
              <a:buChar char="•"/>
            </a:pPr>
            <a:r>
              <a:rPr lang="it-IT" sz="2000" dirty="0"/>
              <a:t>Il 36% riporta tra le motivazioni le lunghe liste d’attesa</a:t>
            </a:r>
          </a:p>
          <a:p>
            <a:pPr marL="342900" indent="-342900">
              <a:buFont typeface="Arial" panose="020B0604020202020204" pitchFamily="34" charset="0"/>
              <a:buChar char="•"/>
            </a:pPr>
            <a:r>
              <a:rPr lang="it-IT" sz="2000" dirty="0"/>
              <a:t>Fra le fasce sociali svantaggiate, la rinuncia alle cure raggiunge il 37% a causa di poche risorse economiche disponibili.</a:t>
            </a:r>
          </a:p>
          <a:p>
            <a:endParaRPr lang="it-IT" sz="2000" dirty="0"/>
          </a:p>
        </p:txBody>
      </p:sp>
    </p:spTree>
    <p:extLst>
      <p:ext uri="{BB962C8B-B14F-4D97-AF65-F5344CB8AC3E}">
        <p14:creationId xmlns:p14="http://schemas.microsoft.com/office/powerpoint/2010/main" val="27093649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2461-95AC-8CFC-C085-C40804AA9887}"/>
            </a:ext>
          </a:extLst>
        </p:cNvPr>
        <p:cNvGrpSpPr/>
        <p:nvPr/>
      </p:nvGrpSpPr>
      <p:grpSpPr>
        <a:xfrm>
          <a:off x="0" y="0"/>
          <a:ext cx="0" cy="0"/>
          <a:chOff x="0" y="0"/>
          <a:chExt cx="0" cy="0"/>
        </a:xfrm>
      </p:grpSpPr>
      <p:pic>
        <p:nvPicPr>
          <p:cNvPr id="10" name="Immagine 9">
            <a:extLst>
              <a:ext uri="{FF2B5EF4-FFF2-40B4-BE49-F238E27FC236}">
                <a16:creationId xmlns:a16="http://schemas.microsoft.com/office/drawing/2014/main" id="{736DC619-118D-B67D-DED3-451E8B24D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207" y="495516"/>
            <a:ext cx="2443048" cy="742146"/>
          </a:xfrm>
          <a:prstGeom prst="rect">
            <a:avLst/>
          </a:prstGeom>
        </p:spPr>
      </p:pic>
      <p:sp>
        <p:nvSpPr>
          <p:cNvPr id="6" name="Titolo 5">
            <a:extLst>
              <a:ext uri="{FF2B5EF4-FFF2-40B4-BE49-F238E27FC236}">
                <a16:creationId xmlns:a16="http://schemas.microsoft.com/office/drawing/2014/main" id="{430FF33C-2F36-E029-ADEB-22DEFC22BBE2}"/>
              </a:ext>
            </a:extLst>
          </p:cNvPr>
          <p:cNvSpPr>
            <a:spLocks noGrp="1"/>
          </p:cNvSpPr>
          <p:nvPr>
            <p:ph type="title"/>
          </p:nvPr>
        </p:nvSpPr>
        <p:spPr>
          <a:xfrm>
            <a:off x="452761" y="365125"/>
            <a:ext cx="10901039" cy="1325563"/>
          </a:xfrm>
        </p:spPr>
        <p:txBody>
          <a:bodyPr>
            <a:noAutofit/>
          </a:bodyPr>
          <a:lstStyle/>
          <a:p>
            <a:r>
              <a:rPr lang="it-IT" sz="5400" dirty="0"/>
              <a:t>				</a:t>
            </a:r>
            <a:br>
              <a:rPr lang="it-IT" sz="5400" dirty="0"/>
            </a:br>
            <a:endParaRPr lang="it-IT" sz="5400" dirty="0"/>
          </a:p>
        </p:txBody>
      </p:sp>
      <p:sp>
        <p:nvSpPr>
          <p:cNvPr id="5" name="Segnaposto contenuto 4">
            <a:extLst>
              <a:ext uri="{FF2B5EF4-FFF2-40B4-BE49-F238E27FC236}">
                <a16:creationId xmlns:a16="http://schemas.microsoft.com/office/drawing/2014/main" id="{BC9965C2-A41B-6F28-5579-7A4CB43FC1D1}"/>
              </a:ext>
            </a:extLst>
          </p:cNvPr>
          <p:cNvSpPr>
            <a:spLocks noGrp="1"/>
          </p:cNvSpPr>
          <p:nvPr>
            <p:ph idx="1"/>
          </p:nvPr>
        </p:nvSpPr>
        <p:spPr>
          <a:xfrm>
            <a:off x="838200" y="914400"/>
            <a:ext cx="10515600" cy="5943600"/>
          </a:xfrm>
        </p:spPr>
        <p:txBody>
          <a:bodyPr/>
          <a:lstStyle/>
          <a:p>
            <a:pPr algn="l"/>
            <a:endParaRPr lang="it-IT" sz="1800" b="0" i="0" u="none" strike="noStrike" baseline="0" dirty="0">
              <a:solidFill>
                <a:srgbClr val="000000"/>
              </a:solidFill>
              <a:latin typeface="Arial" panose="020B0604020202020204" pitchFamily="34" charset="0"/>
            </a:endParaRPr>
          </a:p>
          <a:p>
            <a:pPr marL="0" indent="0">
              <a:buNone/>
            </a:pPr>
            <a:r>
              <a:rPr lang="it-IT" sz="1800" b="1" i="0" u="none" strike="noStrike" baseline="0" dirty="0">
                <a:solidFill>
                  <a:srgbClr val="002060"/>
                </a:solidFill>
                <a:latin typeface="Arial" panose="020B0604020202020204" pitchFamily="34" charset="0"/>
              </a:rPr>
              <a:t>Vademecum su certificazioni telematiche di malattia, corretta compilazione ricetta </a:t>
            </a:r>
            <a:r>
              <a:rPr lang="it-IT" sz="1800" b="1" dirty="0">
                <a:solidFill>
                  <a:srgbClr val="002060"/>
                </a:solidFill>
                <a:latin typeface="Arial" panose="020B0604020202020204" pitchFamily="34" charset="0"/>
              </a:rPr>
              <a:t>SSN</a:t>
            </a:r>
            <a:r>
              <a:rPr lang="it-IT" sz="1800" b="1" i="0" u="none" strike="noStrike" baseline="0" dirty="0">
                <a:solidFill>
                  <a:srgbClr val="002060"/>
                </a:solidFill>
                <a:latin typeface="Arial" panose="020B0604020202020204" pitchFamily="34" charset="0"/>
              </a:rPr>
              <a:t>, rinnovi piani terapeutici su farmaci di cui alle note AIFA 97/99/100.</a:t>
            </a:r>
          </a:p>
        </p:txBody>
      </p:sp>
      <p:pic>
        <p:nvPicPr>
          <p:cNvPr id="8" name="Immagine 7">
            <a:extLst>
              <a:ext uri="{FF2B5EF4-FFF2-40B4-BE49-F238E27FC236}">
                <a16:creationId xmlns:a16="http://schemas.microsoft.com/office/drawing/2014/main" id="{97704D75-7BB6-5971-CBCB-6EAE5AF4DD8A}"/>
              </a:ext>
            </a:extLst>
          </p:cNvPr>
          <p:cNvPicPr>
            <a:picLocks noChangeAspect="1"/>
          </p:cNvPicPr>
          <p:nvPr/>
        </p:nvPicPr>
        <p:blipFill>
          <a:blip r:embed="rId3"/>
          <a:stretch>
            <a:fillRect/>
          </a:stretch>
        </p:blipFill>
        <p:spPr>
          <a:xfrm>
            <a:off x="3092324" y="2109572"/>
            <a:ext cx="5621911" cy="4427002"/>
          </a:xfrm>
          <a:prstGeom prst="rect">
            <a:avLst/>
          </a:prstGeom>
        </p:spPr>
      </p:pic>
    </p:spTree>
    <p:extLst>
      <p:ext uri="{BB962C8B-B14F-4D97-AF65-F5344CB8AC3E}">
        <p14:creationId xmlns:p14="http://schemas.microsoft.com/office/powerpoint/2010/main" val="769728691"/>
      </p:ext>
    </p:extLst>
  </p:cSld>
  <p:clrMapOvr>
    <a:masterClrMapping/>
  </p:clrMapOvr>
  <mc:AlternateContent xmlns:mc="http://schemas.openxmlformats.org/markup-compatibility/2006" xmlns:p14="http://schemas.microsoft.com/office/powerpoint/2010/main">
    <mc:Choice Requires="p14">
      <p:transition p14:dur="0" advTm="10000"/>
    </mc:Choice>
    <mc:Fallback xmlns="">
      <p:transition advTm="10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80F44FE7-4367-A662-4412-F7743034B36B}"/>
              </a:ext>
            </a:extLst>
          </p:cNvPr>
          <p:cNvPicPr>
            <a:picLocks noChangeAspect="1"/>
          </p:cNvPicPr>
          <p:nvPr/>
        </p:nvPicPr>
        <p:blipFill>
          <a:blip r:embed="rId2"/>
          <a:stretch>
            <a:fillRect/>
          </a:stretch>
        </p:blipFill>
        <p:spPr>
          <a:xfrm>
            <a:off x="1063690" y="270588"/>
            <a:ext cx="9862457" cy="6391469"/>
          </a:xfrm>
          <a:prstGeom prst="rect">
            <a:avLst/>
          </a:prstGeom>
        </p:spPr>
      </p:pic>
    </p:spTree>
    <p:extLst>
      <p:ext uri="{BB962C8B-B14F-4D97-AF65-F5344CB8AC3E}">
        <p14:creationId xmlns:p14="http://schemas.microsoft.com/office/powerpoint/2010/main" val="4248311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ggetto 3">
            <a:extLst>
              <a:ext uri="{FF2B5EF4-FFF2-40B4-BE49-F238E27FC236}">
                <a16:creationId xmlns:a16="http://schemas.microsoft.com/office/drawing/2014/main" id="{0B10E715-0906-9023-BF3F-8A77634CFCC6}"/>
              </a:ext>
            </a:extLst>
          </p:cNvPr>
          <p:cNvGraphicFramePr>
            <a:graphicFrameLocks noChangeAspect="1"/>
          </p:cNvGraphicFramePr>
          <p:nvPr>
            <p:extLst>
              <p:ext uri="{D42A27DB-BD31-4B8C-83A1-F6EECF244321}">
                <p14:modId xmlns:p14="http://schemas.microsoft.com/office/powerpoint/2010/main" val="2170848094"/>
              </p:ext>
            </p:extLst>
          </p:nvPr>
        </p:nvGraphicFramePr>
        <p:xfrm>
          <a:off x="3124200" y="338667"/>
          <a:ext cx="5274734" cy="6040880"/>
        </p:xfrm>
        <a:graphic>
          <a:graphicData uri="http://schemas.openxmlformats.org/presentationml/2006/ole">
            <mc:AlternateContent xmlns:mc="http://schemas.openxmlformats.org/markup-compatibility/2006">
              <mc:Choice xmlns:v="urn:schemas-microsoft-com:vml" Requires="v">
                <p:oleObj name="Document" r:id="rId2" imgW="9087552" imgH="14044804" progId="Word.Document.12">
                  <p:embed/>
                </p:oleObj>
              </mc:Choice>
              <mc:Fallback>
                <p:oleObj name="Document" r:id="rId2" imgW="9087552" imgH="14044804" progId="Word.Document.12">
                  <p:embed/>
                  <p:pic>
                    <p:nvPicPr>
                      <p:cNvPr id="4" name="Oggetto 3">
                        <a:extLst>
                          <a:ext uri="{FF2B5EF4-FFF2-40B4-BE49-F238E27FC236}">
                            <a16:creationId xmlns:a16="http://schemas.microsoft.com/office/drawing/2014/main" id="{0B10E715-0906-9023-BF3F-8A77634CFCC6}"/>
                          </a:ext>
                        </a:extLst>
                      </p:cNvPr>
                      <p:cNvPicPr/>
                      <p:nvPr/>
                    </p:nvPicPr>
                    <p:blipFill>
                      <a:blip r:embed="rId3"/>
                      <a:stretch>
                        <a:fillRect/>
                      </a:stretch>
                    </p:blipFill>
                    <p:spPr>
                      <a:xfrm>
                        <a:off x="3124200" y="338667"/>
                        <a:ext cx="5274734" cy="6040880"/>
                      </a:xfrm>
                      <a:prstGeom prst="rect">
                        <a:avLst/>
                      </a:prstGeom>
                    </p:spPr>
                  </p:pic>
                </p:oleObj>
              </mc:Fallback>
            </mc:AlternateContent>
          </a:graphicData>
        </a:graphic>
      </p:graphicFrame>
    </p:spTree>
    <p:extLst>
      <p:ext uri="{BB962C8B-B14F-4D97-AF65-F5344CB8AC3E}">
        <p14:creationId xmlns:p14="http://schemas.microsoft.com/office/powerpoint/2010/main" val="14106182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85673-426C-5156-4A57-4410FFD512B6}"/>
            </a:ext>
          </a:extLst>
        </p:cNvPr>
        <p:cNvGrpSpPr/>
        <p:nvPr/>
      </p:nvGrpSpPr>
      <p:grpSpPr>
        <a:xfrm>
          <a:off x="0" y="0"/>
          <a:ext cx="0" cy="0"/>
          <a:chOff x="0" y="0"/>
          <a:chExt cx="0" cy="0"/>
        </a:xfrm>
      </p:grpSpPr>
      <p:pic>
        <p:nvPicPr>
          <p:cNvPr id="10" name="Immagine 9">
            <a:extLst>
              <a:ext uri="{FF2B5EF4-FFF2-40B4-BE49-F238E27FC236}">
                <a16:creationId xmlns:a16="http://schemas.microsoft.com/office/drawing/2014/main" id="{71D93FD1-4E3F-D095-F0C6-D7649A91E0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207" y="495516"/>
            <a:ext cx="2443048" cy="742146"/>
          </a:xfrm>
          <a:prstGeom prst="rect">
            <a:avLst/>
          </a:prstGeom>
        </p:spPr>
      </p:pic>
      <p:sp>
        <p:nvSpPr>
          <p:cNvPr id="6" name="Titolo 5">
            <a:extLst>
              <a:ext uri="{FF2B5EF4-FFF2-40B4-BE49-F238E27FC236}">
                <a16:creationId xmlns:a16="http://schemas.microsoft.com/office/drawing/2014/main" id="{1BB645B0-9075-F0E9-BACC-E69F777E92F5}"/>
              </a:ext>
            </a:extLst>
          </p:cNvPr>
          <p:cNvSpPr>
            <a:spLocks noGrp="1"/>
          </p:cNvSpPr>
          <p:nvPr>
            <p:ph type="title"/>
          </p:nvPr>
        </p:nvSpPr>
        <p:spPr>
          <a:xfrm>
            <a:off x="452761" y="365125"/>
            <a:ext cx="10901039" cy="1325563"/>
          </a:xfrm>
        </p:spPr>
        <p:txBody>
          <a:bodyPr>
            <a:noAutofit/>
          </a:bodyPr>
          <a:lstStyle/>
          <a:p>
            <a:r>
              <a:rPr lang="it-IT" sz="5400" dirty="0"/>
              <a:t>				</a:t>
            </a:r>
            <a:br>
              <a:rPr lang="it-IT" sz="5400" dirty="0"/>
            </a:br>
            <a:endParaRPr lang="it-IT" sz="5400" dirty="0"/>
          </a:p>
        </p:txBody>
      </p:sp>
      <p:pic>
        <p:nvPicPr>
          <p:cNvPr id="22" name="Segnaposto contenuto 21">
            <a:extLst>
              <a:ext uri="{FF2B5EF4-FFF2-40B4-BE49-F238E27FC236}">
                <a16:creationId xmlns:a16="http://schemas.microsoft.com/office/drawing/2014/main" id="{066295E0-40F9-D9A0-F5A0-B666F66ADFCE}"/>
              </a:ext>
            </a:extLst>
          </p:cNvPr>
          <p:cNvPicPr>
            <a:picLocks noGrp="1" noChangeAspect="1"/>
          </p:cNvPicPr>
          <p:nvPr>
            <p:ph idx="1"/>
          </p:nvPr>
        </p:nvPicPr>
        <p:blipFill>
          <a:blip r:embed="rId3"/>
          <a:stretch>
            <a:fillRect/>
          </a:stretch>
        </p:blipFill>
        <p:spPr>
          <a:xfrm>
            <a:off x="264753" y="3574278"/>
            <a:ext cx="5685275" cy="3048713"/>
          </a:xfrm>
        </p:spPr>
      </p:pic>
      <p:sp>
        <p:nvSpPr>
          <p:cNvPr id="15" name="Freccia in giù 14">
            <a:extLst>
              <a:ext uri="{FF2B5EF4-FFF2-40B4-BE49-F238E27FC236}">
                <a16:creationId xmlns:a16="http://schemas.microsoft.com/office/drawing/2014/main" id="{F3D96BD5-7BC1-EC52-220B-A3F0A11BB5A7}"/>
              </a:ext>
            </a:extLst>
          </p:cNvPr>
          <p:cNvSpPr/>
          <p:nvPr/>
        </p:nvSpPr>
        <p:spPr>
          <a:xfrm>
            <a:off x="10670708" y="-31373"/>
            <a:ext cx="216635" cy="41019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4877766A-6992-AD4D-D298-5A78CC1F39AD}"/>
              </a:ext>
            </a:extLst>
          </p:cNvPr>
          <p:cNvSpPr txBox="1"/>
          <p:nvPr/>
        </p:nvSpPr>
        <p:spPr>
          <a:xfrm>
            <a:off x="598207" y="1845336"/>
            <a:ext cx="3443954" cy="1015663"/>
          </a:xfrm>
          <a:prstGeom prst="rect">
            <a:avLst/>
          </a:prstGeom>
          <a:noFill/>
        </p:spPr>
        <p:txBody>
          <a:bodyPr wrap="square" rtlCol="0">
            <a:spAutoFit/>
          </a:bodyPr>
          <a:lstStyle/>
          <a:p>
            <a:r>
              <a:rPr lang="it-IT" sz="2000" dirty="0"/>
              <a:t>ATTIVAZIONE </a:t>
            </a:r>
            <a:r>
              <a:rPr lang="it-IT" sz="2000"/>
              <a:t>AREA RISERVATA </a:t>
            </a:r>
            <a:r>
              <a:rPr lang="it-IT" sz="2000" dirty="0"/>
              <a:t>NEL SITO WWW.OMCEOCO.IT</a:t>
            </a:r>
          </a:p>
        </p:txBody>
      </p:sp>
      <p:pic>
        <p:nvPicPr>
          <p:cNvPr id="24" name="Immagine 23">
            <a:extLst>
              <a:ext uri="{FF2B5EF4-FFF2-40B4-BE49-F238E27FC236}">
                <a16:creationId xmlns:a16="http://schemas.microsoft.com/office/drawing/2014/main" id="{B85D8155-5BC2-5812-4088-AFDE49AB2F0F}"/>
              </a:ext>
            </a:extLst>
          </p:cNvPr>
          <p:cNvPicPr>
            <a:picLocks noChangeAspect="1"/>
          </p:cNvPicPr>
          <p:nvPr/>
        </p:nvPicPr>
        <p:blipFill>
          <a:blip r:embed="rId4"/>
          <a:stretch>
            <a:fillRect/>
          </a:stretch>
        </p:blipFill>
        <p:spPr>
          <a:xfrm>
            <a:off x="6162558" y="278674"/>
            <a:ext cx="6029442" cy="5478659"/>
          </a:xfrm>
          <a:prstGeom prst="rect">
            <a:avLst/>
          </a:prstGeom>
        </p:spPr>
      </p:pic>
    </p:spTree>
    <p:extLst>
      <p:ext uri="{BB962C8B-B14F-4D97-AF65-F5344CB8AC3E}">
        <p14:creationId xmlns:p14="http://schemas.microsoft.com/office/powerpoint/2010/main" val="1084075657"/>
      </p:ext>
    </p:extLst>
  </p:cSld>
  <p:clrMapOvr>
    <a:masterClrMapping/>
  </p:clrMapOvr>
  <mc:AlternateContent xmlns:mc="http://schemas.openxmlformats.org/markup-compatibility/2006" xmlns:p14="http://schemas.microsoft.com/office/powerpoint/2010/main">
    <mc:Choice Requires="p14">
      <p:transition p14:dur="0" advTm="10000"/>
    </mc:Choice>
    <mc:Fallback xmlns="">
      <p:transition advTm="10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838E87-61CD-E56A-FE34-6B6F1D74BFFD}"/>
              </a:ext>
            </a:extLst>
          </p:cNvPr>
          <p:cNvSpPr>
            <a:spLocks noGrp="1"/>
          </p:cNvSpPr>
          <p:nvPr>
            <p:ph type="title"/>
          </p:nvPr>
        </p:nvSpPr>
        <p:spPr>
          <a:xfrm>
            <a:off x="839788" y="615820"/>
            <a:ext cx="3932237" cy="961053"/>
          </a:xfrm>
        </p:spPr>
        <p:txBody>
          <a:bodyPr>
            <a:normAutofit/>
          </a:bodyPr>
          <a:lstStyle/>
          <a:p>
            <a:pPr algn="ctr"/>
            <a:r>
              <a:rPr lang="it-IT" sz="4000" dirty="0"/>
              <a:t>Conclusioni</a:t>
            </a:r>
          </a:p>
        </p:txBody>
      </p:sp>
      <p:pic>
        <p:nvPicPr>
          <p:cNvPr id="3" name="Segnaposto contenuto 2">
            <a:extLst>
              <a:ext uri="{FF2B5EF4-FFF2-40B4-BE49-F238E27FC236}">
                <a16:creationId xmlns:a16="http://schemas.microsoft.com/office/drawing/2014/main" id="{C785579E-1429-031D-2DC5-07B570011714}"/>
              </a:ext>
            </a:extLst>
          </p:cNvPr>
          <p:cNvPicPr>
            <a:picLocks noGrp="1" noChangeAspect="1"/>
          </p:cNvPicPr>
          <p:nvPr>
            <p:ph idx="1"/>
          </p:nvPr>
        </p:nvPicPr>
        <p:blipFill>
          <a:blip r:embed="rId2"/>
          <a:stretch>
            <a:fillRect/>
          </a:stretch>
        </p:blipFill>
        <p:spPr>
          <a:xfrm>
            <a:off x="5080551" y="690466"/>
            <a:ext cx="6825310" cy="4982546"/>
          </a:xfrm>
        </p:spPr>
      </p:pic>
      <p:sp>
        <p:nvSpPr>
          <p:cNvPr id="7" name="Segnaposto testo 6">
            <a:extLst>
              <a:ext uri="{FF2B5EF4-FFF2-40B4-BE49-F238E27FC236}">
                <a16:creationId xmlns:a16="http://schemas.microsoft.com/office/drawing/2014/main" id="{1498234F-A76F-C0B0-3AFC-D12F8C8D1793}"/>
              </a:ext>
            </a:extLst>
          </p:cNvPr>
          <p:cNvSpPr>
            <a:spLocks noGrp="1"/>
          </p:cNvSpPr>
          <p:nvPr>
            <p:ph type="body" sz="half" idx="2"/>
          </p:nvPr>
        </p:nvSpPr>
        <p:spPr>
          <a:xfrm>
            <a:off x="1125861" y="1898780"/>
            <a:ext cx="3498947" cy="4343400"/>
          </a:xfrm>
        </p:spPr>
        <p:txBody>
          <a:bodyPr/>
          <a:lstStyle/>
          <a:p>
            <a:r>
              <a:rPr lang="it-IT" sz="2800" dirty="0"/>
              <a:t>Un sincero grazie  al mio esecutivo e a tutto il Consiglio per il continuo supporto in questi difficili anni e anche un particolare grazie a tutta la Segreteria che ogni giorno garantisce un servizio valido e puntuale </a:t>
            </a:r>
          </a:p>
          <a:p>
            <a:endParaRPr lang="it-IT" dirty="0"/>
          </a:p>
        </p:txBody>
      </p:sp>
      <p:sp>
        <p:nvSpPr>
          <p:cNvPr id="4" name="CasellaDiTesto 3">
            <a:extLst>
              <a:ext uri="{FF2B5EF4-FFF2-40B4-BE49-F238E27FC236}">
                <a16:creationId xmlns:a16="http://schemas.microsoft.com/office/drawing/2014/main" id="{E5600886-C52F-D5DD-F9D4-41031263D133}"/>
              </a:ext>
            </a:extLst>
          </p:cNvPr>
          <p:cNvSpPr txBox="1"/>
          <p:nvPr/>
        </p:nvSpPr>
        <p:spPr>
          <a:xfrm>
            <a:off x="5719665" y="5949792"/>
            <a:ext cx="6046237" cy="584775"/>
          </a:xfrm>
          <a:prstGeom prst="rect">
            <a:avLst/>
          </a:prstGeom>
          <a:noFill/>
        </p:spPr>
        <p:txBody>
          <a:bodyPr wrap="square" rtlCol="0">
            <a:spAutoFit/>
          </a:bodyPr>
          <a:lstStyle/>
          <a:p>
            <a:pPr algn="ctr"/>
            <a:r>
              <a:rPr lang="it-IT" sz="3200" dirty="0">
                <a:solidFill>
                  <a:srgbClr val="0070C0"/>
                </a:solidFill>
              </a:rPr>
              <a:t>Grazie per l’attenzione</a:t>
            </a:r>
          </a:p>
        </p:txBody>
      </p:sp>
    </p:spTree>
    <p:extLst>
      <p:ext uri="{BB962C8B-B14F-4D97-AF65-F5344CB8AC3E}">
        <p14:creationId xmlns:p14="http://schemas.microsoft.com/office/powerpoint/2010/main" val="2326590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97803DD-0029-B1F5-E559-D5142A084ABE}"/>
              </a:ext>
            </a:extLst>
          </p:cNvPr>
          <p:cNvSpPr>
            <a:spLocks noGrp="1"/>
          </p:cNvSpPr>
          <p:nvPr>
            <p:ph type="title"/>
          </p:nvPr>
        </p:nvSpPr>
        <p:spPr/>
        <p:txBody>
          <a:bodyPr/>
          <a:lstStyle/>
          <a:p>
            <a:pPr algn="ctr"/>
            <a:r>
              <a:rPr lang="it-IT" dirty="0"/>
              <a:t>Dobbiamo salvare il SSN</a:t>
            </a:r>
          </a:p>
        </p:txBody>
      </p:sp>
      <p:sp>
        <p:nvSpPr>
          <p:cNvPr id="5" name="Segnaposto contenuto 4">
            <a:extLst>
              <a:ext uri="{FF2B5EF4-FFF2-40B4-BE49-F238E27FC236}">
                <a16:creationId xmlns:a16="http://schemas.microsoft.com/office/drawing/2014/main" id="{3969C1CA-A4FA-FAE7-2155-468224C2E722}"/>
              </a:ext>
            </a:extLst>
          </p:cNvPr>
          <p:cNvSpPr>
            <a:spLocks noGrp="1"/>
          </p:cNvSpPr>
          <p:nvPr>
            <p:ph idx="1"/>
          </p:nvPr>
        </p:nvSpPr>
        <p:spPr>
          <a:xfrm>
            <a:off x="838200" y="1825625"/>
            <a:ext cx="10769082" cy="4351338"/>
          </a:xfrm>
        </p:spPr>
        <p:txBody>
          <a:bodyPr>
            <a:normAutofit lnSpcReduction="10000"/>
          </a:bodyPr>
          <a:lstStyle/>
          <a:p>
            <a:pPr marL="0" indent="0">
              <a:buNone/>
            </a:pPr>
            <a:r>
              <a:rPr lang="it-IT" dirty="0"/>
              <a:t> </a:t>
            </a:r>
          </a:p>
          <a:p>
            <a:pPr marL="0" indent="0">
              <a:buNone/>
            </a:pPr>
            <a:endParaRPr lang="it-IT" b="1" dirty="0"/>
          </a:p>
          <a:p>
            <a:pPr marL="0" indent="0">
              <a:buNone/>
            </a:pPr>
            <a:r>
              <a:rPr lang="it-IT" b="1" dirty="0"/>
              <a:t>«La sanità pubblica italiana è fondata sui principi di universalità, equità e solidarietà, che però oggi rischiano di non essere applicati. Per favore, conservate questo sistema, che è un sistema popolare, nel senso di servizio al popolo»</a:t>
            </a:r>
          </a:p>
          <a:p>
            <a:pPr marL="0" indent="0">
              <a:buNone/>
            </a:pPr>
            <a:endParaRPr lang="it-IT" dirty="0"/>
          </a:p>
          <a:p>
            <a:pPr marL="0" indent="0">
              <a:buNone/>
            </a:pPr>
            <a:endParaRPr lang="it-IT" sz="2000" dirty="0">
              <a:latin typeface="var(--post_title_typography-font-family)"/>
            </a:endParaRPr>
          </a:p>
          <a:p>
            <a:pPr marL="0" indent="0">
              <a:buNone/>
            </a:pPr>
            <a:r>
              <a:rPr lang="it-IT" sz="2000" i="0" dirty="0">
                <a:effectLst/>
                <a:latin typeface="var(--post_title_typography-font-family)"/>
              </a:rPr>
              <a:t>Papa Francesco sul SSN , sui Medici ed Operatori della Sanità nel suo discorso rivolto alla </a:t>
            </a:r>
            <a:r>
              <a:rPr lang="it-IT" sz="2000" dirty="0">
                <a:latin typeface="var(--post_title_typography-font-family)"/>
              </a:rPr>
              <a:t>F</a:t>
            </a:r>
            <a:r>
              <a:rPr lang="it-IT" sz="2000" i="0" dirty="0">
                <a:effectLst/>
                <a:latin typeface="var(--post_title_typography-font-family)"/>
              </a:rPr>
              <a:t>ederazione Italiana Medici Pediatri e all’Associazione Medici </a:t>
            </a:r>
            <a:r>
              <a:rPr lang="it-IT" sz="2000" dirty="0">
                <a:latin typeface="var(--post_title_typography-font-family)"/>
              </a:rPr>
              <a:t>O</a:t>
            </a:r>
            <a:r>
              <a:rPr lang="it-IT" sz="2000" i="0" dirty="0">
                <a:effectLst/>
                <a:latin typeface="var(--post_title_typography-font-family)"/>
              </a:rPr>
              <a:t>torinolaringoiatri Ospedalieri</a:t>
            </a:r>
          </a:p>
          <a:p>
            <a:pPr marL="0" indent="0">
              <a:buNone/>
            </a:pPr>
            <a:r>
              <a:rPr lang="it-IT" sz="2000" i="0" dirty="0">
                <a:effectLst/>
                <a:latin typeface="var(--post_title_typography-font-family)"/>
              </a:rPr>
              <a:t>Roma 18. 11. 2023</a:t>
            </a:r>
          </a:p>
          <a:p>
            <a:pPr marL="0" indent="0">
              <a:buNone/>
            </a:pPr>
            <a:endParaRPr lang="it-IT" dirty="0"/>
          </a:p>
        </p:txBody>
      </p:sp>
    </p:spTree>
    <p:extLst>
      <p:ext uri="{BB962C8B-B14F-4D97-AF65-F5344CB8AC3E}">
        <p14:creationId xmlns:p14="http://schemas.microsoft.com/office/powerpoint/2010/main" val="328065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F73FEBA3-435F-D0AD-26FC-103347B34756}"/>
              </a:ext>
            </a:extLst>
          </p:cNvPr>
          <p:cNvSpPr>
            <a:spLocks noGrp="1"/>
          </p:cNvSpPr>
          <p:nvPr>
            <p:ph type="title"/>
          </p:nvPr>
        </p:nvSpPr>
        <p:spPr>
          <a:xfrm>
            <a:off x="839788" y="223900"/>
            <a:ext cx="4273388" cy="765112"/>
          </a:xfrm>
        </p:spPr>
        <p:txBody>
          <a:bodyPr>
            <a:normAutofit/>
          </a:bodyPr>
          <a:lstStyle/>
          <a:p>
            <a:r>
              <a:rPr lang="it-IT" dirty="0"/>
              <a:t>Papa Francesco ai medici</a:t>
            </a:r>
          </a:p>
        </p:txBody>
      </p:sp>
      <p:pic>
        <p:nvPicPr>
          <p:cNvPr id="7" name="Segnaposto contenuto 6">
            <a:extLst>
              <a:ext uri="{FF2B5EF4-FFF2-40B4-BE49-F238E27FC236}">
                <a16:creationId xmlns:a16="http://schemas.microsoft.com/office/drawing/2014/main" id="{B95ED00E-0995-EDB3-9E3D-0D18170BFEE7}"/>
              </a:ext>
            </a:extLst>
          </p:cNvPr>
          <p:cNvPicPr>
            <a:picLocks noGrp="1" noChangeAspect="1"/>
          </p:cNvPicPr>
          <p:nvPr>
            <p:ph idx="1"/>
          </p:nvPr>
        </p:nvPicPr>
        <p:blipFill>
          <a:blip r:embed="rId2"/>
          <a:stretch>
            <a:fillRect/>
          </a:stretch>
        </p:blipFill>
        <p:spPr>
          <a:xfrm>
            <a:off x="6260840" y="1194318"/>
            <a:ext cx="5598367" cy="4674637"/>
          </a:xfrm>
        </p:spPr>
      </p:pic>
      <p:sp>
        <p:nvSpPr>
          <p:cNvPr id="5" name="Segnaposto testo 4">
            <a:extLst>
              <a:ext uri="{FF2B5EF4-FFF2-40B4-BE49-F238E27FC236}">
                <a16:creationId xmlns:a16="http://schemas.microsoft.com/office/drawing/2014/main" id="{C71351C8-C64F-F72C-B3A8-3178CE8F9530}"/>
              </a:ext>
            </a:extLst>
          </p:cNvPr>
          <p:cNvSpPr>
            <a:spLocks noGrp="1"/>
          </p:cNvSpPr>
          <p:nvPr>
            <p:ph type="body" sz="half" idx="2"/>
          </p:nvPr>
        </p:nvSpPr>
        <p:spPr>
          <a:xfrm>
            <a:off x="839787" y="1101012"/>
            <a:ext cx="4422677" cy="5635690"/>
          </a:xfrm>
        </p:spPr>
        <p:txBody>
          <a:bodyPr>
            <a:noAutofit/>
          </a:bodyPr>
          <a:lstStyle/>
          <a:p>
            <a:r>
              <a:rPr lang="it-IT" sz="1400" b="1" i="0" dirty="0">
                <a:solidFill>
                  <a:srgbClr val="747474"/>
                </a:solidFill>
                <a:effectLst/>
                <a:latin typeface="Noto Sans" panose="020B0502040504020204" pitchFamily="34" charset="0"/>
              </a:rPr>
              <a:t>“Non cadere nell’idea moderna di una medicina soltanto a pagamento”</a:t>
            </a:r>
          </a:p>
          <a:p>
            <a:r>
              <a:rPr lang="it-IT" sz="1400" b="0" i="0" dirty="0">
                <a:solidFill>
                  <a:srgbClr val="747474"/>
                </a:solidFill>
                <a:effectLst/>
                <a:latin typeface="Noto Sans" panose="020B0502040504020204" pitchFamily="34" charset="0"/>
              </a:rPr>
              <a:t> </a:t>
            </a:r>
            <a:r>
              <a:rPr lang="it-IT" sz="1400" b="1" i="0" dirty="0">
                <a:solidFill>
                  <a:srgbClr val="747474"/>
                </a:solidFill>
                <a:effectLst/>
                <a:latin typeface="Noto Sans" panose="020B0502040504020204" pitchFamily="34" charset="0"/>
              </a:rPr>
              <a:t>“ Insieme ai tanti professionisti della sanità, voi costituite una delle colonne portanti del Paese</a:t>
            </a:r>
            <a:r>
              <a:rPr lang="it-IT" sz="1400" b="0" i="0" dirty="0">
                <a:solidFill>
                  <a:srgbClr val="747474"/>
                </a:solidFill>
                <a:effectLst/>
                <a:latin typeface="Noto Sans" panose="020B0502040504020204" pitchFamily="34" charset="0"/>
              </a:rPr>
              <a:t>. È ancora bruciante il ricordo della pandemia: senza la dedizione, il sacrificio e l’impegno degli operatori sanitari, molte più vite sarebbero andate perdute . A distanza di tre anni, la situazione della Sanità in Italia si trova ad attraversare una nuova fase di criticità che sembra diventare strutturale. Si registra una costante carenza di personale, che </a:t>
            </a:r>
            <a:r>
              <a:rPr lang="it-IT" sz="1400" b="1" i="0" dirty="0">
                <a:solidFill>
                  <a:srgbClr val="747474"/>
                </a:solidFill>
                <a:effectLst/>
                <a:latin typeface="Noto Sans" panose="020B0502040504020204" pitchFamily="34" charset="0"/>
              </a:rPr>
              <a:t>porta a carichi di lavoro ingestibili e alla conseguente fuga dalle professioni sanitarie</a:t>
            </a:r>
            <a:r>
              <a:rPr lang="it-IT" sz="1400" b="0" i="0" dirty="0">
                <a:solidFill>
                  <a:srgbClr val="747474"/>
                </a:solidFill>
                <a:effectLst/>
                <a:latin typeface="Noto Sans" panose="020B0502040504020204" pitchFamily="34" charset="0"/>
              </a:rPr>
              <a:t>. La perdurante crisi economica incide sulla qualità della vita di pazienti e di medici. ￼</a:t>
            </a:r>
            <a:r>
              <a:rPr lang="it-IT" sz="1400" b="1" i="0" dirty="0">
                <a:solidFill>
                  <a:srgbClr val="747474"/>
                </a:solidFill>
                <a:effectLst/>
                <a:latin typeface="Noto Sans" panose="020B0502040504020204" pitchFamily="34" charset="0"/>
              </a:rPr>
              <a:t>Quante persone rinunciano a curarsi? Quanti medici e infermieri, sfiduciati e stanchi, abbandonano o preferiscono andare a lavorare all’estero? Sono questi alcuni dei fattori che ledono l’esercizio di quel diritto alla salute che fa parte del patrimonio della dottrina sociale della Chiesa e che è sancito dalla Costituzione italiana quale diritto dell’individuo, specialmente dei più deboli, e quale interesse della collettività, perché la salute è un bene comune”.</a:t>
            </a:r>
            <a:endParaRPr lang="it-IT" sz="1400" b="1" dirty="0"/>
          </a:p>
        </p:txBody>
      </p:sp>
    </p:spTree>
    <p:extLst>
      <p:ext uri="{BB962C8B-B14F-4D97-AF65-F5344CB8AC3E}">
        <p14:creationId xmlns:p14="http://schemas.microsoft.com/office/powerpoint/2010/main" val="4004207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F154E-C359-A11B-AA67-35CC8F49616F}"/>
              </a:ext>
            </a:extLst>
          </p:cNvPr>
          <p:cNvSpPr>
            <a:spLocks noGrp="1"/>
          </p:cNvSpPr>
          <p:nvPr>
            <p:ph type="title"/>
          </p:nvPr>
        </p:nvSpPr>
        <p:spPr>
          <a:xfrm>
            <a:off x="836612" y="541176"/>
            <a:ext cx="3932237" cy="1198984"/>
          </a:xfrm>
        </p:spPr>
        <p:txBody>
          <a:bodyPr/>
          <a:lstStyle/>
          <a:p>
            <a:r>
              <a:rPr lang="it-IT" dirty="0"/>
              <a:t>Presidente Mattarella </a:t>
            </a:r>
            <a:br>
              <a:rPr lang="it-IT" dirty="0"/>
            </a:br>
            <a:r>
              <a:rPr lang="it-IT" sz="2000" dirty="0"/>
              <a:t>31 dicembre 2023</a:t>
            </a:r>
          </a:p>
        </p:txBody>
      </p:sp>
      <p:pic>
        <p:nvPicPr>
          <p:cNvPr id="6" name="Segnaposto contenuto 5">
            <a:extLst>
              <a:ext uri="{FF2B5EF4-FFF2-40B4-BE49-F238E27FC236}">
                <a16:creationId xmlns:a16="http://schemas.microsoft.com/office/drawing/2014/main" id="{7FD9528D-FF85-0163-0F33-9867DD3A6D94}"/>
              </a:ext>
            </a:extLst>
          </p:cNvPr>
          <p:cNvPicPr>
            <a:picLocks noGrp="1" noChangeAspect="1"/>
          </p:cNvPicPr>
          <p:nvPr>
            <p:ph idx="1"/>
          </p:nvPr>
        </p:nvPicPr>
        <p:blipFill>
          <a:blip r:embed="rId2"/>
          <a:stretch>
            <a:fillRect/>
          </a:stretch>
        </p:blipFill>
        <p:spPr>
          <a:xfrm>
            <a:off x="5183188" y="1007706"/>
            <a:ext cx="6732004" cy="4861282"/>
          </a:xfrm>
        </p:spPr>
      </p:pic>
      <p:sp>
        <p:nvSpPr>
          <p:cNvPr id="4" name="Segnaposto testo 3">
            <a:extLst>
              <a:ext uri="{FF2B5EF4-FFF2-40B4-BE49-F238E27FC236}">
                <a16:creationId xmlns:a16="http://schemas.microsoft.com/office/drawing/2014/main" id="{B33D6AFF-55D7-F6C2-85D8-DC2EA965AC0A}"/>
              </a:ext>
            </a:extLst>
          </p:cNvPr>
          <p:cNvSpPr>
            <a:spLocks noGrp="1"/>
          </p:cNvSpPr>
          <p:nvPr>
            <p:ph type="body" sz="half" idx="2"/>
          </p:nvPr>
        </p:nvSpPr>
        <p:spPr/>
        <p:txBody>
          <a:bodyPr>
            <a:normAutofit/>
          </a:bodyPr>
          <a:lstStyle/>
          <a:p>
            <a:r>
              <a:rPr lang="it-IT" sz="2000" b="0" i="0" dirty="0">
                <a:solidFill>
                  <a:srgbClr val="333333"/>
                </a:solidFill>
                <a:effectLst/>
                <a:latin typeface="Arial" panose="020B0604020202020204" pitchFamily="34" charset="0"/>
              </a:rPr>
              <a:t>«Occorre operare affinché quel presidio insostituibile di unità del Paese rappresentato dal Servizio sanitario nazionale si rafforzi, ponendo sempre più al centro la persona e i suoi bisogni concreti, nel territorio in cui vive.»</a:t>
            </a:r>
          </a:p>
          <a:p>
            <a:r>
              <a:rPr lang="it-IT" sz="2000" b="0" i="0" dirty="0">
                <a:solidFill>
                  <a:srgbClr val="333333"/>
                </a:solidFill>
                <a:effectLst/>
                <a:latin typeface="Arial" panose="020B0604020202020204" pitchFamily="34" charset="0"/>
              </a:rPr>
              <a:t>«Dal Covid - purtroppo non ancora sconfitto definitivamente – abbiamo tratto insegnamenti da non dimenticare.»</a:t>
            </a:r>
            <a:endParaRPr lang="it-IT" sz="2000" dirty="0"/>
          </a:p>
        </p:txBody>
      </p:sp>
    </p:spTree>
    <p:extLst>
      <p:ext uri="{BB962C8B-B14F-4D97-AF65-F5344CB8AC3E}">
        <p14:creationId xmlns:p14="http://schemas.microsoft.com/office/powerpoint/2010/main" val="990860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93E9E5-72A6-79CC-5F7B-BEF31475E73D}"/>
              </a:ext>
            </a:extLst>
          </p:cNvPr>
          <p:cNvSpPr>
            <a:spLocks noGrp="1"/>
          </p:cNvSpPr>
          <p:nvPr>
            <p:ph type="title"/>
          </p:nvPr>
        </p:nvSpPr>
        <p:spPr>
          <a:xfrm>
            <a:off x="839788" y="457200"/>
            <a:ext cx="3932237" cy="1418253"/>
          </a:xfrm>
        </p:spPr>
        <p:txBody>
          <a:bodyPr>
            <a:normAutofit fontScale="90000"/>
          </a:bodyPr>
          <a:lstStyle/>
          <a:p>
            <a:r>
              <a:rPr lang="it-IT" dirty="0"/>
              <a:t>Dichiarazioni del ministro Orazio Schillaci – gennaio 2024</a:t>
            </a:r>
          </a:p>
        </p:txBody>
      </p:sp>
      <p:pic>
        <p:nvPicPr>
          <p:cNvPr id="6" name="Segnaposto contenuto 5">
            <a:extLst>
              <a:ext uri="{FF2B5EF4-FFF2-40B4-BE49-F238E27FC236}">
                <a16:creationId xmlns:a16="http://schemas.microsoft.com/office/drawing/2014/main" id="{A7E6AC60-BA3A-85AB-AEA1-49AAD61EFA30}"/>
              </a:ext>
            </a:extLst>
          </p:cNvPr>
          <p:cNvPicPr>
            <a:picLocks noGrp="1" noChangeAspect="1"/>
          </p:cNvPicPr>
          <p:nvPr>
            <p:ph idx="1"/>
          </p:nvPr>
        </p:nvPicPr>
        <p:blipFill>
          <a:blip r:embed="rId2"/>
          <a:stretch>
            <a:fillRect/>
          </a:stretch>
        </p:blipFill>
        <p:spPr>
          <a:xfrm>
            <a:off x="5299788" y="653143"/>
            <a:ext cx="6615403" cy="5131837"/>
          </a:xfrm>
        </p:spPr>
      </p:pic>
      <p:sp>
        <p:nvSpPr>
          <p:cNvPr id="4" name="Segnaposto testo 3">
            <a:extLst>
              <a:ext uri="{FF2B5EF4-FFF2-40B4-BE49-F238E27FC236}">
                <a16:creationId xmlns:a16="http://schemas.microsoft.com/office/drawing/2014/main" id="{43B57805-AA41-D0AF-E4DF-DF446D7CA858}"/>
              </a:ext>
            </a:extLst>
          </p:cNvPr>
          <p:cNvSpPr>
            <a:spLocks noGrp="1"/>
          </p:cNvSpPr>
          <p:nvPr>
            <p:ph type="body" sz="half" idx="2"/>
          </p:nvPr>
        </p:nvSpPr>
        <p:spPr>
          <a:xfrm>
            <a:off x="839788" y="2048070"/>
            <a:ext cx="3932237" cy="4194110"/>
          </a:xfrm>
        </p:spPr>
        <p:txBody>
          <a:bodyPr>
            <a:normAutofit/>
          </a:bodyPr>
          <a:lstStyle/>
          <a:p>
            <a:pPr marL="342900" indent="-342900">
              <a:buFont typeface="Arial" panose="020B0604020202020204" pitchFamily="34" charset="0"/>
              <a:buChar char="•"/>
            </a:pPr>
            <a:r>
              <a:rPr lang="it-IT" sz="2000" dirty="0"/>
              <a:t>« La salute è tornata al centro dell’agenda di governo: abbiamo aumentato le risorse, come mai avvenuto in passato, con oltre 11 miliardi nel triennio per il Fondo Sanitario nazionale»</a:t>
            </a:r>
          </a:p>
          <a:p>
            <a:pPr marL="342900" indent="-342900">
              <a:buFont typeface="Arial" panose="020B0604020202020204" pitchFamily="34" charset="0"/>
              <a:buChar char="•"/>
            </a:pPr>
            <a:r>
              <a:rPr lang="it-IT" sz="2000" dirty="0"/>
              <a:t>« In merito alla responsabilità sanitaria, credo che siano maturi i tempi per intraprendere la via della </a:t>
            </a:r>
            <a:r>
              <a:rPr lang="it-IT" sz="2000" b="1" dirty="0"/>
              <a:t>depenalizzazione dell’atto medico, a esclusione del dolo, mantenendo la responsabilità civile</a:t>
            </a:r>
            <a:r>
              <a:rPr lang="it-IT" sz="2000" dirty="0"/>
              <a:t>»</a:t>
            </a:r>
            <a:endParaRPr lang="it-IT" sz="2000" b="1" dirty="0"/>
          </a:p>
        </p:txBody>
      </p:sp>
    </p:spTree>
    <p:extLst>
      <p:ext uri="{BB962C8B-B14F-4D97-AF65-F5344CB8AC3E}">
        <p14:creationId xmlns:p14="http://schemas.microsoft.com/office/powerpoint/2010/main" val="195355871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5833</TotalTime>
  <Words>3648</Words>
  <Application>Microsoft Office PowerPoint</Application>
  <PresentationFormat>Widescreen</PresentationFormat>
  <Paragraphs>196</Paragraphs>
  <Slides>54</Slides>
  <Notes>1</Notes>
  <HiddenSlides>0</HiddenSlides>
  <MMClips>1</MMClips>
  <ScaleCrop>false</ScaleCrop>
  <HeadingPairs>
    <vt:vector size="8" baseType="variant">
      <vt:variant>
        <vt:lpstr>Caratteri utilizzati</vt:lpstr>
      </vt:variant>
      <vt:variant>
        <vt:i4>14</vt:i4>
      </vt:variant>
      <vt:variant>
        <vt:lpstr>Tema</vt:lpstr>
      </vt:variant>
      <vt:variant>
        <vt:i4>1</vt:i4>
      </vt:variant>
      <vt:variant>
        <vt:lpstr>Server OLE incorporati</vt:lpstr>
      </vt:variant>
      <vt:variant>
        <vt:i4>1</vt:i4>
      </vt:variant>
      <vt:variant>
        <vt:lpstr>Titoli diapositive</vt:lpstr>
      </vt:variant>
      <vt:variant>
        <vt:i4>54</vt:i4>
      </vt:variant>
    </vt:vector>
  </HeadingPairs>
  <TitlesOfParts>
    <vt:vector size="70" baseType="lpstr">
      <vt:lpstr>Arial</vt:lpstr>
      <vt:lpstr>Calibri</vt:lpstr>
      <vt:lpstr>Calibri Light</vt:lpstr>
      <vt:lpstr>Eugenio Text</vt:lpstr>
      <vt:lpstr>Montserrat-Bold</vt:lpstr>
      <vt:lpstr>Noto Sans</vt:lpstr>
      <vt:lpstr>SegoeUI</vt:lpstr>
      <vt:lpstr>SegoeUI-Bold</vt:lpstr>
      <vt:lpstr>SegoeUI-Italic</vt:lpstr>
      <vt:lpstr>sole_headline</vt:lpstr>
      <vt:lpstr>sole_text</vt:lpstr>
      <vt:lpstr>SymbolMT</vt:lpstr>
      <vt:lpstr>Times New Roman</vt:lpstr>
      <vt:lpstr>var(--post_title_typography-font-family)</vt:lpstr>
      <vt:lpstr>Tema di Office</vt:lpstr>
      <vt:lpstr>Document</vt:lpstr>
      <vt:lpstr>     </vt:lpstr>
      <vt:lpstr>Presentazione standard di PowerPoint</vt:lpstr>
      <vt:lpstr>Buon Compleanno SSN!</vt:lpstr>
      <vt:lpstr>Sostenibilità del SSN</vt:lpstr>
      <vt:lpstr>Sorveglianza Passi d’Argento 2021-2022  ISS – dicembre 2023</vt:lpstr>
      <vt:lpstr>Dobbiamo salvare il SSN</vt:lpstr>
      <vt:lpstr>Papa Francesco ai medici</vt:lpstr>
      <vt:lpstr>Presidente Mattarella  31 dicembre 2023</vt:lpstr>
      <vt:lpstr>Dichiarazioni del ministro Orazio Schillaci – gennaio 2024</vt:lpstr>
      <vt:lpstr>  AUDIZIONE SUL DISEGNO DI LEGGE RECANTE “BILANCIO DI PREVISIONE DELLO STATO PER L’ANNO FINANZIARIO 2024 E BILANCIO PLURIENNALE PER IL TRIENNIO 2024-2026” (A.S. 926) </vt:lpstr>
      <vt:lpstr>AUDIZIONE SUL DISEGNO DI LEGGE RECANTE “BILANCIO DI PREVISIONE DELLO STATO PER L’ANNO FINANZIARIO 2024 E BILANCIO PLURIENNALE PER IL TRIENNIO 2024-2026” (A.S. 926)</vt:lpstr>
      <vt:lpstr>AUDIZIONE SUL DISEGNO DI LEGGE RECANTE “BILANCIO DI PREVISIONE DELLO STATO PER L’ANNO FINANZIARIO 2024 E BILANCIO PLURIENNALE PER IL TRIENNIO 2024-2026” (A.S. 926)</vt:lpstr>
      <vt:lpstr>CORTE dei CONTI</vt:lpstr>
      <vt:lpstr>Audizione Corte dei Conti ( deficit di spesa sanitaria)</vt:lpstr>
      <vt:lpstr>Audizione Corte dei Conti </vt:lpstr>
      <vt:lpstr>Questione Medica </vt:lpstr>
      <vt:lpstr>Questione Medica </vt:lpstr>
      <vt:lpstr>La grande fuga</vt:lpstr>
      <vt:lpstr>Nuova survey nazionale di Fadoi (Federazione dei medici internisti ospedalieri)</vt:lpstr>
      <vt:lpstr>Presentazione standard di PowerPoint</vt:lpstr>
      <vt:lpstr>Presentazione standard di PowerPoint</vt:lpstr>
      <vt:lpstr>Presentazione standard di PowerPoint</vt:lpstr>
      <vt:lpstr>Presentazione standard di PowerPoint</vt:lpstr>
      <vt:lpstr>Percentuali borse non assegnate su posti non disponibili. Scuole di specialità medica 2022</vt:lpstr>
      <vt:lpstr>Presentazione standard di PowerPoint</vt:lpstr>
      <vt:lpstr>Decreto milleproroghe: convertito in «Legge 23 febbraio 2024, n.18» ( G.U. n.49 del 28.02.2024)</vt:lpstr>
      <vt:lpstr>Camera/ Mozione di maggioranza: salvaguardare gli operatori da azioni legali arbitrarie. </vt:lpstr>
      <vt:lpstr>Stop ai «gettonisti» in Lombardia – Bando AREU</vt:lpstr>
      <vt:lpstr>Regole per il test di Medicina – Intervista del Ministro A. Maria Bernini      08.01.2024</vt:lpstr>
      <vt:lpstr>Test di medicina: TAR del Lazio annulla i provvedimenti alla base delle prove 2023/24</vt:lpstr>
      <vt:lpstr>Audizione FNOMCeO in Senato- accesso ai corsi di laurea in Medicina e Chirurgia     23.01.24</vt:lpstr>
      <vt:lpstr>Firmato nuovo decreto per ammissione a Medicina, Odontoiatria e Medicina veterinaria ( 23.02.2024)</vt:lpstr>
      <vt:lpstr>Responsabilità professionale: requisiti polizze assicurative</vt:lpstr>
      <vt:lpstr>Principali temi proposti</vt:lpstr>
      <vt:lpstr>Altri temi proposti</vt:lpstr>
      <vt:lpstr>Definizione di sostenibilità e sviluppo sostenibile</vt:lpstr>
      <vt:lpstr>Ufficio Valutazione Impatto – Senato della Repubblica</vt:lpstr>
      <vt:lpstr>Ufficio Valutazione Impatto – Senato della Repubblica Indicatori</vt:lpstr>
      <vt:lpstr>Ufficio Valutazione Impatto – Senato della Repubblica  primo gruppo indicatori</vt:lpstr>
      <vt:lpstr>Ufficio Valutazione Impatto – Senato della Repubblica primo gruppo indicatori</vt:lpstr>
      <vt:lpstr>Ufficio Valutazione Impatto – Senato della Repubblica primo gruppo indicatori</vt:lpstr>
      <vt:lpstr>Ufficio Valutazione Impatto – Senato della Repubblica secondo gruppo indicatori</vt:lpstr>
      <vt:lpstr>Ufficio Valutazione Impatto – Senato della Repubblica secondo gruppo indicatori</vt:lpstr>
      <vt:lpstr>Ufficio Valutazione Impatto – Senato della Repubblica secondo gruppo indicatori</vt:lpstr>
      <vt:lpstr>Ufficio Valutazione Impatto – Senato della Repubblica</vt:lpstr>
      <vt:lpstr>messaggio</vt:lpstr>
      <vt:lpstr>Presentazione standard di PowerPoint</vt:lpstr>
      <vt:lpstr>Portale albo CTU, periti ed elenco nazionale – Apertura del sistema  – Albo dei periti ex art. 67 disp. att. c.p.p. – d.l. 2 marzo 2024, n. 19 – Proroga del termine per il primo popolamento.</vt:lpstr>
      <vt:lpstr>Nomina nuovi Direttori di ATS Insubria e ASST Lariana</vt:lpstr>
      <vt:lpstr>     </vt:lpstr>
      <vt:lpstr>Presentazione standard di PowerPoint</vt:lpstr>
      <vt:lpstr>Presentazione standard di PowerPoint</vt:lpstr>
      <vt:lpstr>     </vt:lpstr>
      <vt:lpstr>Conclusioni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Dobbiamo salvare il SSN</dc:title>
  <dc:creator>Gianluigi Spata</dc:creator>
  <cp:lastModifiedBy>notebook</cp:lastModifiedBy>
  <cp:revision>52</cp:revision>
  <dcterms:created xsi:type="dcterms:W3CDTF">2024-01-15T16:55:56Z</dcterms:created>
  <dcterms:modified xsi:type="dcterms:W3CDTF">2024-03-11T17:16:12Z</dcterms:modified>
</cp:coreProperties>
</file>