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73" r:id="rId5"/>
    <p:sldId id="270" r:id="rId6"/>
    <p:sldId id="259" r:id="rId7"/>
    <p:sldId id="261" r:id="rId8"/>
    <p:sldId id="263" r:id="rId9"/>
    <p:sldId id="264" r:id="rId10"/>
    <p:sldId id="265" r:id="rId11"/>
    <p:sldId id="266" r:id="rId12"/>
    <p:sldId id="268" r:id="rId13"/>
    <p:sldId id="274" r:id="rId14"/>
    <p:sldId id="267" r:id="rId15"/>
    <p:sldId id="276" r:id="rId16"/>
    <p:sldId id="280" r:id="rId17"/>
    <p:sldId id="281" r:id="rId18"/>
    <p:sldId id="282" r:id="rId19"/>
    <p:sldId id="285" r:id="rId20"/>
    <p:sldId id="271" r:id="rId21"/>
    <p:sldId id="275" r:id="rId22"/>
    <p:sldId id="283" r:id="rId23"/>
    <p:sldId id="277" r:id="rId24"/>
    <p:sldId id="284" r:id="rId25"/>
    <p:sldId id="28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2EF1B90-759B-43F2-BE08-C4FCC02ACDAC}" type="datetimeFigureOut">
              <a:rPr lang="it-IT" smtClean="0"/>
              <a:t>27/02/2024</a:t>
            </a:fld>
            <a:endParaRPr lang="it-IT"/>
          </a:p>
        </p:txBody>
      </p:sp>
      <p:sp>
        <p:nvSpPr>
          <p:cNvPr id="5" name="Footer Placeholder 4"/>
          <p:cNvSpPr>
            <a:spLocks noGrp="1"/>
          </p:cNvSpPr>
          <p:nvPr>
            <p:ph type="ftr" sz="quarter" idx="11"/>
          </p:nvPr>
        </p:nvSpPr>
        <p:spPr>
          <a:xfrm>
            <a:off x="2416500" y="329307"/>
            <a:ext cx="4973915" cy="309201"/>
          </a:xfrm>
        </p:spPr>
        <p:txBody>
          <a:bodyPr/>
          <a:lstStyle/>
          <a:p>
            <a:endParaRPr lang="it-IT"/>
          </a:p>
        </p:txBody>
      </p:sp>
      <p:sp>
        <p:nvSpPr>
          <p:cNvPr id="6" name="Slide Number Placeholder 5"/>
          <p:cNvSpPr>
            <a:spLocks noGrp="1"/>
          </p:cNvSpPr>
          <p:nvPr>
            <p:ph type="sldNum" sz="quarter" idx="12"/>
          </p:nvPr>
        </p:nvSpPr>
        <p:spPr>
          <a:xfrm>
            <a:off x="1437664" y="798973"/>
            <a:ext cx="811019" cy="503578"/>
          </a:xfrm>
        </p:spPr>
        <p:txBody>
          <a:bodyPr/>
          <a:lstStyle/>
          <a:p>
            <a:fld id="{7D1305E4-C3DD-4F40-AF28-CF42EBCEFF1C}" type="slidenum">
              <a:rPr lang="it-IT" smtClean="0"/>
              <a:t>‹N›</a:t>
            </a:fld>
            <a:endParaRPr lang="it-I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7068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2EF1B90-759B-43F2-BE08-C4FCC02ACDAC}" type="datetimeFigureOut">
              <a:rPr lang="it-IT" smtClean="0"/>
              <a:t>27/02/2024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D1305E4-C3DD-4F40-AF28-CF42EBCEFF1C}" type="slidenum">
              <a:rPr lang="it-IT" smtClean="0"/>
              <a:t>‹N›</a:t>
            </a:fld>
            <a:endParaRPr lang="it-I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72118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2EF1B90-759B-43F2-BE08-C4FCC02ACDAC}" type="datetimeFigureOut">
              <a:rPr lang="it-IT" smtClean="0"/>
              <a:t>27/02/2024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D1305E4-C3DD-4F40-AF28-CF42EBCEFF1C}" type="slidenum">
              <a:rPr lang="it-IT" smtClean="0"/>
              <a:t>‹N›</a:t>
            </a:fld>
            <a:endParaRPr lang="it-I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32173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2EF1B90-759B-43F2-BE08-C4FCC02ACDAC}" type="datetimeFigureOut">
              <a:rPr lang="it-IT" smtClean="0"/>
              <a:t>27/02/2024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D1305E4-C3DD-4F40-AF28-CF42EBCEFF1C}" type="slidenum">
              <a:rPr lang="it-IT" smtClean="0"/>
              <a:t>‹N›</a:t>
            </a:fld>
            <a:endParaRPr lang="it-I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26122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2EF1B90-759B-43F2-BE08-C4FCC02ACDAC}" type="datetimeFigureOut">
              <a:rPr lang="it-IT" smtClean="0"/>
              <a:t>27/02/2024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D1305E4-C3DD-4F40-AF28-CF42EBCEFF1C}" type="slidenum">
              <a:rPr lang="it-IT" smtClean="0"/>
              <a:t>‹N›</a:t>
            </a:fld>
            <a:endParaRPr lang="it-I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2974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2EF1B90-759B-43F2-BE08-C4FCC02ACDAC}" type="datetimeFigureOut">
              <a:rPr lang="it-IT" smtClean="0"/>
              <a:t>27/02/2024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D1305E4-C3DD-4F40-AF28-CF42EBCEFF1C}" type="slidenum">
              <a:rPr lang="it-IT" smtClean="0"/>
              <a:t>‹N›</a:t>
            </a:fld>
            <a:endParaRPr lang="it-I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96237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2EF1B90-759B-43F2-BE08-C4FCC02ACDAC}" type="datetimeFigureOut">
              <a:rPr lang="it-IT" smtClean="0"/>
              <a:t>27/02/2024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D1305E4-C3DD-4F40-AF28-CF42EBCEFF1C}" type="slidenum">
              <a:rPr lang="it-IT" smtClean="0"/>
              <a:t>‹N›</a:t>
            </a:fld>
            <a:endParaRPr lang="it-I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50443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2EF1B90-759B-43F2-BE08-C4FCC02ACDAC}" type="datetimeFigureOut">
              <a:rPr lang="it-IT" smtClean="0"/>
              <a:t>27/02/2024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D1305E4-C3DD-4F40-AF28-CF42EBCEFF1C}" type="slidenum">
              <a:rPr lang="it-IT" smtClean="0"/>
              <a:t>‹N›</a:t>
            </a:fld>
            <a:endParaRPr lang="it-I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3830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EF1B90-759B-43F2-BE08-C4FCC02ACDAC}" type="datetimeFigureOut">
              <a:rPr lang="it-IT" smtClean="0"/>
              <a:t>27/02/2024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D1305E4-C3DD-4F40-AF28-CF42EBCEFF1C}" type="slidenum">
              <a:rPr lang="it-IT" smtClean="0"/>
              <a:t>‹N›</a:t>
            </a:fld>
            <a:endParaRPr lang="it-IT"/>
          </a:p>
        </p:txBody>
      </p:sp>
    </p:spTree>
    <p:extLst>
      <p:ext uri="{BB962C8B-B14F-4D97-AF65-F5344CB8AC3E}">
        <p14:creationId xmlns:p14="http://schemas.microsoft.com/office/powerpoint/2010/main" val="3957910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2EF1B90-759B-43F2-BE08-C4FCC02ACDAC}" type="datetimeFigureOut">
              <a:rPr lang="it-IT" smtClean="0"/>
              <a:t>27/02/2024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D1305E4-C3DD-4F40-AF28-CF42EBCEFF1C}" type="slidenum">
              <a:rPr lang="it-IT" smtClean="0"/>
              <a:t>‹N›</a:t>
            </a:fld>
            <a:endParaRPr lang="it-I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341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2EF1B90-759B-43F2-BE08-C4FCC02ACDAC}" type="datetimeFigureOut">
              <a:rPr lang="it-IT" smtClean="0"/>
              <a:t>27/02/2024</a:t>
            </a:fld>
            <a:endParaRPr lang="it-IT"/>
          </a:p>
        </p:txBody>
      </p:sp>
      <p:sp>
        <p:nvSpPr>
          <p:cNvPr id="6" name="Footer Placeholder 5"/>
          <p:cNvSpPr>
            <a:spLocks noGrp="1"/>
          </p:cNvSpPr>
          <p:nvPr>
            <p:ph type="ftr" sz="quarter" idx="11"/>
          </p:nvPr>
        </p:nvSpPr>
        <p:spPr>
          <a:xfrm>
            <a:off x="1447382" y="318640"/>
            <a:ext cx="5541004" cy="320931"/>
          </a:xfrm>
        </p:spPr>
        <p:txBody>
          <a:bodyPr/>
          <a:lstStyle/>
          <a:p>
            <a:endParaRPr lang="it-IT"/>
          </a:p>
        </p:txBody>
      </p:sp>
      <p:sp>
        <p:nvSpPr>
          <p:cNvPr id="7" name="Slide Number Placeholder 6"/>
          <p:cNvSpPr>
            <a:spLocks noGrp="1"/>
          </p:cNvSpPr>
          <p:nvPr>
            <p:ph type="sldNum" sz="quarter" idx="12"/>
          </p:nvPr>
        </p:nvSpPr>
        <p:spPr/>
        <p:txBody>
          <a:bodyPr/>
          <a:lstStyle/>
          <a:p>
            <a:fld id="{7D1305E4-C3DD-4F40-AF28-CF42EBCEFF1C}" type="slidenum">
              <a:rPr lang="it-IT" smtClean="0"/>
              <a:t>‹N›</a:t>
            </a:fld>
            <a:endParaRPr lang="it-I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6501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2EF1B90-759B-43F2-BE08-C4FCC02ACDAC}" type="datetimeFigureOut">
              <a:rPr lang="it-IT" smtClean="0"/>
              <a:t>27/02/2024</a:t>
            </a:fld>
            <a:endParaRPr lang="it-I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D1305E4-C3DD-4F40-AF28-CF42EBCEFF1C}" type="slidenum">
              <a:rPr lang="it-IT" smtClean="0"/>
              <a:t>‹N›</a:t>
            </a:fld>
            <a:endParaRPr lang="it-I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8573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66ED33-C799-D6BE-4F21-41C97DF867CB}"/>
              </a:ext>
            </a:extLst>
          </p:cNvPr>
          <p:cNvSpPr>
            <a:spLocks noGrp="1"/>
          </p:cNvSpPr>
          <p:nvPr>
            <p:ph type="ctrTitle"/>
          </p:nvPr>
        </p:nvSpPr>
        <p:spPr/>
        <p:txBody>
          <a:bodyPr>
            <a:normAutofit fontScale="90000"/>
          </a:bodyPr>
          <a:lstStyle/>
          <a:p>
            <a:r>
              <a:rPr lang="it-IT" dirty="0"/>
              <a:t>FACCIAMO CHIAREZZA: alimentazione e cancro</a:t>
            </a:r>
          </a:p>
        </p:txBody>
      </p:sp>
      <p:sp>
        <p:nvSpPr>
          <p:cNvPr id="3" name="Sottotitolo 2">
            <a:extLst>
              <a:ext uri="{FF2B5EF4-FFF2-40B4-BE49-F238E27FC236}">
                <a16:creationId xmlns:a16="http://schemas.microsoft.com/office/drawing/2014/main" id="{45CF80B0-627D-A4B8-A92E-5DC082FF034A}"/>
              </a:ext>
            </a:extLst>
          </p:cNvPr>
          <p:cNvSpPr>
            <a:spLocks noGrp="1"/>
          </p:cNvSpPr>
          <p:nvPr>
            <p:ph type="subTitle" idx="1"/>
          </p:nvPr>
        </p:nvSpPr>
        <p:spPr/>
        <p:txBody>
          <a:bodyPr/>
          <a:lstStyle/>
          <a:p>
            <a:r>
              <a:rPr lang="it-IT" dirty="0"/>
              <a:t>Dott.ssa Doris </a:t>
            </a:r>
            <a:r>
              <a:rPr lang="it-IT" dirty="0" err="1"/>
              <a:t>M.Mascheroni</a:t>
            </a:r>
            <a:r>
              <a:rPr lang="it-IT" dirty="0"/>
              <a:t>    -   specialista in Oncologia clinica</a:t>
            </a:r>
          </a:p>
          <a:p>
            <a:r>
              <a:rPr lang="it-IT" dirty="0"/>
              <a:t>Gruppo San Donato I.C. Villa Aprica</a:t>
            </a:r>
          </a:p>
        </p:txBody>
      </p:sp>
    </p:spTree>
    <p:extLst>
      <p:ext uri="{BB962C8B-B14F-4D97-AF65-F5344CB8AC3E}">
        <p14:creationId xmlns:p14="http://schemas.microsoft.com/office/powerpoint/2010/main" val="1875445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4A3217D6-BABE-061A-53F9-E7F06F0EC9D8}"/>
              </a:ext>
            </a:extLst>
          </p:cNvPr>
          <p:cNvSpPr>
            <a:spLocks noGrp="1"/>
          </p:cNvSpPr>
          <p:nvPr>
            <p:ph type="title"/>
          </p:nvPr>
        </p:nvSpPr>
        <p:spPr/>
        <p:txBody>
          <a:bodyPr/>
          <a:lstStyle/>
          <a:p>
            <a:r>
              <a:rPr lang="it-IT" b="1" dirty="0"/>
              <a:t>OLTRE AL PESCE FRESCO…</a:t>
            </a:r>
          </a:p>
        </p:txBody>
      </p:sp>
      <p:sp>
        <p:nvSpPr>
          <p:cNvPr id="4" name="Segnaposto contenuto 3">
            <a:extLst>
              <a:ext uri="{FF2B5EF4-FFF2-40B4-BE49-F238E27FC236}">
                <a16:creationId xmlns:a16="http://schemas.microsoft.com/office/drawing/2014/main" id="{ABA82DE3-6E00-8646-3EE1-959AC2ED4C6C}"/>
              </a:ext>
            </a:extLst>
          </p:cNvPr>
          <p:cNvSpPr>
            <a:spLocks noGrp="1"/>
          </p:cNvSpPr>
          <p:nvPr>
            <p:ph idx="1"/>
          </p:nvPr>
        </p:nvSpPr>
        <p:spPr/>
        <p:txBody>
          <a:bodyPr/>
          <a:lstStyle/>
          <a:p>
            <a:r>
              <a:rPr lang="it-IT" b="1" i="0" dirty="0">
                <a:solidFill>
                  <a:srgbClr val="000000"/>
                </a:solidFill>
                <a:effectLst/>
                <a:latin typeface="Calibri" panose="020F0502020204030204" pitchFamily="34" charset="0"/>
                <a:cs typeface="Calibri" panose="020F0502020204030204" pitchFamily="34" charset="0"/>
              </a:rPr>
              <a:t>I risultati di uno studio condotto dall’Istituto di Ricerche Farmacologiche Mario Negri IRCCS di Milano confermano l’opportunità di inserire il pesce conservato sott’olio (i classici tonno, sardina, sgombro, tra gli altri) all’interno di una dieta equilibrata.</a:t>
            </a:r>
          </a:p>
          <a:p>
            <a:endParaRPr lang="it-IT" b="1" dirty="0">
              <a:solidFill>
                <a:srgbClr val="000000"/>
              </a:solidFill>
              <a:latin typeface="Calibri" panose="020F0502020204030204" pitchFamily="34" charset="0"/>
              <a:cs typeface="Calibri" panose="020F0502020204030204" pitchFamily="34" charset="0"/>
            </a:endParaRPr>
          </a:p>
          <a:p>
            <a:r>
              <a:rPr lang="it-IT" b="1" i="0" dirty="0">
                <a:solidFill>
                  <a:srgbClr val="000000"/>
                </a:solidFill>
                <a:effectLst/>
                <a:latin typeface="Calibri" panose="020F0502020204030204" pitchFamily="34" charset="0"/>
                <a:cs typeface="Calibri" panose="020F0502020204030204" pitchFamily="34" charset="0"/>
              </a:rPr>
              <a:t> Va detto che </a:t>
            </a:r>
            <a:r>
              <a:rPr lang="it-IT" b="1" i="0" dirty="0">
                <a:solidFill>
                  <a:srgbClr val="FF0000"/>
                </a:solidFill>
                <a:effectLst/>
                <a:latin typeface="Calibri" panose="020F0502020204030204" pitchFamily="34" charset="0"/>
                <a:cs typeface="Calibri" panose="020F0502020204030204" pitchFamily="34" charset="0"/>
              </a:rPr>
              <a:t>il pesce conservato in scatola è solo minimamente processato</a:t>
            </a:r>
            <a:r>
              <a:rPr lang="it-IT" b="1" i="0" dirty="0">
                <a:solidFill>
                  <a:srgbClr val="000000"/>
                </a:solidFill>
                <a:effectLst/>
                <a:latin typeface="Calibri" panose="020F0502020204030204" pitchFamily="34" charset="0"/>
                <a:cs typeface="Calibri" panose="020F0502020204030204" pitchFamily="34" charset="0"/>
              </a:rPr>
              <a:t>. Subisce infatti lavorazioni limitate prima di finire sulle nostre tavole: spesso viene semplicemente pulito, cotto a vapore e inscatolato sott’olio senza ulteriori conservanti</a:t>
            </a:r>
            <a:endParaRPr lang="it-IT"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8566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A5BCAB9-C593-2DC6-AE55-500CC2F00F94}"/>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CUOCERE CARNE E PESCE</a:t>
            </a:r>
          </a:p>
        </p:txBody>
      </p:sp>
      <p:sp>
        <p:nvSpPr>
          <p:cNvPr id="5" name="Segnaposto contenuto 4">
            <a:extLst>
              <a:ext uri="{FF2B5EF4-FFF2-40B4-BE49-F238E27FC236}">
                <a16:creationId xmlns:a16="http://schemas.microsoft.com/office/drawing/2014/main" id="{CC471AE1-B5F4-F6F8-B2EB-7F7AF8AEC804}"/>
              </a:ext>
            </a:extLst>
          </p:cNvPr>
          <p:cNvSpPr>
            <a:spLocks noGrp="1"/>
          </p:cNvSpPr>
          <p:nvPr>
            <p:ph idx="1"/>
          </p:nvPr>
        </p:nvSpPr>
        <p:spPr/>
        <p:txBody>
          <a:bodyPr/>
          <a:lstStyle/>
          <a:p>
            <a:r>
              <a:rPr lang="it-IT" b="0" i="0" dirty="0">
                <a:solidFill>
                  <a:srgbClr val="3C3C3C"/>
                </a:solidFill>
                <a:effectLst/>
                <a:latin typeface="-apple-system"/>
              </a:rPr>
              <a:t>È  sconsigliato </a:t>
            </a:r>
            <a:r>
              <a:rPr lang="it-IT" b="1" i="0" dirty="0">
                <a:solidFill>
                  <a:srgbClr val="3C3C3C"/>
                </a:solidFill>
                <a:effectLst/>
                <a:latin typeface="-apple-system"/>
              </a:rPr>
              <a:t>cuocere la carne alla brace;</a:t>
            </a:r>
            <a:r>
              <a:rPr lang="it-IT" b="0" i="0" dirty="0">
                <a:solidFill>
                  <a:srgbClr val="3C3C3C"/>
                </a:solidFill>
                <a:effectLst/>
                <a:latin typeface="-apple-system"/>
              </a:rPr>
              <a:t> questo tipo di cottura libera il </a:t>
            </a:r>
            <a:r>
              <a:rPr lang="it-IT" b="1" i="0" dirty="0">
                <a:solidFill>
                  <a:srgbClr val="3C3C3C"/>
                </a:solidFill>
                <a:effectLst/>
                <a:latin typeface="-apple-system"/>
              </a:rPr>
              <a:t>benzopirene</a:t>
            </a:r>
            <a:r>
              <a:rPr lang="it-IT" b="0" i="0" dirty="0">
                <a:solidFill>
                  <a:srgbClr val="3C3C3C"/>
                </a:solidFill>
                <a:effectLst/>
                <a:latin typeface="-apple-system"/>
              </a:rPr>
              <a:t>, nota sostanza cancerogena</a:t>
            </a:r>
          </a:p>
          <a:p>
            <a:r>
              <a:rPr lang="it-IT" b="1" i="0" dirty="0">
                <a:solidFill>
                  <a:srgbClr val="3C3C3C"/>
                </a:solidFill>
                <a:effectLst/>
                <a:latin typeface="-apple-system"/>
              </a:rPr>
              <a:t>Un altro tipo di cottura che andrebbe evitato, o perlomeno usato con molta parsimonia, è la frittura; l’alta temperatura infatti libera una sostanza cancerogena chiamata acroleina</a:t>
            </a:r>
          </a:p>
          <a:p>
            <a:endParaRPr lang="it-IT" dirty="0"/>
          </a:p>
        </p:txBody>
      </p:sp>
    </p:spTree>
    <p:extLst>
      <p:ext uri="{BB962C8B-B14F-4D97-AF65-F5344CB8AC3E}">
        <p14:creationId xmlns:p14="http://schemas.microsoft.com/office/powerpoint/2010/main" val="1419715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98E6C6-28F9-4440-C84F-DD22AA778428}"/>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FRUTTA E VERDURA</a:t>
            </a:r>
          </a:p>
        </p:txBody>
      </p:sp>
      <p:sp>
        <p:nvSpPr>
          <p:cNvPr id="3" name="Segnaposto contenuto 2">
            <a:extLst>
              <a:ext uri="{FF2B5EF4-FFF2-40B4-BE49-F238E27FC236}">
                <a16:creationId xmlns:a16="http://schemas.microsoft.com/office/drawing/2014/main" id="{6D171398-C9B9-2E58-5611-2A1422FCFB1A}"/>
              </a:ext>
            </a:extLst>
          </p:cNvPr>
          <p:cNvSpPr>
            <a:spLocks noGrp="1"/>
          </p:cNvSpPr>
          <p:nvPr>
            <p:ph idx="1"/>
          </p:nvPr>
        </p:nvSpPr>
        <p:spPr/>
        <p:txBody>
          <a:bodyPr/>
          <a:lstStyle/>
          <a:p>
            <a:r>
              <a:rPr lang="it-IT" b="1" i="0" dirty="0">
                <a:effectLst/>
                <a:latin typeface="Calibri" panose="020F0502020204030204" pitchFamily="34" charset="0"/>
                <a:cs typeface="Calibri" panose="020F0502020204030204" pitchFamily="34" charset="0"/>
              </a:rPr>
              <a:t>Le diete costituite per   l’80 % da alimenti di origine vegetale</a:t>
            </a:r>
            <a:r>
              <a:rPr lang="it-IT" b="0" i="0" dirty="0">
                <a:effectLst/>
                <a:latin typeface="Calibri" panose="020F0502020204030204" pitchFamily="34" charset="0"/>
                <a:cs typeface="Calibri" panose="020F0502020204030204" pitchFamily="34" charset="0"/>
              </a:rPr>
              <a:t>, riducono il  </a:t>
            </a:r>
            <a:r>
              <a:rPr lang="it-IT" b="1" i="0" dirty="0">
                <a:effectLst/>
                <a:latin typeface="Calibri" panose="020F0502020204030204" pitchFamily="34" charset="0"/>
                <a:cs typeface="Calibri" panose="020F0502020204030204" pitchFamily="34" charset="0"/>
              </a:rPr>
              <a:t>rischio di tumori fino al 15%</a:t>
            </a:r>
            <a:r>
              <a:rPr lang="it-IT" b="0" i="0" dirty="0">
                <a:effectLst/>
                <a:latin typeface="Calibri" panose="020F0502020204030204" pitchFamily="34" charset="0"/>
                <a:cs typeface="Calibri" panose="020F0502020204030204" pitchFamily="34" charset="0"/>
              </a:rPr>
              <a:t> rispetto a una dieta composta al 60% da alimenti vegetali. </a:t>
            </a:r>
          </a:p>
          <a:p>
            <a:r>
              <a:rPr lang="it-IT" b="0" i="0" dirty="0">
                <a:effectLst/>
                <a:latin typeface="Calibri" panose="020F0502020204030204" pitchFamily="34" charset="0"/>
                <a:cs typeface="Calibri" panose="020F0502020204030204" pitchFamily="34" charset="0"/>
              </a:rPr>
              <a:t>La riduzione del rischio </a:t>
            </a:r>
            <a:r>
              <a:rPr lang="it-IT" b="0" i="0" dirty="0" err="1">
                <a:effectLst/>
                <a:latin typeface="Calibri" panose="020F0502020204030204" pitchFamily="34" charset="0"/>
                <a:cs typeface="Calibri" panose="020F0502020204030204" pitchFamily="34" charset="0"/>
              </a:rPr>
              <a:t>e’</a:t>
            </a:r>
            <a:r>
              <a:rPr lang="it-IT" b="0" i="0" dirty="0">
                <a:effectLst/>
                <a:latin typeface="Calibri" panose="020F0502020204030204" pitchFamily="34" charset="0"/>
                <a:cs typeface="Calibri" panose="020F0502020204030204" pitchFamily="34" charset="0"/>
              </a:rPr>
              <a:t> inoltre più evidente per alcuni tipi di tumore, soprattutto quelli a carico del tratto digerente e della mammella</a:t>
            </a:r>
          </a:p>
          <a:p>
            <a:r>
              <a:rPr lang="it-IT" b="1" dirty="0">
                <a:latin typeface="Calibri" panose="020F0502020204030204" pitchFamily="34" charset="0"/>
                <a:cs typeface="Calibri" panose="020F0502020204030204" pitchFamily="34" charset="0"/>
              </a:rPr>
              <a:t> Le donne con maggior consumo di frutta e verdura (introito mediano 2,9 porzioni/giorno) si ammalano meno di tumore al seno rispetto a quello con consumo basso (0,5 porzioni/giorno</a:t>
            </a:r>
            <a:r>
              <a:rPr lang="it-IT" dirty="0"/>
              <a:t>).</a:t>
            </a:r>
          </a:p>
          <a:p>
            <a:endParaRPr lang="it-IT" dirty="0"/>
          </a:p>
        </p:txBody>
      </p:sp>
    </p:spTree>
    <p:extLst>
      <p:ext uri="{BB962C8B-B14F-4D97-AF65-F5344CB8AC3E}">
        <p14:creationId xmlns:p14="http://schemas.microsoft.com/office/powerpoint/2010/main" val="489657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E674F-090A-EB3A-B1A9-A4E8572776FC}"/>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EE0F6378-BE16-6F4F-9522-F20DDDF5ED65}"/>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QUALE E QUANTA FRUTTA E VERDURA</a:t>
            </a:r>
          </a:p>
        </p:txBody>
      </p:sp>
      <p:sp>
        <p:nvSpPr>
          <p:cNvPr id="5" name="Segnaposto contenuto 4">
            <a:extLst>
              <a:ext uri="{FF2B5EF4-FFF2-40B4-BE49-F238E27FC236}">
                <a16:creationId xmlns:a16="http://schemas.microsoft.com/office/drawing/2014/main" id="{C0AE3C6E-C28D-CEE4-D1ED-1FF041E73E6B}"/>
              </a:ext>
            </a:extLst>
          </p:cNvPr>
          <p:cNvSpPr>
            <a:spLocks noGrp="1"/>
          </p:cNvSpPr>
          <p:nvPr>
            <p:ph idx="1"/>
          </p:nvPr>
        </p:nvSpPr>
        <p:spPr/>
        <p:txBody>
          <a:bodyPr/>
          <a:lstStyle/>
          <a:p>
            <a:r>
              <a:rPr lang="it-IT" b="1" dirty="0">
                <a:latin typeface="Calibri" panose="020F0502020204030204" pitchFamily="34" charset="0"/>
                <a:cs typeface="Calibri" panose="020F0502020204030204" pitchFamily="34" charset="0"/>
              </a:rPr>
              <a:t>Dovrebbero essere presenti quotidianamente (almeno 5 </a:t>
            </a:r>
            <a:r>
              <a:rPr lang="it-IT" b="1" dirty="0" err="1">
                <a:latin typeface="Calibri" panose="020F0502020204030204" pitchFamily="34" charset="0"/>
                <a:cs typeface="Calibri" panose="020F0502020204030204" pitchFamily="34" charset="0"/>
              </a:rPr>
              <a:t>porzionial</a:t>
            </a:r>
            <a:r>
              <a:rPr lang="it-IT" b="1" dirty="0">
                <a:latin typeface="Calibri" panose="020F0502020204030204" pitchFamily="34" charset="0"/>
                <a:cs typeface="Calibri" panose="020F0502020204030204" pitchFamily="34" charset="0"/>
              </a:rPr>
              <a:t> giorno)</a:t>
            </a:r>
          </a:p>
          <a:p>
            <a:r>
              <a:rPr lang="it-IT" b="1" dirty="0">
                <a:latin typeface="Calibri" panose="020F0502020204030204" pitchFamily="34" charset="0"/>
                <a:cs typeface="Calibri" panose="020F0502020204030204" pitchFamily="34" charset="0"/>
              </a:rPr>
              <a:t>Si deve rispettare la stagionalità e territorialità </a:t>
            </a:r>
          </a:p>
          <a:p>
            <a:r>
              <a:rPr lang="it-IT" b="1" dirty="0">
                <a:latin typeface="Calibri" panose="020F0502020204030204" pitchFamily="34" charset="0"/>
                <a:cs typeface="Calibri" panose="020F0502020204030204" pitchFamily="34" charset="0"/>
              </a:rPr>
              <a:t> Alimentazione sostenibile (basso impatto ambientale) </a:t>
            </a:r>
          </a:p>
          <a:p>
            <a:r>
              <a:rPr lang="it-IT" b="1" dirty="0">
                <a:latin typeface="Calibri" panose="020F0502020204030204" pitchFamily="34" charset="0"/>
                <a:cs typeface="Calibri" panose="020F0502020204030204" pitchFamily="34" charset="0"/>
              </a:rPr>
              <a:t> Attenzione alla cottura: prediligere il cibo crudo. Eventualmente cuocere a vapore o sbollentare per poco tempo</a:t>
            </a:r>
          </a:p>
          <a:p>
            <a:pPr marL="0" indent="0">
              <a:buNone/>
            </a:pPr>
            <a:endParaRPr lang="it-IT" dirty="0"/>
          </a:p>
        </p:txBody>
      </p:sp>
    </p:spTree>
    <p:extLst>
      <p:ext uri="{BB962C8B-B14F-4D97-AF65-F5344CB8AC3E}">
        <p14:creationId xmlns:p14="http://schemas.microsoft.com/office/powerpoint/2010/main" val="2476022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64A54D6-C910-2CBC-2AD1-1845FD2AAC72}"/>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Almeno 30 grammi di fibre al giorno</a:t>
            </a:r>
          </a:p>
        </p:txBody>
      </p:sp>
      <p:sp>
        <p:nvSpPr>
          <p:cNvPr id="5" name="Segnaposto contenuto 4">
            <a:extLst>
              <a:ext uri="{FF2B5EF4-FFF2-40B4-BE49-F238E27FC236}">
                <a16:creationId xmlns:a16="http://schemas.microsoft.com/office/drawing/2014/main" id="{E1FBD643-935B-E6F8-202B-88EAF9178443}"/>
              </a:ext>
            </a:extLst>
          </p:cNvPr>
          <p:cNvSpPr>
            <a:spLocks noGrp="1"/>
          </p:cNvSpPr>
          <p:nvPr>
            <p:ph idx="1"/>
          </p:nvPr>
        </p:nvSpPr>
        <p:spPr/>
        <p:txBody>
          <a:bodyPr/>
          <a:lstStyle/>
          <a:p>
            <a:pPr algn="l" fontAlgn="base">
              <a:buFont typeface="Arial" panose="020B0604020202020204" pitchFamily="34" charset="0"/>
              <a:buChar char="•"/>
            </a:pPr>
            <a:r>
              <a:rPr lang="it-IT" b="1" i="0" dirty="0">
                <a:solidFill>
                  <a:srgbClr val="3C3C3C"/>
                </a:solidFill>
                <a:effectLst/>
                <a:latin typeface="Calibri" panose="020F0502020204030204" pitchFamily="34" charset="0"/>
                <a:cs typeface="Calibri" panose="020F0502020204030204" pitchFamily="34" charset="0"/>
              </a:rPr>
              <a:t>cereali integrali, come riso integrale, frumento, avena, orzo e segale</a:t>
            </a:r>
          </a:p>
          <a:p>
            <a:pPr algn="l" fontAlgn="base">
              <a:buFont typeface="Arial" panose="020B0604020202020204" pitchFamily="34" charset="0"/>
              <a:buChar char="•"/>
            </a:pPr>
            <a:r>
              <a:rPr lang="it-IT" b="1" i="0" dirty="0">
                <a:solidFill>
                  <a:srgbClr val="3C3C3C"/>
                </a:solidFill>
                <a:effectLst/>
                <a:latin typeface="Calibri" panose="020F0502020204030204" pitchFamily="34" charset="0"/>
                <a:cs typeface="Calibri" panose="020F0502020204030204" pitchFamily="34" charset="0"/>
              </a:rPr>
              <a:t>verdure non amidacee</a:t>
            </a:r>
          </a:p>
          <a:p>
            <a:pPr algn="l" fontAlgn="base">
              <a:buFont typeface="Arial" panose="020B0604020202020204" pitchFamily="34" charset="0"/>
              <a:buChar char="•"/>
            </a:pPr>
            <a:r>
              <a:rPr lang="it-IT" b="1" i="0" dirty="0">
                <a:solidFill>
                  <a:srgbClr val="3C3C3C"/>
                </a:solidFill>
                <a:effectLst/>
                <a:latin typeface="Calibri" panose="020F0502020204030204" pitchFamily="34" charset="0"/>
                <a:cs typeface="Calibri" panose="020F0502020204030204" pitchFamily="34" charset="0"/>
              </a:rPr>
              <a:t>frutta</a:t>
            </a:r>
          </a:p>
          <a:p>
            <a:pPr algn="l" fontAlgn="base">
              <a:buFont typeface="Arial" panose="020B0604020202020204" pitchFamily="34" charset="0"/>
              <a:buChar char="•"/>
            </a:pPr>
            <a:r>
              <a:rPr lang="it-IT" b="1" i="0" dirty="0">
                <a:solidFill>
                  <a:srgbClr val="3C3C3C"/>
                </a:solidFill>
                <a:effectLst/>
                <a:latin typeface="Calibri" panose="020F0502020204030204" pitchFamily="34" charset="0"/>
                <a:cs typeface="Calibri" panose="020F0502020204030204" pitchFamily="34" charset="0"/>
              </a:rPr>
              <a:t>legumi, come fagioli e lenticchie nella maggior parte dei pasti</a:t>
            </a:r>
          </a:p>
          <a:p>
            <a:pPr algn="l" fontAlgn="base">
              <a:buFont typeface="Arial" panose="020B0604020202020204" pitchFamily="34" charset="0"/>
              <a:buChar char="•"/>
            </a:pPr>
            <a:r>
              <a:rPr lang="it-IT" b="1" i="0" dirty="0">
                <a:solidFill>
                  <a:srgbClr val="3C3C3C"/>
                </a:solidFill>
                <a:effectLst/>
                <a:latin typeface="Calibri" panose="020F0502020204030204" pitchFamily="34" charset="0"/>
                <a:cs typeface="Calibri" panose="020F0502020204030204" pitchFamily="34" charset="0"/>
              </a:rPr>
              <a:t>radici e tuberi non amidacei (carote, carciofi, sedano rapa rape)</a:t>
            </a:r>
          </a:p>
          <a:p>
            <a:pPr marL="0" indent="0">
              <a:buNone/>
            </a:pPr>
            <a:endParaRPr lang="it-IT" dirty="0"/>
          </a:p>
        </p:txBody>
      </p:sp>
    </p:spTree>
    <p:extLst>
      <p:ext uri="{BB962C8B-B14F-4D97-AF65-F5344CB8AC3E}">
        <p14:creationId xmlns:p14="http://schemas.microsoft.com/office/powerpoint/2010/main" val="235304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3A66F5E-F29D-BF89-C16C-A502E0BF309A}"/>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PERCHE’ COSI TANTA ATTENZIONE AI VEGETALI ?</a:t>
            </a:r>
          </a:p>
        </p:txBody>
      </p:sp>
      <p:sp>
        <p:nvSpPr>
          <p:cNvPr id="5" name="Segnaposto contenuto 4">
            <a:extLst>
              <a:ext uri="{FF2B5EF4-FFF2-40B4-BE49-F238E27FC236}">
                <a16:creationId xmlns:a16="http://schemas.microsoft.com/office/drawing/2014/main" id="{F9DB1093-FD01-3145-0FD4-A49D72510E59}"/>
              </a:ext>
            </a:extLst>
          </p:cNvPr>
          <p:cNvSpPr>
            <a:spLocks noGrp="1"/>
          </p:cNvSpPr>
          <p:nvPr>
            <p:ph idx="1"/>
          </p:nvPr>
        </p:nvSpPr>
        <p:spPr/>
        <p:txBody>
          <a:bodyPr>
            <a:normAutofit fontScale="92500" lnSpcReduction="10000"/>
          </a:bodyPr>
          <a:lstStyle/>
          <a:p>
            <a:pPr marL="0" indent="0">
              <a:buNone/>
            </a:pPr>
            <a:r>
              <a:rPr lang="it-IT" sz="2400" b="1" dirty="0">
                <a:latin typeface="Calibri" panose="020F0502020204030204" pitchFamily="34" charset="0"/>
                <a:cs typeface="Calibri" panose="020F0502020204030204" pitchFamily="34" charset="0"/>
              </a:rPr>
              <a:t>Meccanismo di protezione: </a:t>
            </a:r>
          </a:p>
          <a:p>
            <a:r>
              <a:rPr lang="it-IT" sz="2400" b="1" dirty="0">
                <a:latin typeface="Calibri" panose="020F0502020204030204" pitchFamily="34" charset="0"/>
                <a:cs typeface="Calibri" panose="020F0502020204030204" pitchFamily="34" charset="0"/>
              </a:rPr>
              <a:t> </a:t>
            </a:r>
            <a:r>
              <a:rPr lang="it-IT" sz="2400" b="1" dirty="0">
                <a:solidFill>
                  <a:srgbClr val="FF0000"/>
                </a:solidFill>
                <a:latin typeface="Calibri" panose="020F0502020204030204" pitchFamily="34" charset="0"/>
                <a:cs typeface="Calibri" panose="020F0502020204030204" pitchFamily="34" charset="0"/>
              </a:rPr>
              <a:t>Riduzione dell’assorbimento intestinale di estrogeni e androgeni </a:t>
            </a:r>
          </a:p>
          <a:p>
            <a:r>
              <a:rPr lang="it-IT" sz="2400" b="1" dirty="0">
                <a:latin typeface="Calibri" panose="020F0502020204030204" pitchFamily="34" charset="0"/>
                <a:cs typeface="Calibri" panose="020F0502020204030204" pitchFamily="34" charset="0"/>
              </a:rPr>
              <a:t> Aumento della motilità gastrointestinale </a:t>
            </a:r>
            <a:r>
              <a:rPr lang="it-IT" sz="2400" b="1" dirty="0">
                <a:solidFill>
                  <a:srgbClr val="FF0000"/>
                </a:solidFill>
                <a:latin typeface="Calibri" panose="020F0502020204030204" pitchFamily="34" charset="0"/>
                <a:cs typeface="Calibri" panose="020F0502020204030204" pitchFamily="34" charset="0"/>
              </a:rPr>
              <a:t>limitando il contatto con potenziali cancerogeni</a:t>
            </a:r>
          </a:p>
          <a:p>
            <a:r>
              <a:rPr lang="it-IT" sz="2400" b="1" i="0" dirty="0">
                <a:solidFill>
                  <a:srgbClr val="111111"/>
                </a:solidFill>
                <a:effectLst/>
                <a:latin typeface="Calibri" panose="020F0502020204030204" pitchFamily="34" charset="0"/>
                <a:cs typeface="Calibri" panose="020F0502020204030204" pitchFamily="34" charset="0"/>
              </a:rPr>
              <a:t>Le verdure come broccoli, cavoletti di Bruxelles, cavolfiori e cavoli, della famiglia delle crucifere, sono fonti di composti vegetali che </a:t>
            </a:r>
            <a:r>
              <a:rPr lang="it-IT" sz="2400" b="1" i="0" dirty="0">
                <a:solidFill>
                  <a:srgbClr val="FF0000"/>
                </a:solidFill>
                <a:effectLst/>
                <a:latin typeface="Calibri" panose="020F0502020204030204" pitchFamily="34" charset="0"/>
                <a:cs typeface="Calibri" panose="020F0502020204030204" pitchFamily="34" charset="0"/>
              </a:rPr>
              <a:t>aiutano le nostre cellule a eliminare le tossine e a ripararsi:</a:t>
            </a:r>
            <a:r>
              <a:rPr lang="it-IT" sz="2400" b="1" i="0" dirty="0">
                <a:solidFill>
                  <a:srgbClr val="111111"/>
                </a:solidFill>
                <a:effectLst/>
                <a:latin typeface="Calibri" panose="020F0502020204030204" pitchFamily="34" charset="0"/>
                <a:cs typeface="Calibri" panose="020F0502020204030204" pitchFamily="34" charset="0"/>
              </a:rPr>
              <a:t> possono comportarsi come una sorta di pesticida che uccide le cellule neoplastiche</a:t>
            </a:r>
            <a:endParaRPr lang="it-IT" sz="2400" b="1" dirty="0">
              <a:latin typeface="Calibri" panose="020F0502020204030204" pitchFamily="34" charset="0"/>
              <a:cs typeface="Calibri" panose="020F0502020204030204" pitchFamily="34" charset="0"/>
            </a:endParaRPr>
          </a:p>
          <a:p>
            <a:endParaRPr lang="it-IT"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3111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BA2F3-D986-7E58-9507-5001E1F1EB45}"/>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E I CARBOIDRATI?</a:t>
            </a:r>
            <a:endParaRPr lang="it-IT" sz="3600" dirty="0"/>
          </a:p>
        </p:txBody>
      </p:sp>
      <p:sp>
        <p:nvSpPr>
          <p:cNvPr id="3" name="Segnaposto contenuto 2">
            <a:extLst>
              <a:ext uri="{FF2B5EF4-FFF2-40B4-BE49-F238E27FC236}">
                <a16:creationId xmlns:a16="http://schemas.microsoft.com/office/drawing/2014/main" id="{267E91BE-38F7-223E-F395-8AE99376ED61}"/>
              </a:ext>
            </a:extLst>
          </p:cNvPr>
          <p:cNvSpPr>
            <a:spLocks noGrp="1"/>
          </p:cNvSpPr>
          <p:nvPr>
            <p:ph idx="1"/>
          </p:nvPr>
        </p:nvSpPr>
        <p:spPr/>
        <p:txBody>
          <a:bodyPr>
            <a:normAutofit/>
          </a:bodyPr>
          <a:lstStyle/>
          <a:p>
            <a:pPr marL="0" indent="0">
              <a:buNone/>
            </a:pPr>
            <a:r>
              <a:rPr lang="it-IT" sz="2800" b="1" dirty="0">
                <a:latin typeface="Calibri" panose="020F0502020204030204" pitchFamily="34" charset="0"/>
                <a:cs typeface="Calibri" panose="020F0502020204030204" pitchFamily="34" charset="0"/>
              </a:rPr>
              <a:t>Non ci sono evidenze scientifiche che correlino direttamente il consumo di carboidrati al rischio di ammalarsi di cancro</a:t>
            </a:r>
          </a:p>
          <a:p>
            <a:pPr marL="0" indent="0">
              <a:buNone/>
            </a:pPr>
            <a:r>
              <a:rPr lang="it-IT" sz="2800" b="1" dirty="0">
                <a:solidFill>
                  <a:srgbClr val="FF0000"/>
                </a:solidFill>
                <a:latin typeface="Calibri" panose="020F0502020204030204" pitchFamily="34" charset="0"/>
                <a:cs typeface="Calibri" panose="020F0502020204030204" pitchFamily="34" charset="0"/>
              </a:rPr>
              <a:t>Il rischio è il SOVRAPPESO e l’OBESITA’</a:t>
            </a:r>
          </a:p>
        </p:txBody>
      </p:sp>
    </p:spTree>
    <p:extLst>
      <p:ext uri="{BB962C8B-B14F-4D97-AF65-F5344CB8AC3E}">
        <p14:creationId xmlns:p14="http://schemas.microsoft.com/office/powerpoint/2010/main" val="3949953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CC4BDD-6B0F-166F-2925-1A0914E14F37}"/>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INFATTI…</a:t>
            </a:r>
          </a:p>
        </p:txBody>
      </p:sp>
      <p:sp>
        <p:nvSpPr>
          <p:cNvPr id="3" name="Segnaposto contenuto 2">
            <a:extLst>
              <a:ext uri="{FF2B5EF4-FFF2-40B4-BE49-F238E27FC236}">
                <a16:creationId xmlns:a16="http://schemas.microsoft.com/office/drawing/2014/main" id="{ACBC9A9A-5BE5-FA38-C19F-A25CB5419E73}"/>
              </a:ext>
            </a:extLst>
          </p:cNvPr>
          <p:cNvSpPr>
            <a:spLocks noGrp="1"/>
          </p:cNvSpPr>
          <p:nvPr>
            <p:ph idx="1"/>
          </p:nvPr>
        </p:nvSpPr>
        <p:spPr/>
        <p:txBody>
          <a:bodyPr>
            <a:normAutofit/>
          </a:bodyPr>
          <a:lstStyle/>
          <a:p>
            <a:pPr marL="0" indent="0">
              <a:buNone/>
            </a:pPr>
            <a:r>
              <a:rPr lang="it-IT" sz="2800" b="1" dirty="0">
                <a:latin typeface="Calibri" panose="020F0502020204030204" pitchFamily="34" charset="0"/>
                <a:cs typeface="Calibri" panose="020F0502020204030204" pitchFamily="34" charset="0"/>
              </a:rPr>
              <a:t>L’AIRC afferma che il consumo di cereali integrali aiuta a tenere sotto controllo glicemia, colesterolo e trigliceridi, quindi a mantenere un peso nella norma, e questo è un fattore favorente la prevenzione dell’insorgere delle malattie tumorali</a:t>
            </a:r>
          </a:p>
        </p:txBody>
      </p:sp>
    </p:spTree>
    <p:extLst>
      <p:ext uri="{BB962C8B-B14F-4D97-AF65-F5344CB8AC3E}">
        <p14:creationId xmlns:p14="http://schemas.microsoft.com/office/powerpoint/2010/main" val="971689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4BCBE1C-29B8-6B94-5430-CC471C58F793}"/>
              </a:ext>
            </a:extLst>
          </p:cNvPr>
          <p:cNvSpPr>
            <a:spLocks noGrp="1"/>
          </p:cNvSpPr>
          <p:nvPr>
            <p:ph type="title"/>
          </p:nvPr>
        </p:nvSpPr>
        <p:spPr/>
        <p:txBody>
          <a:bodyPr/>
          <a:lstStyle/>
          <a:p>
            <a:r>
              <a:rPr lang="it-IT" sz="3200" b="1" dirty="0">
                <a:latin typeface="Calibri" panose="020F0502020204030204" pitchFamily="34" charset="0"/>
                <a:cs typeface="Calibri" panose="020F0502020204030204" pitchFamily="34" charset="0"/>
              </a:rPr>
              <a:t>I CARBOIDRATI</a:t>
            </a:r>
            <a:endParaRPr lang="it-IT" dirty="0"/>
          </a:p>
        </p:txBody>
      </p:sp>
      <p:sp>
        <p:nvSpPr>
          <p:cNvPr id="5" name="Segnaposto contenuto 4">
            <a:extLst>
              <a:ext uri="{FF2B5EF4-FFF2-40B4-BE49-F238E27FC236}">
                <a16:creationId xmlns:a16="http://schemas.microsoft.com/office/drawing/2014/main" id="{367B3DD7-5C00-F641-E0AD-B33AFF439B26}"/>
              </a:ext>
            </a:extLst>
          </p:cNvPr>
          <p:cNvSpPr>
            <a:spLocks noGrp="1"/>
          </p:cNvSpPr>
          <p:nvPr>
            <p:ph idx="1"/>
          </p:nvPr>
        </p:nvSpPr>
        <p:spPr/>
        <p:txBody>
          <a:bodyPr>
            <a:normAutofit/>
          </a:bodyPr>
          <a:lstStyle/>
          <a:p>
            <a:pPr marL="0" indent="0">
              <a:buNone/>
            </a:pPr>
            <a:r>
              <a:rPr lang="it-IT" sz="2400" b="1" dirty="0">
                <a:latin typeface="Calibri" panose="020F0502020204030204" pitchFamily="34" charset="0"/>
                <a:cs typeface="Calibri" panose="020F0502020204030204" pitchFamily="34" charset="0"/>
              </a:rPr>
              <a:t>Vero è che le cellule utilizzano il glucosio come fonte energetica ma l’attività di queste cellule è una conseguenza della biologia delle neoplasie, non la causa, per cui</a:t>
            </a:r>
          </a:p>
          <a:p>
            <a:pPr marL="0" indent="0">
              <a:buNone/>
            </a:pPr>
            <a:r>
              <a:rPr lang="it-IT" sz="3600" b="1" dirty="0">
                <a:solidFill>
                  <a:srgbClr val="FF0000"/>
                </a:solidFill>
                <a:latin typeface="Calibri" panose="020F0502020204030204" pitchFamily="34" charset="0"/>
                <a:cs typeface="Calibri" panose="020F0502020204030204" pitchFamily="34" charset="0"/>
              </a:rPr>
              <a:t>L’apporto di carboidrati con la dieta non è «benzina» per i tumori</a:t>
            </a:r>
          </a:p>
        </p:txBody>
      </p:sp>
    </p:spTree>
    <p:extLst>
      <p:ext uri="{BB962C8B-B14F-4D97-AF65-F5344CB8AC3E}">
        <p14:creationId xmlns:p14="http://schemas.microsoft.com/office/powerpoint/2010/main" val="423991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6FCFD-78ED-1A38-C938-3115F58FD4EE}"/>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E8E91A92-F9AB-F8C0-DE5C-5A7456F9B565}"/>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I LATTICINI</a:t>
            </a:r>
          </a:p>
        </p:txBody>
      </p:sp>
      <p:sp>
        <p:nvSpPr>
          <p:cNvPr id="5" name="Segnaposto contenuto 4">
            <a:extLst>
              <a:ext uri="{FF2B5EF4-FFF2-40B4-BE49-F238E27FC236}">
                <a16:creationId xmlns:a16="http://schemas.microsoft.com/office/drawing/2014/main" id="{DE94B249-5721-08F2-26E8-B9B91212140C}"/>
              </a:ext>
            </a:extLst>
          </p:cNvPr>
          <p:cNvSpPr>
            <a:spLocks noGrp="1"/>
          </p:cNvSpPr>
          <p:nvPr>
            <p:ph idx="1"/>
          </p:nvPr>
        </p:nvSpPr>
        <p:spPr/>
        <p:txBody>
          <a:bodyPr/>
          <a:lstStyle/>
          <a:p>
            <a:pPr marL="0" indent="0">
              <a:buNone/>
            </a:pPr>
            <a:r>
              <a:rPr lang="it-IT" b="1" dirty="0">
                <a:latin typeface="Calibri" panose="020F0502020204030204" pitchFamily="34" charset="0"/>
                <a:cs typeface="Calibri" panose="020F0502020204030204" pitchFamily="34" charset="0"/>
              </a:rPr>
              <a:t>Anche per i latticini non si hanno certezze tali da dare ferme indicazioni nella prevenzione del cancro, o addirittura come fattore favorente la nascita di </a:t>
            </a:r>
            <a:r>
              <a:rPr lang="it-IT" b="1">
                <a:latin typeface="Calibri" panose="020F0502020204030204" pitchFamily="34" charset="0"/>
                <a:cs typeface="Calibri" panose="020F0502020204030204" pitchFamily="34" charset="0"/>
              </a:rPr>
              <a:t>un tumore</a:t>
            </a:r>
            <a:endParaRPr lang="it-IT" b="1" dirty="0">
              <a:latin typeface="Calibri" panose="020F0502020204030204" pitchFamily="34" charset="0"/>
              <a:cs typeface="Calibri" panose="020F0502020204030204" pitchFamily="34" charset="0"/>
            </a:endParaRPr>
          </a:p>
          <a:p>
            <a:pPr marL="0" indent="0">
              <a:buNone/>
            </a:pPr>
            <a:r>
              <a:rPr lang="it-IT" b="1" dirty="0">
                <a:latin typeface="Calibri" panose="020F0502020204030204" pitchFamily="34" charset="0"/>
                <a:cs typeface="Calibri" panose="020F0502020204030204" pitchFamily="34" charset="0"/>
              </a:rPr>
              <a:t>                                                                  tuttavia</a:t>
            </a:r>
          </a:p>
          <a:p>
            <a:pPr marL="0" indent="0">
              <a:buNone/>
            </a:pPr>
            <a:r>
              <a:rPr lang="it-IT" b="1" dirty="0">
                <a:latin typeface="Calibri" panose="020F0502020204030204" pitchFamily="34" charset="0"/>
                <a:cs typeface="Calibri" panose="020F0502020204030204" pitchFamily="34" charset="0"/>
              </a:rPr>
              <a:t>L’apporto di CALCIO , presente nei latticini,  sarebbe in grado di legare determinati fattori infiammatori e ridurre la proliferazione cellulare soprattutto nel tumore del colon</a:t>
            </a:r>
          </a:p>
          <a:p>
            <a:pPr marL="0" indent="0">
              <a:buNone/>
            </a:pPr>
            <a:r>
              <a:rPr lang="it-IT" b="1" dirty="0">
                <a:latin typeface="Calibri" panose="020F0502020204030204" pitchFamily="34" charset="0"/>
                <a:cs typeface="Calibri" panose="020F0502020204030204" pitchFamily="34" charset="0"/>
              </a:rPr>
              <a:t>Dati contradditori invece per quanto riguarda la correlazione tra consumo di latticini e insorgenza del cancro della prostata</a:t>
            </a:r>
          </a:p>
          <a:p>
            <a:pPr marL="0" indent="0">
              <a:buNone/>
            </a:pPr>
            <a:endParaRPr lang="it-IT" dirty="0"/>
          </a:p>
        </p:txBody>
      </p:sp>
    </p:spTree>
    <p:extLst>
      <p:ext uri="{BB962C8B-B14F-4D97-AF65-F5344CB8AC3E}">
        <p14:creationId xmlns:p14="http://schemas.microsoft.com/office/powerpoint/2010/main" val="3385200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050594-7810-A07F-9683-F02A375A8D5E}"/>
              </a:ext>
            </a:extLst>
          </p:cNvPr>
          <p:cNvSpPr>
            <a:spLocks noGrp="1"/>
          </p:cNvSpPr>
          <p:nvPr>
            <p:ph type="title"/>
          </p:nvPr>
        </p:nvSpPr>
        <p:spPr/>
        <p:txBody>
          <a:bodyPr/>
          <a:lstStyle/>
          <a:p>
            <a:r>
              <a:rPr lang="it-IT" b="1" dirty="0"/>
              <a:t>Cancro malattia multifattoriale</a:t>
            </a:r>
          </a:p>
        </p:txBody>
      </p:sp>
      <p:sp>
        <p:nvSpPr>
          <p:cNvPr id="4" name="Segnaposto testo 3">
            <a:extLst>
              <a:ext uri="{FF2B5EF4-FFF2-40B4-BE49-F238E27FC236}">
                <a16:creationId xmlns:a16="http://schemas.microsoft.com/office/drawing/2014/main" id="{60ACFCD2-E123-023D-5D46-66047CA34BD1}"/>
              </a:ext>
            </a:extLst>
          </p:cNvPr>
          <p:cNvSpPr>
            <a:spLocks noGrp="1"/>
          </p:cNvSpPr>
          <p:nvPr>
            <p:ph type="body" idx="1"/>
          </p:nvPr>
        </p:nvSpPr>
        <p:spPr/>
        <p:txBody>
          <a:bodyPr/>
          <a:lstStyle/>
          <a:p>
            <a:r>
              <a:rPr lang="it-IT" b="1" dirty="0"/>
              <a:t>Fattori modificabili</a:t>
            </a:r>
          </a:p>
        </p:txBody>
      </p:sp>
      <p:sp>
        <p:nvSpPr>
          <p:cNvPr id="5" name="Segnaposto contenuto 4">
            <a:extLst>
              <a:ext uri="{FF2B5EF4-FFF2-40B4-BE49-F238E27FC236}">
                <a16:creationId xmlns:a16="http://schemas.microsoft.com/office/drawing/2014/main" id="{D95EFEBE-3103-07D1-EE7F-96204DA70557}"/>
              </a:ext>
            </a:extLst>
          </p:cNvPr>
          <p:cNvSpPr>
            <a:spLocks noGrp="1"/>
          </p:cNvSpPr>
          <p:nvPr>
            <p:ph sz="half" idx="2"/>
          </p:nvPr>
        </p:nvSpPr>
        <p:spPr/>
        <p:txBody>
          <a:bodyPr/>
          <a:lstStyle/>
          <a:p>
            <a:r>
              <a:rPr lang="it-IT" b="1" dirty="0"/>
              <a:t>Fumo</a:t>
            </a:r>
          </a:p>
          <a:p>
            <a:r>
              <a:rPr lang="it-IT" b="1" dirty="0"/>
              <a:t>Alimentazione</a:t>
            </a:r>
          </a:p>
          <a:p>
            <a:r>
              <a:rPr lang="it-IT" b="1" dirty="0"/>
              <a:t>Attività fisica</a:t>
            </a:r>
          </a:p>
          <a:p>
            <a:r>
              <a:rPr lang="it-IT" b="1" dirty="0"/>
              <a:t>Protezione della pelle</a:t>
            </a:r>
          </a:p>
        </p:txBody>
      </p:sp>
      <p:sp>
        <p:nvSpPr>
          <p:cNvPr id="6" name="Segnaposto testo 5">
            <a:extLst>
              <a:ext uri="{FF2B5EF4-FFF2-40B4-BE49-F238E27FC236}">
                <a16:creationId xmlns:a16="http://schemas.microsoft.com/office/drawing/2014/main" id="{E33BD8D4-27EF-8379-CE89-18304B476EA5}"/>
              </a:ext>
            </a:extLst>
          </p:cNvPr>
          <p:cNvSpPr>
            <a:spLocks noGrp="1"/>
          </p:cNvSpPr>
          <p:nvPr>
            <p:ph type="body" sz="quarter" idx="3"/>
          </p:nvPr>
        </p:nvSpPr>
        <p:spPr/>
        <p:txBody>
          <a:bodyPr/>
          <a:lstStyle/>
          <a:p>
            <a:r>
              <a:rPr lang="it-IT" b="1" dirty="0"/>
              <a:t>Fattori non modificabili</a:t>
            </a:r>
          </a:p>
        </p:txBody>
      </p:sp>
      <p:sp>
        <p:nvSpPr>
          <p:cNvPr id="7" name="Segnaposto contenuto 6">
            <a:extLst>
              <a:ext uri="{FF2B5EF4-FFF2-40B4-BE49-F238E27FC236}">
                <a16:creationId xmlns:a16="http://schemas.microsoft.com/office/drawing/2014/main" id="{88689CF2-2BDF-7F4C-3EEE-D412CC51910C}"/>
              </a:ext>
            </a:extLst>
          </p:cNvPr>
          <p:cNvSpPr>
            <a:spLocks noGrp="1"/>
          </p:cNvSpPr>
          <p:nvPr>
            <p:ph sz="quarter" idx="4"/>
          </p:nvPr>
        </p:nvSpPr>
        <p:spPr/>
        <p:txBody>
          <a:bodyPr/>
          <a:lstStyle/>
          <a:p>
            <a:r>
              <a:rPr lang="it-IT" b="1" dirty="0"/>
              <a:t>Età</a:t>
            </a:r>
          </a:p>
          <a:p>
            <a:r>
              <a:rPr lang="it-IT" b="1" dirty="0"/>
              <a:t>Sesso</a:t>
            </a:r>
          </a:p>
          <a:p>
            <a:r>
              <a:rPr lang="it-IT" b="1" dirty="0"/>
              <a:t>Etnia</a:t>
            </a:r>
          </a:p>
          <a:p>
            <a:r>
              <a:rPr lang="it-IT" b="1" dirty="0"/>
              <a:t>familiarità</a:t>
            </a:r>
          </a:p>
        </p:txBody>
      </p:sp>
    </p:spTree>
    <p:extLst>
      <p:ext uri="{BB962C8B-B14F-4D97-AF65-F5344CB8AC3E}">
        <p14:creationId xmlns:p14="http://schemas.microsoft.com/office/powerpoint/2010/main" val="1989295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7F8AC0-CFE6-55D4-BD00-0291984603FB}"/>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IL SALE</a:t>
            </a:r>
          </a:p>
        </p:txBody>
      </p:sp>
      <p:sp>
        <p:nvSpPr>
          <p:cNvPr id="3" name="Segnaposto contenuto 2">
            <a:extLst>
              <a:ext uri="{FF2B5EF4-FFF2-40B4-BE49-F238E27FC236}">
                <a16:creationId xmlns:a16="http://schemas.microsoft.com/office/drawing/2014/main" id="{EA4A70FD-9F6A-908E-1B57-A3A706305482}"/>
              </a:ext>
            </a:extLst>
          </p:cNvPr>
          <p:cNvSpPr>
            <a:spLocks noGrp="1"/>
          </p:cNvSpPr>
          <p:nvPr>
            <p:ph idx="1"/>
          </p:nvPr>
        </p:nvSpPr>
        <p:spPr/>
        <p:txBody>
          <a:bodyPr/>
          <a:lstStyle/>
          <a:p>
            <a:r>
              <a:rPr lang="it-IT" b="1" dirty="0">
                <a:latin typeface="Calibri" panose="020F0502020204030204" pitchFamily="34" charset="0"/>
                <a:cs typeface="Calibri" panose="020F0502020204030204" pitchFamily="34" charset="0"/>
              </a:rPr>
              <a:t>Il tumore dello stomaco è l’unico tipo di tumore per cui è stata riscontrata un’evidenza probabile tra consumo di sale ed aumentato rischio, principalmente dovuto ad un consumo regolare di cibi conservati con il sale. </a:t>
            </a:r>
          </a:p>
          <a:p>
            <a:r>
              <a:rPr lang="it-IT" b="1" dirty="0">
                <a:latin typeface="Calibri" panose="020F0502020204030204" pitchFamily="34" charset="0"/>
                <a:cs typeface="Calibri" panose="020F0502020204030204" pitchFamily="34" charset="0"/>
              </a:rPr>
              <a:t> Esistono prove fornite da esperimenti di laboratorio che l’alta assunzione di sale </a:t>
            </a:r>
            <a:r>
              <a:rPr lang="it-IT" b="1" dirty="0" err="1">
                <a:latin typeface="Calibri" panose="020F0502020204030204" pitchFamily="34" charset="0"/>
                <a:cs typeface="Calibri" panose="020F0502020204030204" pitchFamily="34" charset="0"/>
              </a:rPr>
              <a:t>puo’</a:t>
            </a:r>
            <a:r>
              <a:rPr lang="it-IT" b="1" dirty="0">
                <a:latin typeface="Calibri" panose="020F0502020204030204" pitchFamily="34" charset="0"/>
                <a:cs typeface="Calibri" panose="020F0502020204030204" pitchFamily="34" charset="0"/>
              </a:rPr>
              <a:t> danneggiare la mucosa dello stomaco, favorendo infiammazione e atrofia e  rischio di colonizzazione di Helicobacter Pylori, il fattore di rischio principale per il tumore gastrico </a:t>
            </a:r>
          </a:p>
          <a:p>
            <a:r>
              <a:rPr lang="it-IT" b="1" dirty="0">
                <a:latin typeface="Calibri" panose="020F0502020204030204" pitchFamily="34" charset="0"/>
                <a:cs typeface="Calibri" panose="020F0502020204030204" pitchFamily="34" charset="0"/>
              </a:rPr>
              <a:t> l</a:t>
            </a:r>
            <a:r>
              <a:rPr lang="it-IT" b="1" dirty="0">
                <a:solidFill>
                  <a:srgbClr val="FF0000"/>
                </a:solidFill>
                <a:latin typeface="Calibri" panose="020F0502020204030204" pitchFamily="34" charset="0"/>
                <a:cs typeface="Calibri" panose="020F0502020204030204" pitchFamily="34" charset="0"/>
              </a:rPr>
              <a:t>’apporto di sale raccomandato : 5 grammi al dì</a:t>
            </a:r>
          </a:p>
        </p:txBody>
      </p:sp>
    </p:spTree>
    <p:extLst>
      <p:ext uri="{BB962C8B-B14F-4D97-AF65-F5344CB8AC3E}">
        <p14:creationId xmlns:p14="http://schemas.microsoft.com/office/powerpoint/2010/main" val="967628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190CCEC-E81A-0376-611E-93DF9BE0BC56}"/>
              </a:ext>
            </a:extLst>
          </p:cNvPr>
          <p:cNvSpPr>
            <a:spLocks noGrp="1"/>
          </p:cNvSpPr>
          <p:nvPr>
            <p:ph type="title"/>
          </p:nvPr>
        </p:nvSpPr>
        <p:spPr/>
        <p:txBody>
          <a:bodyPr>
            <a:noAutofit/>
          </a:bodyPr>
          <a:lstStyle/>
          <a:p>
            <a:r>
              <a:rPr lang="it-IT" sz="3600" b="1" dirty="0">
                <a:latin typeface="Calibri" panose="020F0502020204030204" pitchFamily="34" charset="0"/>
                <a:cs typeface="Calibri" panose="020F0502020204030204" pitchFamily="34" charset="0"/>
              </a:rPr>
              <a:t>ATTENZIONE AGLI INTEGRATORI «PER LA PREVENZIONE DEL CANCRO»</a:t>
            </a:r>
          </a:p>
        </p:txBody>
      </p:sp>
      <p:sp>
        <p:nvSpPr>
          <p:cNvPr id="5" name="Segnaposto contenuto 4">
            <a:extLst>
              <a:ext uri="{FF2B5EF4-FFF2-40B4-BE49-F238E27FC236}">
                <a16:creationId xmlns:a16="http://schemas.microsoft.com/office/drawing/2014/main" id="{B35970F2-55AC-6D14-4BBF-0E51DC9AB1F6}"/>
              </a:ext>
            </a:extLst>
          </p:cNvPr>
          <p:cNvSpPr>
            <a:spLocks noGrp="1"/>
          </p:cNvSpPr>
          <p:nvPr>
            <p:ph idx="1"/>
          </p:nvPr>
        </p:nvSpPr>
        <p:spPr/>
        <p:txBody>
          <a:bodyPr>
            <a:normAutofit/>
          </a:bodyPr>
          <a:lstStyle/>
          <a:p>
            <a:pPr marL="0" indent="0">
              <a:buNone/>
            </a:pPr>
            <a:r>
              <a:rPr lang="it-IT" sz="2800" b="1" dirty="0">
                <a:solidFill>
                  <a:srgbClr val="FF0000"/>
                </a:solidFill>
                <a:latin typeface="Calibri" panose="020F0502020204030204" pitchFamily="34" charset="0"/>
                <a:cs typeface="Calibri" panose="020F0502020204030204" pitchFamily="34" charset="0"/>
              </a:rPr>
              <a:t>“ E se fitonutrienti ed antiossidanti me li prendo in pillole, faccio bene</a:t>
            </a:r>
            <a:r>
              <a:rPr lang="it-IT" sz="2800" dirty="0">
                <a:latin typeface="Calibri" panose="020F0502020204030204" pitchFamily="34" charset="0"/>
                <a:cs typeface="Calibri" panose="020F0502020204030204" pitchFamily="34" charset="0"/>
              </a:rPr>
              <a:t>?”</a:t>
            </a:r>
          </a:p>
          <a:p>
            <a:r>
              <a:rPr lang="it-IT" sz="2800" b="1" dirty="0">
                <a:solidFill>
                  <a:srgbClr val="FF0000"/>
                </a:solidFill>
                <a:latin typeface="Calibri" panose="020F0502020204030204" pitchFamily="34" charset="0"/>
                <a:cs typeface="Calibri" panose="020F0502020204030204" pitchFamily="34" charset="0"/>
              </a:rPr>
              <a:t>Attenzione! </a:t>
            </a:r>
          </a:p>
          <a:p>
            <a:r>
              <a:rPr lang="it-IT" sz="2800" b="1" dirty="0">
                <a:latin typeface="Calibri" panose="020F0502020204030204" pitchFamily="34" charset="0"/>
                <a:cs typeface="Calibri" panose="020F0502020204030204" pitchFamily="34" charset="0"/>
              </a:rPr>
              <a:t>Non è stato stabilito nessun beneficio certo nella prevenzione del cancro, ma benefici soltanto in determinate circostanze di carenze</a:t>
            </a:r>
          </a:p>
        </p:txBody>
      </p:sp>
    </p:spTree>
    <p:extLst>
      <p:ext uri="{BB962C8B-B14F-4D97-AF65-F5344CB8AC3E}">
        <p14:creationId xmlns:p14="http://schemas.microsoft.com/office/powerpoint/2010/main" val="547038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DDFD-3412-1B03-AAF8-94DAE7E52B5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4973100-584D-4D96-D755-0645B9D96B9E}"/>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GLI ANTIOSSIDANTI</a:t>
            </a:r>
          </a:p>
        </p:txBody>
      </p:sp>
      <p:sp>
        <p:nvSpPr>
          <p:cNvPr id="3" name="Segnaposto contenuto 2">
            <a:extLst>
              <a:ext uri="{FF2B5EF4-FFF2-40B4-BE49-F238E27FC236}">
                <a16:creationId xmlns:a16="http://schemas.microsoft.com/office/drawing/2014/main" id="{22630473-366D-14CF-D83D-9A035E7DF798}"/>
              </a:ext>
            </a:extLst>
          </p:cNvPr>
          <p:cNvSpPr>
            <a:spLocks noGrp="1"/>
          </p:cNvSpPr>
          <p:nvPr>
            <p:ph idx="1"/>
          </p:nvPr>
        </p:nvSpPr>
        <p:spPr/>
        <p:txBody>
          <a:bodyPr/>
          <a:lstStyle/>
          <a:p>
            <a:pPr marL="0" indent="0">
              <a:buNone/>
            </a:pPr>
            <a:r>
              <a:rPr lang="it-IT" b="1" dirty="0">
                <a:latin typeface="Calibri" panose="020F0502020204030204" pitchFamily="34" charset="0"/>
                <a:cs typeface="Calibri" panose="020F0502020204030204" pitchFamily="34" charset="0"/>
              </a:rPr>
              <a:t>Gli antiossidanti catturano i radicali liberi che  si generano dal metabolismo cellulare</a:t>
            </a:r>
          </a:p>
          <a:p>
            <a:pPr marL="0" indent="0">
              <a:buNone/>
            </a:pPr>
            <a:r>
              <a:rPr lang="it-IT" b="1" dirty="0">
                <a:latin typeface="Calibri" panose="020F0502020204030204" pitchFamily="34" charset="0"/>
                <a:cs typeface="Calibri" panose="020F0502020204030204" pitchFamily="34" charset="0"/>
              </a:rPr>
              <a:t>(vitamina E, vitamina C , polifenoli, carotenoidi, </a:t>
            </a:r>
            <a:r>
              <a:rPr lang="it-IT" b="1" dirty="0" err="1">
                <a:latin typeface="Calibri" panose="020F0502020204030204" pitchFamily="34" charset="0"/>
                <a:cs typeface="Calibri" panose="020F0502020204030204" pitchFamily="34" charset="0"/>
              </a:rPr>
              <a:t>caffè,thè</a:t>
            </a:r>
            <a:r>
              <a:rPr lang="it-IT" b="1" dirty="0">
                <a:latin typeface="Calibri" panose="020F0502020204030204" pitchFamily="34" charset="0"/>
                <a:cs typeface="Calibri" panose="020F0502020204030204" pitchFamily="34" charset="0"/>
              </a:rPr>
              <a:t>, cioccolato)</a:t>
            </a:r>
          </a:p>
          <a:p>
            <a:pPr marL="0" indent="0">
              <a:buNone/>
            </a:pPr>
            <a:r>
              <a:rPr lang="it-IT" b="1" u="sng" dirty="0">
                <a:latin typeface="Calibri" panose="020F0502020204030204" pitchFamily="34" charset="0"/>
                <a:cs typeface="Calibri" panose="020F0502020204030204" pitchFamily="34" charset="0"/>
              </a:rPr>
              <a:t>Non è accertato il loro ruolo effettivo nella prevenzione del cancro</a:t>
            </a:r>
          </a:p>
          <a:p>
            <a:pPr marL="0" indent="0">
              <a:buNone/>
            </a:pPr>
            <a:r>
              <a:rPr lang="it-IT" b="1" dirty="0">
                <a:latin typeface="Calibri" panose="020F0502020204030204" pitchFamily="34" charset="0"/>
                <a:cs typeface="Calibri" panose="020F0502020204030204" pitchFamily="34" charset="0"/>
              </a:rPr>
              <a:t>CAUTELA NELL’USO DI DOSI ECCESSIVE DI ANTIOSSIDANTI</a:t>
            </a:r>
          </a:p>
          <a:p>
            <a:pPr marL="0" indent="0">
              <a:buNone/>
            </a:pPr>
            <a:r>
              <a:rPr lang="it-IT" b="1" dirty="0">
                <a:latin typeface="Calibri" panose="020F0502020204030204" pitchFamily="34" charset="0"/>
                <a:cs typeface="Calibri" panose="020F0502020204030204" pitchFamily="34" charset="0"/>
              </a:rPr>
              <a:t>MEGLIO UNA DIETA RICCA IN FRUTTA E VERDURA (meno costosa e più efficace)</a:t>
            </a:r>
          </a:p>
        </p:txBody>
      </p:sp>
    </p:spTree>
    <p:extLst>
      <p:ext uri="{BB962C8B-B14F-4D97-AF65-F5344CB8AC3E}">
        <p14:creationId xmlns:p14="http://schemas.microsoft.com/office/powerpoint/2010/main" val="2569240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BED51EE-8A5D-2A67-4EFA-41DE3A163D1C}"/>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L’ALCOOL</a:t>
            </a:r>
          </a:p>
        </p:txBody>
      </p:sp>
      <p:sp>
        <p:nvSpPr>
          <p:cNvPr id="5" name="Segnaposto contenuto 4">
            <a:extLst>
              <a:ext uri="{FF2B5EF4-FFF2-40B4-BE49-F238E27FC236}">
                <a16:creationId xmlns:a16="http://schemas.microsoft.com/office/drawing/2014/main" id="{C75F89E0-F5FC-6F94-8974-65B8A8EC07BF}"/>
              </a:ext>
            </a:extLst>
          </p:cNvPr>
          <p:cNvSpPr>
            <a:spLocks noGrp="1"/>
          </p:cNvSpPr>
          <p:nvPr>
            <p:ph idx="1"/>
          </p:nvPr>
        </p:nvSpPr>
        <p:spPr/>
        <p:txBody>
          <a:bodyPr/>
          <a:lstStyle/>
          <a:p>
            <a:pPr marL="0" indent="0">
              <a:buNone/>
            </a:pPr>
            <a:r>
              <a:rPr lang="it-IT" b="1" dirty="0">
                <a:latin typeface="Calibri" panose="020F0502020204030204" pitchFamily="34" charset="0"/>
                <a:cs typeface="Calibri" panose="020F0502020204030204" pitchFamily="34" charset="0"/>
              </a:rPr>
              <a:t>L’etanolo è metabolizzato nel fegato e trasformato in ACETALDEIDE che gioca un ruolo importante nell’origine delle neoplasie</a:t>
            </a:r>
          </a:p>
          <a:p>
            <a:pPr marL="0" indent="0">
              <a:buNone/>
            </a:pPr>
            <a:r>
              <a:rPr lang="it-IT" b="1" dirty="0">
                <a:latin typeface="Calibri" panose="020F0502020204030204" pitchFamily="34" charset="0"/>
                <a:cs typeface="Calibri" panose="020F0502020204030204" pitchFamily="34" charset="0"/>
              </a:rPr>
              <a:t>Non esiste una soglia di sicurezza per un rischio oncologico ridotto</a:t>
            </a:r>
          </a:p>
          <a:p>
            <a:pPr marL="0" indent="0">
              <a:buNone/>
            </a:pPr>
            <a:r>
              <a:rPr lang="it-IT" b="1" dirty="0">
                <a:latin typeface="Calibri" panose="020F0502020204030204" pitchFamily="34" charset="0"/>
                <a:cs typeface="Calibri" panose="020F0502020204030204" pitchFamily="34" charset="0"/>
              </a:rPr>
              <a:t> ma la raccomandazione è</a:t>
            </a:r>
          </a:p>
          <a:p>
            <a:pPr marL="0" indent="0" algn="ctr">
              <a:buNone/>
            </a:pPr>
            <a:r>
              <a:rPr lang="it-IT" b="1" dirty="0">
                <a:latin typeface="Calibri" panose="020F0502020204030204" pitchFamily="34" charset="0"/>
                <a:cs typeface="Calibri" panose="020F0502020204030204" pitchFamily="34" charset="0"/>
              </a:rPr>
              <a:t>1 unità alcolica al giorno per le donne</a:t>
            </a:r>
          </a:p>
          <a:p>
            <a:pPr marL="0" indent="0" algn="ctr">
              <a:buNone/>
            </a:pPr>
            <a:r>
              <a:rPr lang="it-IT" b="1" dirty="0">
                <a:latin typeface="Calibri" panose="020F0502020204030204" pitchFamily="34" charset="0"/>
                <a:cs typeface="Calibri" panose="020F0502020204030204" pitchFamily="34" charset="0"/>
              </a:rPr>
              <a:t>2 unità alcoliche al giorno per gli uomini</a:t>
            </a:r>
          </a:p>
        </p:txBody>
      </p:sp>
    </p:spTree>
    <p:extLst>
      <p:ext uri="{BB962C8B-B14F-4D97-AF65-F5344CB8AC3E}">
        <p14:creationId xmlns:p14="http://schemas.microsoft.com/office/powerpoint/2010/main" val="4081338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3ED3C2-A059-24AC-F979-E1AFFF1AB9BD}"/>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L’ALCOOL</a:t>
            </a:r>
            <a:endParaRPr lang="it-IT" sz="3600" dirty="0"/>
          </a:p>
        </p:txBody>
      </p:sp>
      <p:sp>
        <p:nvSpPr>
          <p:cNvPr id="3" name="Segnaposto contenuto 2">
            <a:extLst>
              <a:ext uri="{FF2B5EF4-FFF2-40B4-BE49-F238E27FC236}">
                <a16:creationId xmlns:a16="http://schemas.microsoft.com/office/drawing/2014/main" id="{98CEF540-5ED3-47B4-3A89-989CCF0BAA48}"/>
              </a:ext>
            </a:extLst>
          </p:cNvPr>
          <p:cNvSpPr>
            <a:spLocks noGrp="1"/>
          </p:cNvSpPr>
          <p:nvPr>
            <p:ph idx="1"/>
          </p:nvPr>
        </p:nvSpPr>
        <p:spPr/>
        <p:txBody>
          <a:bodyPr>
            <a:normAutofit fontScale="92500" lnSpcReduction="10000"/>
          </a:bodyPr>
          <a:lstStyle/>
          <a:p>
            <a:pPr marL="0" indent="0">
              <a:buNone/>
            </a:pPr>
            <a:r>
              <a:rPr lang="it-IT" b="1" dirty="0">
                <a:latin typeface="Calibri" panose="020F0502020204030204" pitchFamily="34" charset="0"/>
                <a:cs typeface="Calibri" panose="020F0502020204030204" pitchFamily="34" charset="0"/>
              </a:rPr>
              <a:t>10 grammi di alcol al giorno di alcol puro (meno di un ‘unità alcolica) aumentano del 9% sino al 25% il rischio di alcuni tipi di tumore</a:t>
            </a:r>
          </a:p>
          <a:p>
            <a:r>
              <a:rPr lang="it-IT" b="1" dirty="0"/>
              <a:t>Bocca</a:t>
            </a:r>
          </a:p>
          <a:p>
            <a:r>
              <a:rPr lang="it-IT" b="1" dirty="0"/>
              <a:t>Esofago</a:t>
            </a:r>
          </a:p>
          <a:p>
            <a:r>
              <a:rPr lang="it-IT" b="1" dirty="0"/>
              <a:t>Laringe</a:t>
            </a:r>
          </a:p>
          <a:p>
            <a:r>
              <a:rPr lang="it-IT" b="1" dirty="0"/>
              <a:t>Fegato</a:t>
            </a:r>
          </a:p>
          <a:p>
            <a:r>
              <a:rPr lang="it-IT" b="1" dirty="0"/>
              <a:t>Mammella</a:t>
            </a:r>
          </a:p>
          <a:p>
            <a:r>
              <a:rPr lang="it-IT" b="1" dirty="0"/>
              <a:t>Tubo gastroenterico</a:t>
            </a:r>
          </a:p>
          <a:p>
            <a:pPr marL="0" indent="0">
              <a:buNone/>
            </a:pPr>
            <a:endParaRPr lang="it-IT"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2195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Risultato immagine per donne e cancro immagini">
            <a:extLst>
              <a:ext uri="{FF2B5EF4-FFF2-40B4-BE49-F238E27FC236}">
                <a16:creationId xmlns:a16="http://schemas.microsoft.com/office/drawing/2014/main" id="{65A7CCC3-192B-44D0-AE16-B47C39E6C5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8992" y="1828101"/>
            <a:ext cx="5691115" cy="3740184"/>
          </a:xfrm>
          <a:prstGeom prst="rect">
            <a:avLst/>
          </a:prstGeom>
          <a:noFill/>
          <a:ln>
            <a:noFill/>
          </a:ln>
        </p:spPr>
      </p:pic>
      <p:sp>
        <p:nvSpPr>
          <p:cNvPr id="18" name="Titolo 17">
            <a:extLst>
              <a:ext uri="{FF2B5EF4-FFF2-40B4-BE49-F238E27FC236}">
                <a16:creationId xmlns:a16="http://schemas.microsoft.com/office/drawing/2014/main" id="{0A3C5693-A682-6FF9-8138-DC9255A532FB}"/>
              </a:ext>
            </a:extLst>
          </p:cNvPr>
          <p:cNvSpPr>
            <a:spLocks noGrp="1"/>
          </p:cNvSpPr>
          <p:nvPr>
            <p:ph type="title"/>
          </p:nvPr>
        </p:nvSpPr>
        <p:spPr/>
        <p:txBody>
          <a:bodyPr/>
          <a:lstStyle/>
          <a:p>
            <a:r>
              <a:rPr lang="it-IT"/>
              <a:t>GRAZIE</a:t>
            </a:r>
          </a:p>
        </p:txBody>
      </p:sp>
    </p:spTree>
    <p:extLst>
      <p:ext uri="{BB962C8B-B14F-4D97-AF65-F5344CB8AC3E}">
        <p14:creationId xmlns:p14="http://schemas.microsoft.com/office/powerpoint/2010/main" val="2707146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EF5EC5C-2FA1-9CDC-8382-2A2D6E954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8733" y="907576"/>
            <a:ext cx="5991368" cy="5042848"/>
          </a:xfrm>
          <a:prstGeom prst="rect">
            <a:avLst/>
          </a:prstGeom>
          <a:noFill/>
          <a:extLst>
            <a:ext uri="{909E8E84-426E-40DD-AFC4-6F175D3DCCD1}">
              <a14:hiddenFill xmlns:a14="http://schemas.microsoft.com/office/drawing/2010/main">
                <a:solidFill>
                  <a:srgbClr val="FFFFFF"/>
                </a:solidFill>
              </a14:hiddenFill>
            </a:ext>
          </a:extLst>
        </p:spPr>
      </p:pic>
      <p:sp>
        <p:nvSpPr>
          <p:cNvPr id="11" name="Titolo 10">
            <a:extLst>
              <a:ext uri="{FF2B5EF4-FFF2-40B4-BE49-F238E27FC236}">
                <a16:creationId xmlns:a16="http://schemas.microsoft.com/office/drawing/2014/main" id="{92424D55-1ADF-9331-CAA1-0BD2D5DE4CA7}"/>
              </a:ext>
            </a:extLst>
          </p:cNvPr>
          <p:cNvSpPr>
            <a:spLocks noGrp="1"/>
          </p:cNvSpPr>
          <p:nvPr>
            <p:ph type="title"/>
          </p:nvPr>
        </p:nvSpPr>
        <p:spPr>
          <a:xfrm>
            <a:off x="1451579" y="122831"/>
            <a:ext cx="9603275" cy="784745"/>
          </a:xfrm>
        </p:spPr>
        <p:txBody>
          <a:bodyPr/>
          <a:lstStyle/>
          <a:p>
            <a:r>
              <a:rPr lang="it-IT" i="0" dirty="0">
                <a:solidFill>
                  <a:srgbClr val="1A3040"/>
                </a:solidFill>
                <a:effectLst/>
                <a:latin typeface="garamoun-regular"/>
              </a:rPr>
              <a:t>World Cancer </a:t>
            </a:r>
            <a:r>
              <a:rPr lang="it-IT" i="0" dirty="0" err="1">
                <a:solidFill>
                  <a:srgbClr val="1A3040"/>
                </a:solidFill>
                <a:effectLst/>
                <a:latin typeface="garamoun-regular"/>
              </a:rPr>
              <a:t>Research</a:t>
            </a:r>
            <a:r>
              <a:rPr lang="it-IT" i="0" dirty="0">
                <a:solidFill>
                  <a:srgbClr val="1A3040"/>
                </a:solidFill>
                <a:effectLst/>
                <a:latin typeface="garamoun-regular"/>
              </a:rPr>
              <a:t> Fund</a:t>
            </a:r>
            <a:endParaRPr lang="it-IT" dirty="0"/>
          </a:p>
        </p:txBody>
      </p:sp>
    </p:spTree>
    <p:extLst>
      <p:ext uri="{BB962C8B-B14F-4D97-AF65-F5344CB8AC3E}">
        <p14:creationId xmlns:p14="http://schemas.microsoft.com/office/powerpoint/2010/main" val="3394108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28CD3A-9912-B93A-764D-A7036EB7EB36}"/>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ALIMENTAZIONE E CANCRO</a:t>
            </a:r>
          </a:p>
        </p:txBody>
      </p:sp>
      <p:sp>
        <p:nvSpPr>
          <p:cNvPr id="3" name="Segnaposto contenuto 2">
            <a:extLst>
              <a:ext uri="{FF2B5EF4-FFF2-40B4-BE49-F238E27FC236}">
                <a16:creationId xmlns:a16="http://schemas.microsoft.com/office/drawing/2014/main" id="{12059792-1B5E-69D8-C91F-6DD5F730CA76}"/>
              </a:ext>
            </a:extLst>
          </p:cNvPr>
          <p:cNvSpPr>
            <a:spLocks noGrp="1"/>
          </p:cNvSpPr>
          <p:nvPr>
            <p:ph idx="1"/>
          </p:nvPr>
        </p:nvSpPr>
        <p:spPr/>
        <p:txBody>
          <a:bodyPr>
            <a:normAutofit/>
          </a:bodyPr>
          <a:lstStyle/>
          <a:p>
            <a:r>
              <a:rPr lang="it-IT" sz="3200" b="1" dirty="0">
                <a:latin typeface="Calibri" panose="020F0502020204030204" pitchFamily="34" charset="0"/>
                <a:cs typeface="Calibri" panose="020F0502020204030204" pitchFamily="34" charset="0"/>
              </a:rPr>
              <a:t>Tre tumori su dieci nel nostro Paese sono causati da un’alimentazione scorretta. </a:t>
            </a:r>
          </a:p>
          <a:p>
            <a:r>
              <a:rPr lang="it-IT" sz="3200" b="1" dirty="0">
                <a:latin typeface="Calibri" panose="020F0502020204030204" pitchFamily="34" charset="0"/>
                <a:cs typeface="Calibri" panose="020F0502020204030204" pitchFamily="34" charset="0"/>
              </a:rPr>
              <a:t> Le neoplasie più influenzate da ciò che mangiamo e dai chili di troppo sono quelle al colon-retto, seno, prostata</a:t>
            </a:r>
          </a:p>
        </p:txBody>
      </p:sp>
    </p:spTree>
    <p:extLst>
      <p:ext uri="{BB962C8B-B14F-4D97-AF65-F5344CB8AC3E}">
        <p14:creationId xmlns:p14="http://schemas.microsoft.com/office/powerpoint/2010/main" val="3968186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5B16629-8F52-17BF-7B21-95F5831410B4}"/>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DIETA MEDITERRANEA E TUMORI</a:t>
            </a:r>
          </a:p>
        </p:txBody>
      </p:sp>
      <p:sp>
        <p:nvSpPr>
          <p:cNvPr id="4" name="Segnaposto contenuto 3">
            <a:extLst>
              <a:ext uri="{FF2B5EF4-FFF2-40B4-BE49-F238E27FC236}">
                <a16:creationId xmlns:a16="http://schemas.microsoft.com/office/drawing/2014/main" id="{18876EE8-E9D5-39F2-2236-659E235E2FE0}"/>
              </a:ext>
            </a:extLst>
          </p:cNvPr>
          <p:cNvSpPr>
            <a:spLocks noGrp="1"/>
          </p:cNvSpPr>
          <p:nvPr>
            <p:ph idx="1"/>
          </p:nvPr>
        </p:nvSpPr>
        <p:spPr/>
        <p:txBody>
          <a:bodyPr/>
          <a:lstStyle/>
          <a:p>
            <a:r>
              <a:rPr lang="it-IT" b="1" dirty="0"/>
              <a:t>L'olio di oliva, la pasta, il pane, il vino, i legumi, gli ortaggi e la frutta, sono i veri protagonisti. </a:t>
            </a:r>
          </a:p>
          <a:p>
            <a:r>
              <a:rPr lang="it-IT" b="1" dirty="0"/>
              <a:t>Questi elementi, sapientemente combinati tra di loro, con l'integrazione di piccole quantità di prodotti di origine animale come il formaggio, il latte, le uova, il pesce e la carne, forniscono una alimentazione piacevole, diffusa ed accettata anche da popolazioni con tradizioni alimentari diverse</a:t>
            </a:r>
          </a:p>
        </p:txBody>
      </p:sp>
    </p:spTree>
    <p:extLst>
      <p:ext uri="{BB962C8B-B14F-4D97-AF65-F5344CB8AC3E}">
        <p14:creationId xmlns:p14="http://schemas.microsoft.com/office/powerpoint/2010/main" val="627705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0A90B9E-15D0-2C1A-17ED-530C41C6CCFF}"/>
              </a:ext>
            </a:extLst>
          </p:cNvPr>
          <p:cNvSpPr>
            <a:spLocks noGrp="1"/>
          </p:cNvSpPr>
          <p:nvPr>
            <p:ph type="title"/>
          </p:nvPr>
        </p:nvSpPr>
        <p:spPr/>
        <p:txBody>
          <a:bodyPr/>
          <a:lstStyle/>
          <a:p>
            <a:r>
              <a:rPr lang="it-IT" b="1" dirty="0">
                <a:latin typeface="Calibri" panose="020F0502020204030204" pitchFamily="34" charset="0"/>
                <a:cs typeface="Calibri" panose="020F0502020204030204" pitchFamily="34" charset="0"/>
              </a:rPr>
              <a:t>SOVRAPPESO E SCARSA ATTIVITA’ FISICA</a:t>
            </a:r>
          </a:p>
        </p:txBody>
      </p:sp>
      <p:sp>
        <p:nvSpPr>
          <p:cNvPr id="5" name="Segnaposto contenuto 4">
            <a:extLst>
              <a:ext uri="{FF2B5EF4-FFF2-40B4-BE49-F238E27FC236}">
                <a16:creationId xmlns:a16="http://schemas.microsoft.com/office/drawing/2014/main" id="{398FD0ED-43D8-04BD-5E70-A615B22BDC6C}"/>
              </a:ext>
            </a:extLst>
          </p:cNvPr>
          <p:cNvSpPr>
            <a:spLocks noGrp="1"/>
          </p:cNvSpPr>
          <p:nvPr>
            <p:ph idx="1"/>
          </p:nvPr>
        </p:nvSpPr>
        <p:spPr/>
        <p:txBody>
          <a:bodyPr/>
          <a:lstStyle/>
          <a:p>
            <a:r>
              <a:rPr lang="it-IT" b="1" i="0" dirty="0">
                <a:solidFill>
                  <a:srgbClr val="1A3040"/>
                </a:solidFill>
                <a:effectLst/>
                <a:latin typeface="garamoun-regular"/>
              </a:rPr>
              <a:t>sedentarietà e assunzione di cibi raffinati, a elevato contenuto calorico, rappresentano la benzina di sovrappeso e obesità, oggi identificate tra le principali cause dell'aumento drammatico dell'incidenza delle patologie tumorali in tutto il mondo.</a:t>
            </a:r>
            <a:endParaRPr lang="it-IT" b="1" dirty="0"/>
          </a:p>
        </p:txBody>
      </p:sp>
    </p:spTree>
    <p:extLst>
      <p:ext uri="{BB962C8B-B14F-4D97-AF65-F5344CB8AC3E}">
        <p14:creationId xmlns:p14="http://schemas.microsoft.com/office/powerpoint/2010/main" val="2635715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F4693F-9FDB-8709-0274-B1688419ED5D}"/>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Carni rosse E BIANCHE</a:t>
            </a:r>
          </a:p>
        </p:txBody>
      </p:sp>
      <p:sp>
        <p:nvSpPr>
          <p:cNvPr id="3" name="Segnaposto contenuto 2">
            <a:extLst>
              <a:ext uri="{FF2B5EF4-FFF2-40B4-BE49-F238E27FC236}">
                <a16:creationId xmlns:a16="http://schemas.microsoft.com/office/drawing/2014/main" id="{F8558FC6-C626-E46F-3D1B-B7C8141B61AE}"/>
              </a:ext>
            </a:extLst>
          </p:cNvPr>
          <p:cNvSpPr>
            <a:spLocks noGrp="1"/>
          </p:cNvSpPr>
          <p:nvPr>
            <p:ph idx="1"/>
          </p:nvPr>
        </p:nvSpPr>
        <p:spPr/>
        <p:txBody>
          <a:bodyPr>
            <a:normAutofit fontScale="85000" lnSpcReduction="20000"/>
          </a:bodyPr>
          <a:lstStyle/>
          <a:p>
            <a:r>
              <a:rPr lang="it-IT" sz="2800" b="1" i="0" dirty="0">
                <a:solidFill>
                  <a:srgbClr val="FF0000"/>
                </a:solidFill>
                <a:effectLst/>
                <a:latin typeface="Calibri" panose="020F0502020204030204" pitchFamily="34" charset="0"/>
                <a:cs typeface="Calibri" panose="020F0502020204030204" pitchFamily="34" charset="0"/>
              </a:rPr>
              <a:t>Nessuna patologia è causata soltanto dal consumo di carne rossa ma…</a:t>
            </a:r>
          </a:p>
          <a:p>
            <a:r>
              <a:rPr lang="it-IT" sz="2600" b="1" dirty="0">
                <a:latin typeface="Calibri" panose="020F0502020204030204" pitchFamily="34" charset="0"/>
                <a:cs typeface="Calibri" panose="020F0502020204030204" pitchFamily="34" charset="0"/>
              </a:rPr>
              <a:t>La carne rossa contiene una grande quantità di ferro EME che ha una forte attività «pro ossidativa» in grado di danneggiare il DNA  e quindi provocare tumori (soprattutto colon e polmone)</a:t>
            </a:r>
          </a:p>
          <a:p>
            <a:r>
              <a:rPr lang="it-IT" sz="2600" b="1" i="0" dirty="0">
                <a:solidFill>
                  <a:srgbClr val="000000"/>
                </a:solidFill>
                <a:effectLst/>
                <a:latin typeface="Calibri" panose="020F0502020204030204" pitchFamily="34" charset="0"/>
                <a:cs typeface="Calibri" panose="020F0502020204030204" pitchFamily="34" charset="0"/>
              </a:rPr>
              <a:t>La pericolosità della carne, in termini di effetto cancerogeno, sembra dipendere soprattutto dai metodi di lavorazione (possono essere aggiunte sostanze pericolose come nitrati e nitriti) e di cottura (le cotture ad alta temperatura, per esempio alla griglia, o le fritture, determinano la formazione di sostanze potenzialmente dannose</a:t>
            </a:r>
            <a:endParaRPr lang="it-IT" sz="2600" b="1" dirty="0">
              <a:latin typeface="Calibri" panose="020F0502020204030204" pitchFamily="34" charset="0"/>
              <a:cs typeface="Calibri" panose="020F0502020204030204" pitchFamily="34" charset="0"/>
            </a:endParaRPr>
          </a:p>
          <a:p>
            <a:endParaRPr lang="it-IT" b="1" i="0" dirty="0">
              <a:solidFill>
                <a:srgbClr val="1A3040"/>
              </a:solidFill>
              <a:effectLst/>
              <a:latin typeface="garamoun-bold"/>
            </a:endParaRPr>
          </a:p>
        </p:txBody>
      </p:sp>
    </p:spTree>
    <p:extLst>
      <p:ext uri="{BB962C8B-B14F-4D97-AF65-F5344CB8AC3E}">
        <p14:creationId xmlns:p14="http://schemas.microsoft.com/office/powerpoint/2010/main" val="4118373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68F632-E27A-A583-994F-6B84135F716B}"/>
              </a:ext>
            </a:extLst>
          </p:cNvPr>
          <p:cNvSpPr>
            <a:spLocks noGrp="1"/>
          </p:cNvSpPr>
          <p:nvPr>
            <p:ph type="title"/>
          </p:nvPr>
        </p:nvSpPr>
        <p:spPr/>
        <p:txBody>
          <a:bodyPr>
            <a:normAutofit/>
          </a:bodyPr>
          <a:lstStyle/>
          <a:p>
            <a:r>
              <a:rPr lang="it-IT" sz="3600" b="1" dirty="0">
                <a:latin typeface="Calibri" panose="020F0502020204030204" pitchFamily="34" charset="0"/>
                <a:cs typeface="Calibri" panose="020F0502020204030204" pitchFamily="34" charset="0"/>
              </a:rPr>
              <a:t>Carni rosse E BIANCHE</a:t>
            </a:r>
          </a:p>
        </p:txBody>
      </p:sp>
      <p:sp>
        <p:nvSpPr>
          <p:cNvPr id="3" name="Segnaposto contenuto 2">
            <a:extLst>
              <a:ext uri="{FF2B5EF4-FFF2-40B4-BE49-F238E27FC236}">
                <a16:creationId xmlns:a16="http://schemas.microsoft.com/office/drawing/2014/main" id="{A0A902E9-9D15-3A6F-A80F-49CD9D68B577}"/>
              </a:ext>
            </a:extLst>
          </p:cNvPr>
          <p:cNvSpPr>
            <a:spLocks noGrp="1"/>
          </p:cNvSpPr>
          <p:nvPr>
            <p:ph idx="1"/>
          </p:nvPr>
        </p:nvSpPr>
        <p:spPr/>
        <p:txBody>
          <a:bodyPr>
            <a:normAutofit fontScale="92500" lnSpcReduction="10000"/>
          </a:bodyPr>
          <a:lstStyle/>
          <a:p>
            <a:r>
              <a:rPr lang="it-IT" b="1" i="0" dirty="0">
                <a:solidFill>
                  <a:srgbClr val="1A3040"/>
                </a:solidFill>
                <a:effectLst/>
                <a:latin typeface="Calibri" panose="020F0502020204030204" pitchFamily="34" charset="0"/>
                <a:cs typeface="Calibri" panose="020F0502020204030204" pitchFamily="34" charset="0"/>
              </a:rPr>
              <a:t>Nel 2015 l'International Agency for </a:t>
            </a:r>
            <a:r>
              <a:rPr lang="it-IT" b="1" i="0" dirty="0" err="1">
                <a:solidFill>
                  <a:srgbClr val="1A3040"/>
                </a:solidFill>
                <a:effectLst/>
                <a:latin typeface="Calibri" panose="020F0502020204030204" pitchFamily="34" charset="0"/>
                <a:cs typeface="Calibri" panose="020F0502020204030204" pitchFamily="34" charset="0"/>
              </a:rPr>
              <a:t>Research</a:t>
            </a:r>
            <a:r>
              <a:rPr lang="it-IT" b="1" i="0" dirty="0">
                <a:solidFill>
                  <a:srgbClr val="1A3040"/>
                </a:solidFill>
                <a:effectLst/>
                <a:latin typeface="Calibri" panose="020F0502020204030204" pitchFamily="34" charset="0"/>
                <a:cs typeface="Calibri" panose="020F0502020204030204" pitchFamily="34" charset="0"/>
              </a:rPr>
              <a:t> on Cancer (IARC) di Lione, un'agenzia dell'Organizzazione mondiale della sanità che valuta e classifica le prove di cancerogenicità delle sostanze, ha definito</a:t>
            </a:r>
            <a:r>
              <a:rPr lang="it-IT" b="1" i="0" dirty="0">
                <a:solidFill>
                  <a:srgbClr val="FF0000"/>
                </a:solidFill>
                <a:effectLst/>
                <a:latin typeface="Calibri" panose="020F0502020204030204" pitchFamily="34" charset="0"/>
                <a:cs typeface="Calibri" panose="020F0502020204030204" pitchFamily="34" charset="0"/>
              </a:rPr>
              <a:t> la carne rossa come probabilmente cancerogena (classe 2°) </a:t>
            </a:r>
            <a:r>
              <a:rPr lang="it-IT" b="1" i="0" dirty="0">
                <a:solidFill>
                  <a:srgbClr val="1A3040"/>
                </a:solidFill>
                <a:effectLst/>
                <a:latin typeface="Calibri" panose="020F0502020204030204" pitchFamily="34" charset="0"/>
                <a:cs typeface="Calibri" panose="020F0502020204030204" pitchFamily="34" charset="0"/>
              </a:rPr>
              <a:t>e </a:t>
            </a:r>
            <a:r>
              <a:rPr lang="it-IT" b="1" i="0" dirty="0">
                <a:solidFill>
                  <a:srgbClr val="FF0000"/>
                </a:solidFill>
                <a:effectLst/>
                <a:latin typeface="Calibri" panose="020F0502020204030204" pitchFamily="34" charset="0"/>
                <a:cs typeface="Calibri" panose="020F0502020204030204" pitchFamily="34" charset="0"/>
              </a:rPr>
              <a:t>la carne rossa lavorata (insaccati e salumi) come sicuramente cancerogena (classe 1 </a:t>
            </a:r>
            <a:r>
              <a:rPr lang="it-IT" b="1" i="0" dirty="0">
                <a:solidFill>
                  <a:srgbClr val="1A3040"/>
                </a:solidFill>
                <a:effectLst/>
                <a:latin typeface="Calibri" panose="020F0502020204030204" pitchFamily="34" charset="0"/>
                <a:cs typeface="Calibri" panose="020F0502020204030204" pitchFamily="34" charset="0"/>
              </a:rPr>
              <a:t>della classificazione dello IARC)</a:t>
            </a:r>
          </a:p>
          <a:p>
            <a:r>
              <a:rPr lang="it-IT" b="1" i="0" dirty="0">
                <a:solidFill>
                  <a:srgbClr val="1A3040"/>
                </a:solidFill>
                <a:effectLst/>
                <a:latin typeface="Calibri" panose="020F0502020204030204" pitchFamily="34" charset="0"/>
                <a:cs typeface="Calibri" panose="020F0502020204030204" pitchFamily="34" charset="0"/>
              </a:rPr>
              <a:t>Per quel che riguarda le carni bianche (pollame e coniglio), gli esperti affermano solo che non esistono studi sufficientemente attendibili, anche se la conoscenza dei meccanismi molecolari che rendono la carne rossa potenzialmente cancerogena (per esempio la presenza del ferro EME) permette di dire che le carni bianche (che ne contengono, in generale, in piccolissima quantità) sono probabilmente più sicure.</a:t>
            </a:r>
            <a:endParaRPr lang="it-IT" b="1"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932443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68EB8AB-809C-8C2C-E9D0-119E84CC6826}"/>
              </a:ext>
            </a:extLst>
          </p:cNvPr>
          <p:cNvSpPr>
            <a:spLocks noGrp="1"/>
          </p:cNvSpPr>
          <p:nvPr>
            <p:ph type="title"/>
          </p:nvPr>
        </p:nvSpPr>
        <p:spPr/>
        <p:txBody>
          <a:bodyPr/>
          <a:lstStyle/>
          <a:p>
            <a:r>
              <a:rPr lang="it-IT" b="1" dirty="0"/>
              <a:t>E I PESCI ?</a:t>
            </a:r>
          </a:p>
        </p:txBody>
      </p:sp>
      <p:sp>
        <p:nvSpPr>
          <p:cNvPr id="3" name="CasellaDiTesto 2">
            <a:extLst>
              <a:ext uri="{FF2B5EF4-FFF2-40B4-BE49-F238E27FC236}">
                <a16:creationId xmlns:a16="http://schemas.microsoft.com/office/drawing/2014/main" id="{55972E76-20E1-FBE3-347A-14FA04381E5A}"/>
              </a:ext>
            </a:extLst>
          </p:cNvPr>
          <p:cNvSpPr txBox="1"/>
          <p:nvPr/>
        </p:nvSpPr>
        <p:spPr>
          <a:xfrm>
            <a:off x="1187355" y="2047164"/>
            <a:ext cx="7973704" cy="2554545"/>
          </a:xfrm>
          <a:prstGeom prst="rect">
            <a:avLst/>
          </a:prstGeom>
          <a:noFill/>
        </p:spPr>
        <p:txBody>
          <a:bodyPr wrap="square">
            <a:spAutoFit/>
          </a:bodyPr>
          <a:lstStyle/>
          <a:p>
            <a:pPr algn="just"/>
            <a:r>
              <a:rPr lang="it-IT" sz="2000" b="1" i="0" dirty="0">
                <a:solidFill>
                  <a:srgbClr val="1A3040"/>
                </a:solidFill>
                <a:effectLst/>
                <a:latin typeface="Calibri" panose="020F0502020204030204" pitchFamily="34" charset="0"/>
                <a:cs typeface="Calibri" panose="020F0502020204030204" pitchFamily="34" charset="0"/>
              </a:rPr>
              <a:t>Gli omega 3 a lunga catena si trovano in abbondanza nell’olio di pesce, mentre l’acido alfa-linolenico è abbondante nei semi di lino. Fanno entrambi parte dei cosiddetti “</a:t>
            </a:r>
            <a:r>
              <a:rPr lang="it-IT" sz="2000" b="1" i="0" dirty="0">
                <a:solidFill>
                  <a:srgbClr val="FF0000"/>
                </a:solidFill>
                <a:effectLst/>
                <a:latin typeface="Calibri" panose="020F0502020204030204" pitchFamily="34" charset="0"/>
                <a:cs typeface="Calibri" panose="020F0502020204030204" pitchFamily="34" charset="0"/>
              </a:rPr>
              <a:t>grassi buoni”, </a:t>
            </a:r>
            <a:r>
              <a:rPr lang="it-IT" sz="2000" b="1" i="0" dirty="0">
                <a:solidFill>
                  <a:srgbClr val="1A3040"/>
                </a:solidFill>
                <a:effectLst/>
                <a:latin typeface="Calibri" panose="020F0502020204030204" pitchFamily="34" charset="0"/>
                <a:cs typeface="Calibri" panose="020F0502020204030204" pitchFamily="34" charset="0"/>
              </a:rPr>
              <a:t>così chiamati per i loro effetti protettivi su cuore e vasi, ma nella comunità scientifica ci si chiede se siano efficaci anche nella prevenzione del cancro.</a:t>
            </a:r>
          </a:p>
          <a:p>
            <a:pPr algn="just"/>
            <a:r>
              <a:rPr lang="it-IT" sz="2000" b="1" i="0" dirty="0">
                <a:solidFill>
                  <a:srgbClr val="1A3040"/>
                </a:solidFill>
                <a:effectLst/>
                <a:latin typeface="Calibri" panose="020F0502020204030204" pitchFamily="34" charset="0"/>
                <a:cs typeface="Calibri" panose="020F0502020204030204" pitchFamily="34" charset="0"/>
              </a:rPr>
              <a:t>Tra i meccanismi che possono determinare l’effetto dei grassi insaturi sul rischio di tumore ci sono, per esempio, le loro </a:t>
            </a:r>
            <a:r>
              <a:rPr lang="it-IT" sz="2000" b="1" i="0" dirty="0">
                <a:solidFill>
                  <a:srgbClr val="FF0000"/>
                </a:solidFill>
                <a:effectLst/>
                <a:latin typeface="Calibri" panose="020F0502020204030204" pitchFamily="34" charset="0"/>
                <a:cs typeface="Calibri" panose="020F0502020204030204" pitchFamily="34" charset="0"/>
              </a:rPr>
              <a:t>capacità di regolare la risposta infiammatoria e lo stress ossidativi</a:t>
            </a:r>
            <a:endParaRPr lang="it-IT" sz="20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2388042"/>
      </p:ext>
    </p:extLst>
  </p:cSld>
  <p:clrMapOvr>
    <a:masterClrMapping/>
  </p:clrMapOvr>
</p:sld>
</file>

<file path=ppt/theme/theme1.xml><?xml version="1.0" encoding="utf-8"?>
<a:theme xmlns:a="http://schemas.openxmlformats.org/drawingml/2006/main" name="Raccolta">
  <a:themeElements>
    <a:clrScheme name="Raccolt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Raccolt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329</TotalTime>
  <Words>1453</Words>
  <Application>Microsoft Office PowerPoint</Application>
  <PresentationFormat>Widescreen</PresentationFormat>
  <Paragraphs>102</Paragraphs>
  <Slides>25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25</vt:i4>
      </vt:variant>
    </vt:vector>
  </HeadingPairs>
  <TitlesOfParts>
    <vt:vector size="32" baseType="lpstr">
      <vt:lpstr>-apple-system</vt:lpstr>
      <vt:lpstr>Arial</vt:lpstr>
      <vt:lpstr>Calibri</vt:lpstr>
      <vt:lpstr>garamoun-bold</vt:lpstr>
      <vt:lpstr>garamoun-regular</vt:lpstr>
      <vt:lpstr>Gill Sans MT</vt:lpstr>
      <vt:lpstr>Raccolta</vt:lpstr>
      <vt:lpstr>FACCIAMO CHIAREZZA: alimentazione e cancro</vt:lpstr>
      <vt:lpstr>Cancro malattia multifattoriale</vt:lpstr>
      <vt:lpstr>World Cancer Research Fund</vt:lpstr>
      <vt:lpstr>ALIMENTAZIONE E CANCRO</vt:lpstr>
      <vt:lpstr>DIETA MEDITERRANEA E TUMORI</vt:lpstr>
      <vt:lpstr>SOVRAPPESO E SCARSA ATTIVITA’ FISICA</vt:lpstr>
      <vt:lpstr>Carni rosse E BIANCHE</vt:lpstr>
      <vt:lpstr>Carni rosse E BIANCHE</vt:lpstr>
      <vt:lpstr>E I PESCI ?</vt:lpstr>
      <vt:lpstr>OLTRE AL PESCE FRESCO…</vt:lpstr>
      <vt:lpstr>CUOCERE CARNE E PESCE</vt:lpstr>
      <vt:lpstr>FRUTTA E VERDURA</vt:lpstr>
      <vt:lpstr>QUALE E QUANTA FRUTTA E VERDURA</vt:lpstr>
      <vt:lpstr>Almeno 30 grammi di fibre al giorno</vt:lpstr>
      <vt:lpstr>PERCHE’ COSI TANTA ATTENZIONE AI VEGETALI ?</vt:lpstr>
      <vt:lpstr>E I CARBOIDRATI?</vt:lpstr>
      <vt:lpstr>INFATTI…</vt:lpstr>
      <vt:lpstr>I CARBOIDRATI</vt:lpstr>
      <vt:lpstr>I LATTICINI</vt:lpstr>
      <vt:lpstr>IL SALE</vt:lpstr>
      <vt:lpstr>ATTENZIONE AGLI INTEGRATORI «PER LA PREVENZIONE DEL CANCRO»</vt:lpstr>
      <vt:lpstr>GLI ANTIOSSIDANTI</vt:lpstr>
      <vt:lpstr>L’ALCOOL</vt:lpstr>
      <vt:lpstr>L’ALCOOL</vt:lpstr>
      <vt:lpstr>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Doris Mascheroni</dc:creator>
  <cp:lastModifiedBy>Doris Mascheroni</cp:lastModifiedBy>
  <cp:revision>38</cp:revision>
  <dcterms:created xsi:type="dcterms:W3CDTF">2024-02-03T17:00:26Z</dcterms:created>
  <dcterms:modified xsi:type="dcterms:W3CDTF">2024-02-27T15:44:39Z</dcterms:modified>
</cp:coreProperties>
</file>