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1"/>
  </p:sldMasterIdLst>
  <p:notesMasterIdLst>
    <p:notesMasterId r:id="rId20"/>
  </p:notesMasterIdLst>
  <p:handoutMasterIdLst>
    <p:handoutMasterId r:id="rId21"/>
  </p:handoutMasterIdLst>
  <p:sldIdLst>
    <p:sldId id="266" r:id="rId2"/>
    <p:sldId id="307" r:id="rId3"/>
    <p:sldId id="306" r:id="rId4"/>
    <p:sldId id="308" r:id="rId5"/>
    <p:sldId id="309" r:id="rId6"/>
    <p:sldId id="284" r:id="rId7"/>
    <p:sldId id="273" r:id="rId8"/>
    <p:sldId id="275" r:id="rId9"/>
    <p:sldId id="277" r:id="rId10"/>
    <p:sldId id="303" r:id="rId11"/>
    <p:sldId id="278" r:id="rId12"/>
    <p:sldId id="302" r:id="rId13"/>
    <p:sldId id="291" r:id="rId14"/>
    <p:sldId id="289" r:id="rId15"/>
    <p:sldId id="286" r:id="rId16"/>
    <p:sldId id="298" r:id="rId17"/>
    <p:sldId id="301" r:id="rId18"/>
    <p:sldId id="280" r:id="rId19"/>
  </p:sldIdLst>
  <p:sldSz cx="9144000" cy="6858000" type="screen4x3"/>
  <p:notesSz cx="6797675" cy="987425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A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21" autoAdjust="0"/>
    <p:restoredTop sz="94582" autoAdjust="0"/>
  </p:normalViewPr>
  <p:slideViewPr>
    <p:cSldViewPr snapToGrid="0" snapToObjects="1">
      <p:cViewPr varScale="1">
        <p:scale>
          <a:sx n="105" d="100"/>
          <a:sy n="105" d="100"/>
        </p:scale>
        <p:origin x="1608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406" cy="493176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751" y="2"/>
            <a:ext cx="2945405" cy="493176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r">
              <a:defRPr sz="1200"/>
            </a:lvl1pPr>
          </a:lstStyle>
          <a:p>
            <a:fld id="{6C5DB34F-EEC2-4DDC-AE85-4FAAB2F32FBA}" type="datetimeFigureOut">
              <a:rPr lang="it-IT" smtClean="0"/>
              <a:pPr/>
              <a:t>22/11/23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1" y="9379543"/>
            <a:ext cx="2945406" cy="493176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751" y="9379543"/>
            <a:ext cx="2945405" cy="493176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r">
              <a:defRPr sz="1200"/>
            </a:lvl1pPr>
          </a:lstStyle>
          <a:p>
            <a:fld id="{E1F025F3-D84C-4C9A-BA0A-98B6435829C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95358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5428"/>
          </a:xfrm>
          <a:prstGeom prst="rect">
            <a:avLst/>
          </a:prstGeom>
        </p:spPr>
        <p:txBody>
          <a:bodyPr vert="horz" lIns="95588" tIns="47794" rIns="95588" bIns="47794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428"/>
          </a:xfrm>
          <a:prstGeom prst="rect">
            <a:avLst/>
          </a:prstGeom>
        </p:spPr>
        <p:txBody>
          <a:bodyPr vert="horz" lIns="95588" tIns="47794" rIns="95588" bIns="47794" rtlCol="0"/>
          <a:lstStyle>
            <a:lvl1pPr algn="r">
              <a:defRPr sz="1300"/>
            </a:lvl1pPr>
          </a:lstStyle>
          <a:p>
            <a:fld id="{5DEAF4E4-16B3-4478-9AA9-F597D80E0A3D}" type="datetimeFigureOut">
              <a:rPr lang="it-IT" smtClean="0"/>
              <a:pPr/>
              <a:t>22/11/23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88" tIns="47794" rIns="95588" bIns="47794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5588" tIns="47794" rIns="95588" bIns="47794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2" y="9378827"/>
            <a:ext cx="2945659" cy="495427"/>
          </a:xfrm>
          <a:prstGeom prst="rect">
            <a:avLst/>
          </a:prstGeom>
        </p:spPr>
        <p:txBody>
          <a:bodyPr vert="horz" lIns="95588" tIns="47794" rIns="95588" bIns="47794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5" y="9378827"/>
            <a:ext cx="2945659" cy="495427"/>
          </a:xfrm>
          <a:prstGeom prst="rect">
            <a:avLst/>
          </a:prstGeom>
        </p:spPr>
        <p:txBody>
          <a:bodyPr vert="horz" lIns="95588" tIns="47794" rIns="95588" bIns="47794" rtlCol="0" anchor="b"/>
          <a:lstStyle>
            <a:lvl1pPr algn="r">
              <a:defRPr sz="1300"/>
            </a:lvl1pPr>
          </a:lstStyle>
          <a:p>
            <a:fld id="{711A4009-5C1F-4E6F-B113-8E7976914F1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8737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01850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699468"/>
            <a:ext cx="5453062" cy="44515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it-IT" altLang="it-IT"/>
              <a:t>Per questo è fondamentale che tutti riconoscano e assumano la gravità del problema e sappiano fornirle attenzione, ascolto e indicazioni precise ed adeguate delle risorse presenti sul territorio</a:t>
            </a:r>
          </a:p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00341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6BCD42-F2A0-A849-98F9-D3BBC8C77E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1A3B8A3-D38B-AD4D-9798-831DCB0E6E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5E0F0E-E6B9-ED44-9ECC-F540A59A6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1439-6C12-2B45-A608-F1CA3EE28B1E}" type="datetimeFigureOut">
              <a:rPr lang="it-IT" smtClean="0"/>
              <a:pPr/>
              <a:t>22/11/23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29E400-1D3E-964B-91F2-C0672B383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91B1B4D-FAE6-6B41-83B2-AFB8A2243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AE554-FE77-814E-8AD0-B7AC9D91FC9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7475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003A16-19EA-544E-A768-D2655F9E3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1F25F5B-7026-334C-877D-E24AAE70F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DB2F86-730C-1B41-BF8F-C035B6BA4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1439-6C12-2B45-A608-F1CA3EE28B1E}" type="datetimeFigureOut">
              <a:rPr lang="it-IT" smtClean="0"/>
              <a:pPr/>
              <a:t>22/11/23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611FD5D-F8EE-714E-B422-6AB2BD28E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B78AD8-BAA1-8346-97A2-76524ED8F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AE554-FE77-814E-8AD0-B7AC9D91FC9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7826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962CB4E-3020-8A41-A90E-CB7031D0B9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A5AE2F7-05D3-AA46-BF25-B32B73009B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8247AAE-320A-9E41-83C4-91230C2B6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1439-6C12-2B45-A608-F1CA3EE28B1E}" type="datetimeFigureOut">
              <a:rPr lang="it-IT" smtClean="0"/>
              <a:pPr/>
              <a:t>22/11/23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35BADA6-2D00-A44B-B7A1-C848BE930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89894F2-6781-7541-A68B-9F1C0CF9B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AE554-FE77-814E-8AD0-B7AC9D91FC9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5836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D5225B-57AF-114E-B2D9-BBAC2F07D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C74520-05AC-8A4E-9961-7E0E92FD7C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0F67174-4F11-B348-8C29-4857D0605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1439-6C12-2B45-A608-F1CA3EE28B1E}" type="datetimeFigureOut">
              <a:rPr lang="it-IT" smtClean="0"/>
              <a:pPr/>
              <a:t>22/11/23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5B1B25A-7D3C-294A-BA26-995ABF4B7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CFE072-9189-E049-818D-64BC59268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AE554-FE77-814E-8AD0-B7AC9D91FC9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1016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68C56D-2621-EA47-92C7-7628B755C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C21B181-6EBF-DC4F-9BDA-A1B5023696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E72786A-8CCE-E94B-9D1C-573C3C5B0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1439-6C12-2B45-A608-F1CA3EE28B1E}" type="datetimeFigureOut">
              <a:rPr lang="it-IT" smtClean="0"/>
              <a:pPr/>
              <a:t>22/11/23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4613D81-DEDD-5D43-9B22-EBEF82A44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2EDC872-E1BC-2E4A-89FE-5B4B29EDA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AE554-FE77-814E-8AD0-B7AC9D91FC9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0268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19DD55-AC3A-F64F-802B-9E86876FB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F9AA61-18EC-F94D-804D-3AC1A88683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A05A175-64D5-8C44-A983-786F165D73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C34FC5F-2C6C-F342-A39B-6E1D48A14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CAFC5C-223C-4AA2-83F4-2BCA917546A2}" type="datetimeFigureOut">
              <a:rPr lang="it-IT" smtClean="0"/>
              <a:pPr>
                <a:defRPr/>
              </a:pPr>
              <a:t>22/11/23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5E388F6-6F07-C44F-A4B0-A453553AA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ADCF257-2EDC-6040-8B8E-701607BF2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E2C843-B1F6-47D7-A8B2-ADA46C6C7AE4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5646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F3AA08-8294-7A47-8A1F-DE5BF88AB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6AE972F-6FB2-E94B-9655-640DF983B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9846D6E-305A-174C-87D1-E362D187E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2687E97-2D85-C74E-8011-48F9A66B04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C92F1CE-ACF2-7440-B45C-184E579686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CBDB9A6-3E52-5E45-A17C-5DF91AD2C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1439-6C12-2B45-A608-F1CA3EE28B1E}" type="datetimeFigureOut">
              <a:rPr lang="it-IT" smtClean="0"/>
              <a:pPr/>
              <a:t>22/11/23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0328582-1E4E-9642-B780-F2CB60E55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8BA767F-B48F-A14B-AB36-B338CEEB3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AE554-FE77-814E-8AD0-B7AC9D91FC9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6116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9A12E5-BB18-6C46-8FAE-320482C9C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759A45E-EA8D-B14C-9B4F-C3282032A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1439-6C12-2B45-A608-F1CA3EE28B1E}" type="datetimeFigureOut">
              <a:rPr lang="it-IT" smtClean="0"/>
              <a:pPr/>
              <a:t>22/11/23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42843A7-67F7-5F4D-998E-26FE981FA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AA9A8CA-0FBB-EE46-8EEC-F2F05401A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AE554-FE77-814E-8AD0-B7AC9D91FC9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4973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BA10272-5CA9-F548-AD22-4A20405A4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1439-6C12-2B45-A608-F1CA3EE28B1E}" type="datetimeFigureOut">
              <a:rPr lang="it-IT" smtClean="0"/>
              <a:pPr/>
              <a:t>22/11/23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E1EA21-793D-A944-AC4E-BB7FCB1B4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869F4D6-1443-A242-ABA3-DEC8FD088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AE554-FE77-814E-8AD0-B7AC9D91FC9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1872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0695B6-3171-0044-BCE5-1F8C9EC25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892DA1-0BC2-4347-831D-379F098E7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903F4D4-D110-5048-AD54-DEA97B1ABE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A42A888-AC51-BC43-A55F-5267AA5F3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1439-6C12-2B45-A608-F1CA3EE28B1E}" type="datetimeFigureOut">
              <a:rPr lang="it-IT" smtClean="0"/>
              <a:pPr/>
              <a:t>22/11/23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838C2F0-2DD9-C749-A869-7D6B0AADD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303F24-F503-DD47-BA4F-8800D320C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AE554-FE77-814E-8AD0-B7AC9D91FC9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0623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783EB5-ABE3-9B45-A079-FFF985426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38A34E7-14CA-6E44-9473-1A333BAA70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74DB732-9B89-0F4E-BC15-5FC92D5DB4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AEC3D5F-021C-5042-B9C2-ECF016F16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61439-6C12-2B45-A608-F1CA3EE28B1E}" type="datetimeFigureOut">
              <a:rPr lang="it-IT" smtClean="0"/>
              <a:pPr/>
              <a:t>22/11/23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62E73E7-E458-7A4B-AAC5-1D5D071EC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1283533-2570-0D42-96BC-EA0C78796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AE554-FE77-814E-8AD0-B7AC9D91FC9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1322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10C15DA-3917-4642-BF4C-AB1D56752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88DCA6F-E40D-1F40-82AC-4BB74321E0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63FAFBF-6DA0-8D42-B985-18189ECB5A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61439-6C12-2B45-A608-F1CA3EE28B1E}" type="datetimeFigureOut">
              <a:rPr lang="it-IT" smtClean="0"/>
              <a:pPr/>
              <a:t>22/11/23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94E7A79-3E9A-F24E-ADDE-BB61B44C48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38EB055-E57D-904A-9781-E22678524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AE554-FE77-814E-8AD0-B7AC9D91FC9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0407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2">
            <a:extLst>
              <a:ext uri="{FF2B5EF4-FFF2-40B4-BE49-F238E27FC236}">
                <a16:creationId xmlns:a16="http://schemas.microsoft.com/office/drawing/2014/main" id="{DBA48018-C85A-7F49-9522-77F2AE6A2A4B}"/>
              </a:ext>
            </a:extLst>
          </p:cNvPr>
          <p:cNvSpPr/>
          <p:nvPr/>
        </p:nvSpPr>
        <p:spPr>
          <a:xfrm rot="20522731">
            <a:off x="2049628" y="2056097"/>
            <a:ext cx="4581446" cy="2974407"/>
          </a:xfrm>
          <a:custGeom>
            <a:avLst/>
            <a:gdLst/>
            <a:ahLst/>
            <a:cxnLst/>
            <a:rect l="l" t="t" r="r" b="b"/>
            <a:pathLst>
              <a:path w="10089018" h="5915318">
                <a:moveTo>
                  <a:pt x="0" y="0"/>
                </a:moveTo>
                <a:lnTo>
                  <a:pt x="10089018" y="0"/>
                </a:lnTo>
                <a:lnTo>
                  <a:pt x="10089018" y="5915318"/>
                </a:lnTo>
                <a:lnTo>
                  <a:pt x="0" y="59153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54152" y="5079641"/>
            <a:ext cx="7772400" cy="1470025"/>
          </a:xfrm>
        </p:spPr>
        <p:txBody>
          <a:bodyPr>
            <a:normAutofit fontScale="90000"/>
          </a:bodyPr>
          <a:lstStyle/>
          <a:p>
            <a:pPr algn="ctr">
              <a:buClr>
                <a:schemeClr val="accent1"/>
              </a:buClr>
              <a:buSzPct val="85000"/>
              <a:defRPr/>
            </a:pPr>
            <a:r>
              <a:rPr lang="it-IT" sz="4400" dirty="0">
                <a:solidFill>
                  <a:schemeClr val="accent3"/>
                </a:solidFill>
              </a:rPr>
              <a:t>    </a:t>
            </a:r>
            <a:br>
              <a:rPr lang="it-IT" sz="4400" dirty="0">
                <a:solidFill>
                  <a:schemeClr val="accent3"/>
                </a:solidFill>
              </a:rPr>
            </a:br>
            <a:br>
              <a:rPr lang="it-IT" sz="4400" dirty="0">
                <a:solidFill>
                  <a:schemeClr val="accent3"/>
                </a:solidFill>
              </a:rPr>
            </a:br>
            <a:br>
              <a:rPr lang="it-IT" sz="4400" dirty="0">
                <a:solidFill>
                  <a:schemeClr val="accent3"/>
                </a:solidFill>
              </a:rPr>
            </a:br>
            <a:br>
              <a:rPr lang="it-IT" sz="4400" dirty="0">
                <a:solidFill>
                  <a:schemeClr val="accent3"/>
                </a:solidFill>
              </a:rPr>
            </a:br>
            <a:r>
              <a:rPr lang="it-IT" sz="4400" dirty="0">
                <a:solidFill>
                  <a:srgbClr val="FF8AD8"/>
                </a:solidFill>
              </a:rPr>
              <a:t>IL CENTRO ANTIVIOLENZA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51520" y="265687"/>
            <a:ext cx="8496944" cy="1728192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it-IT" altLang="it-IT" sz="4000" cap="all" dirty="0">
                <a:solidFill>
                  <a:srgbClr val="FF8AD8"/>
                </a:solidFill>
                <a:ea typeface="+mj-ea"/>
                <a:cs typeface="+mj-cs"/>
              </a:rPr>
              <a:t>L’Associazione </a:t>
            </a:r>
            <a:br>
              <a:rPr lang="it-IT" altLang="it-IT" sz="4000" cap="all" dirty="0">
                <a:solidFill>
                  <a:srgbClr val="FF8AD8"/>
                </a:solidFill>
                <a:ea typeface="+mj-ea"/>
                <a:cs typeface="+mj-cs"/>
              </a:rPr>
            </a:br>
            <a:r>
              <a:rPr lang="it-IT" altLang="it-IT" sz="4000" cap="all" dirty="0">
                <a:solidFill>
                  <a:srgbClr val="FF8AD8"/>
                </a:solidFill>
                <a:ea typeface="+mj-ea"/>
                <a:cs typeface="+mj-cs"/>
              </a:rPr>
              <a:t>Telefono Donna Como </a:t>
            </a:r>
            <a:r>
              <a:rPr lang="it-IT" altLang="it-IT" sz="4000" cap="all" dirty="0" err="1">
                <a:solidFill>
                  <a:srgbClr val="FF8AD8"/>
                </a:solidFill>
                <a:ea typeface="+mj-ea"/>
                <a:cs typeface="+mj-cs"/>
              </a:rPr>
              <a:t>odv</a:t>
            </a:r>
            <a:endParaRPr lang="it-IT" sz="4000" cap="all" dirty="0">
              <a:solidFill>
                <a:srgbClr val="FF8AD8"/>
              </a:solidFill>
              <a:ea typeface="+mj-ea"/>
              <a:cs typeface="+mj-cs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344892E-A5BB-EF41-BA19-BC15DBE47A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1602" y="1993879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345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u="sng" dirty="0">
                <a:solidFill>
                  <a:srgbClr val="FF8AD8"/>
                </a:solidFill>
              </a:rPr>
              <a:t>LE CONSULENZE SPECIALISTICHE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800" u="sng" dirty="0">
                <a:solidFill>
                  <a:srgbClr val="FF8AD8"/>
                </a:solidFill>
                <a:latin typeface="+mj-lt"/>
              </a:rPr>
              <a:t>Orientamento lavorativo</a:t>
            </a:r>
            <a:r>
              <a:rPr lang="it-IT" dirty="0"/>
              <a:t>: supporto, per le donne in carico al centro Antiviolenza, per la ricerca attiva del lavoro, valorizzando le esperienze maturate: lavorative e relazionali (Mappatura del territorio volta a reperire informazioni sul contesto; consulenza finalizzata al bilancio di competenze e alla stesura del curriculum-vita; ricerca attiva del lavoro)</a:t>
            </a:r>
          </a:p>
          <a:p>
            <a:pPr lvl="0" algn="just"/>
            <a:r>
              <a:rPr lang="it-IT" sz="2800" u="sng" dirty="0">
                <a:solidFill>
                  <a:srgbClr val="FF8AD8"/>
                </a:solidFill>
                <a:latin typeface="+mj-lt"/>
              </a:rPr>
              <a:t>Orientamento abitativo</a:t>
            </a:r>
            <a:r>
              <a:rPr lang="it-IT" dirty="0"/>
              <a:t>: confronto diretto e continuo con gli operatori delle Agenzie Sociali territoriali per la creazione di possibili collaborazioni e partnership e con i Privati; accompagnamento nel reperire una soluzione abitativa rispondente alle esigenze dei nuclei sul medio - lungo periodo a un costo accessibile e sostenibile.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30837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it-IT" u="sng" dirty="0">
                <a:solidFill>
                  <a:srgbClr val="FF8AD8"/>
                </a:solidFill>
              </a:rPr>
              <a:t>IL GRUPPO DI AUTO MUTUO AIUTO</a:t>
            </a:r>
            <a:br>
              <a:rPr lang="it-IT" u="sng" dirty="0">
                <a:solidFill>
                  <a:srgbClr val="FF8AD8"/>
                </a:solidFill>
              </a:rPr>
            </a:br>
            <a:r>
              <a:rPr lang="it-IT" u="sng" dirty="0">
                <a:solidFill>
                  <a:srgbClr val="FF8AD8"/>
                </a:solidFill>
              </a:rPr>
              <a:t> “ LUNA E LE ALTRE”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Il Centro negli anni ha proposto un </a:t>
            </a:r>
            <a:r>
              <a:rPr lang="it-IT" sz="2800" u="sng" dirty="0">
                <a:solidFill>
                  <a:srgbClr val="FF8AD8"/>
                </a:solidFill>
                <a:latin typeface="+mj-lt"/>
              </a:rPr>
              <a:t>Gruppo di auto mutuo aiuto </a:t>
            </a:r>
            <a:r>
              <a:rPr lang="it-IT" dirty="0"/>
              <a:t>per offrire alle donne uno spazio di incontro in cui scambiare le proprie esperienze, riscoprire le proprie risorse, promuovere le reciproche potenzialità attraverso l’ascolto e il rispetto della storia di ciascuna.</a:t>
            </a:r>
            <a:r>
              <a:rPr lang="it-IT" u="sng" dirty="0"/>
              <a:t> </a:t>
            </a:r>
          </a:p>
          <a:p>
            <a:pPr marL="0" indent="0">
              <a:buNone/>
            </a:pPr>
            <a:endParaRPr lang="it-IT" u="sng" dirty="0"/>
          </a:p>
          <a:p>
            <a:pPr marL="0" indent="0" algn="ctr">
              <a:buNone/>
            </a:pPr>
            <a:r>
              <a:rPr lang="it-IT" u="sng" dirty="0"/>
              <a:t>Il gruppo AMA è attualmente in fase di riattivazione…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2377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it-IT" altLang="it-IT" u="sng" dirty="0">
                <a:solidFill>
                  <a:srgbClr val="FF8AD8"/>
                </a:solidFill>
              </a:rPr>
              <a:t>LE CARATTERISTICHE PIU’ FREQUENTI DELLA VIOLENZA</a:t>
            </a:r>
          </a:p>
        </p:txBody>
      </p:sp>
      <p:sp>
        <p:nvSpPr>
          <p:cNvPr id="18435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panose="020B0604020202020204" pitchFamily="34" charset="0"/>
              <a:buNone/>
            </a:pPr>
            <a:endParaRPr lang="it-IT" altLang="it-IT" dirty="0"/>
          </a:p>
          <a:p>
            <a:pPr algn="ctr">
              <a:buFont typeface="Arial" panose="020B0604020202020204" pitchFamily="34" charset="0"/>
              <a:buNone/>
            </a:pPr>
            <a:r>
              <a:rPr lang="it-IT" altLang="it-IT" dirty="0"/>
              <a:t>E’ una violenza </a:t>
            </a:r>
            <a:r>
              <a:rPr lang="it-IT" altLang="it-IT" dirty="0">
                <a:solidFill>
                  <a:srgbClr val="FF8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inserita nella vita quotidiana </a:t>
            </a:r>
            <a:r>
              <a:rPr lang="it-IT" altLang="it-IT" dirty="0"/>
              <a:t>della donna: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it-IT" altLang="it-IT" dirty="0"/>
              <a:t> 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it-IT" altLang="it-IT" dirty="0"/>
              <a:t> È una violenza esercitata da uomini con cui la donna ha </a:t>
            </a:r>
            <a:r>
              <a:rPr lang="it-IT" altLang="it-IT" dirty="0">
                <a:solidFill>
                  <a:srgbClr val="FF8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legami significativi</a:t>
            </a:r>
            <a:r>
              <a:rPr lang="it-IT" altLang="it-IT" dirty="0"/>
              <a:t>, spesso si tratta del partner o dell’ex partner</a:t>
            </a:r>
          </a:p>
          <a:p>
            <a:pPr algn="just">
              <a:buFont typeface="Arial" panose="020B0604020202020204" pitchFamily="34" charset="0"/>
              <a:buNone/>
            </a:pPr>
            <a:endParaRPr lang="it-IT" altLang="it-IT" dirty="0"/>
          </a:p>
          <a:p>
            <a:pPr algn="ctr">
              <a:buNone/>
            </a:pPr>
            <a:r>
              <a:rPr lang="it-IT" altLang="it-IT" dirty="0"/>
              <a:t>E’ una </a:t>
            </a:r>
            <a:r>
              <a:rPr lang="it-IT" altLang="it-IT" dirty="0">
                <a:solidFill>
                  <a:srgbClr val="FF8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violenza continuativa</a:t>
            </a:r>
            <a:r>
              <a:rPr lang="it-IT" altLang="it-IT" dirty="0"/>
              <a:t>: raramente si tratta di episodi isolati, le violenze sono quasi sempre multiple e ripetute: abitualità, attenzione: ci possono essere anche  «intervalli di normalità» </a:t>
            </a:r>
          </a:p>
          <a:p>
            <a:pPr algn="just"/>
            <a:endParaRPr lang="it-IT" altLang="it-IT" dirty="0"/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23530880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Oval 2"/>
          <p:cNvSpPr>
            <a:spLocks noChangeArrowheads="1"/>
          </p:cNvSpPr>
          <p:nvPr/>
        </p:nvSpPr>
        <p:spPr bwMode="auto">
          <a:xfrm>
            <a:off x="5550464" y="1329532"/>
            <a:ext cx="2105025" cy="201295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333399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it-IT" altLang="it-IT" sz="1400" dirty="0"/>
              <a:t>Litigi ripetuti</a:t>
            </a:r>
          </a:p>
          <a:p>
            <a:pPr algn="ctr"/>
            <a:endParaRPr lang="it-IT" altLang="it-IT" sz="1400" dirty="0"/>
          </a:p>
          <a:p>
            <a:pPr algn="ctr"/>
            <a:r>
              <a:rPr lang="it-IT" altLang="it-IT" sz="1400" dirty="0"/>
              <a:t>Accumulo di stress</a:t>
            </a:r>
          </a:p>
        </p:txBody>
      </p:sp>
      <p:sp>
        <p:nvSpPr>
          <p:cNvPr id="35843" name="Oval 3"/>
          <p:cNvSpPr>
            <a:spLocks noChangeArrowheads="1"/>
          </p:cNvSpPr>
          <p:nvPr/>
        </p:nvSpPr>
        <p:spPr bwMode="auto">
          <a:xfrm>
            <a:off x="3281363" y="434975"/>
            <a:ext cx="2105025" cy="2012950"/>
          </a:xfrm>
          <a:prstGeom prst="ellipse">
            <a:avLst/>
          </a:prstGeom>
          <a:noFill/>
          <a:ln w="254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it-IT" altLang="it-IT" sz="1400" dirty="0"/>
              <a:t>Costruzione della tensione nella coppia  attraverso     micro conflittualità quotidiane</a:t>
            </a:r>
          </a:p>
        </p:txBody>
      </p:sp>
      <p:sp>
        <p:nvSpPr>
          <p:cNvPr id="35844" name="Oval 4"/>
          <p:cNvSpPr>
            <a:spLocks noChangeArrowheads="1"/>
          </p:cNvSpPr>
          <p:nvPr/>
        </p:nvSpPr>
        <p:spPr bwMode="auto">
          <a:xfrm>
            <a:off x="0" y="676275"/>
            <a:ext cx="5040313" cy="504031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33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 flipV="1">
            <a:off x="0" y="3101975"/>
            <a:ext cx="914400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it-IT"/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0" y="21907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5847" name="Oval 7"/>
          <p:cNvSpPr>
            <a:spLocks noChangeArrowheads="1"/>
          </p:cNvSpPr>
          <p:nvPr/>
        </p:nvSpPr>
        <p:spPr bwMode="auto">
          <a:xfrm>
            <a:off x="1192242" y="3439498"/>
            <a:ext cx="2105025" cy="201295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333399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it-IT" altLang="it-IT" sz="1400" dirty="0"/>
              <a:t> Scuse e pentimenti da parte dell’uomo</a:t>
            </a:r>
          </a:p>
          <a:p>
            <a:pPr algn="ctr"/>
            <a:endParaRPr lang="it-IT" altLang="it-IT" sz="1400" dirty="0"/>
          </a:p>
          <a:p>
            <a:pPr algn="ctr"/>
            <a:r>
              <a:rPr lang="it-IT" altLang="it-IT" sz="1400" dirty="0"/>
              <a:t>Promesse di cambiamento</a:t>
            </a:r>
          </a:p>
          <a:p>
            <a:endParaRPr lang="it-IT" altLang="it-IT" sz="1400" dirty="0"/>
          </a:p>
        </p:txBody>
      </p:sp>
      <p:sp>
        <p:nvSpPr>
          <p:cNvPr id="35848" name="Oval 8"/>
          <p:cNvSpPr>
            <a:spLocks noChangeArrowheads="1"/>
          </p:cNvSpPr>
          <p:nvPr/>
        </p:nvSpPr>
        <p:spPr bwMode="auto">
          <a:xfrm>
            <a:off x="1284288" y="1298575"/>
            <a:ext cx="2105025" cy="201295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333399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it-IT" altLang="it-IT" sz="1400" dirty="0"/>
          </a:p>
          <a:p>
            <a:pPr algn="ctr"/>
            <a:r>
              <a:rPr lang="it-IT" altLang="it-IT" sz="1400" dirty="0"/>
              <a:t>Ritorno all’affettività</a:t>
            </a:r>
          </a:p>
          <a:p>
            <a:pPr algn="ctr"/>
            <a:endParaRPr lang="it-IT" altLang="it-IT" sz="1400" dirty="0"/>
          </a:p>
          <a:p>
            <a:pPr algn="ctr"/>
            <a:r>
              <a:rPr lang="it-IT" altLang="it-IT" sz="1400" dirty="0"/>
              <a:t>“Luna di miele” </a:t>
            </a:r>
          </a:p>
          <a:p>
            <a:pPr algn="ctr"/>
            <a:endParaRPr lang="it-IT" altLang="it-IT" sz="1400" dirty="0"/>
          </a:p>
        </p:txBody>
      </p:sp>
      <p:sp>
        <p:nvSpPr>
          <p:cNvPr id="35849" name="Oval 9"/>
          <p:cNvSpPr>
            <a:spLocks noChangeArrowheads="1"/>
          </p:cNvSpPr>
          <p:nvPr/>
        </p:nvSpPr>
        <p:spPr bwMode="auto">
          <a:xfrm>
            <a:off x="3312857" y="4545013"/>
            <a:ext cx="2105025" cy="201295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333399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it-IT" altLang="it-IT" sz="1400" dirty="0"/>
              <a:t>Percezione del pericolo da parte della donna</a:t>
            </a:r>
          </a:p>
          <a:p>
            <a:pPr algn="ctr"/>
            <a:r>
              <a:rPr lang="it-IT" altLang="it-IT" sz="1400" dirty="0"/>
              <a:t>Richieste di aiuto all’esterno</a:t>
            </a:r>
          </a:p>
          <a:p>
            <a:pPr algn="ctr"/>
            <a:endParaRPr lang="it-IT" altLang="it-IT" sz="1400" dirty="0">
              <a:solidFill>
                <a:schemeClr val="bg2"/>
              </a:solidFill>
            </a:endParaRPr>
          </a:p>
        </p:txBody>
      </p:sp>
      <p:sp>
        <p:nvSpPr>
          <p:cNvPr id="35850" name="Oval 10"/>
          <p:cNvSpPr>
            <a:spLocks noChangeArrowheads="1"/>
          </p:cNvSpPr>
          <p:nvPr/>
        </p:nvSpPr>
        <p:spPr bwMode="auto">
          <a:xfrm>
            <a:off x="5622925" y="3582988"/>
            <a:ext cx="2105025" cy="201295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333399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it-IT" altLang="it-IT" sz="1400" dirty="0">
              <a:solidFill>
                <a:schemeClr val="bg2"/>
              </a:solidFill>
            </a:endParaRPr>
          </a:p>
          <a:p>
            <a:pPr algn="ctr"/>
            <a:r>
              <a:rPr lang="it-IT" altLang="it-IT" sz="1400" dirty="0"/>
              <a:t>L’uomo agisce la violenza fisica</a:t>
            </a:r>
          </a:p>
          <a:p>
            <a:pPr algn="ctr"/>
            <a:endParaRPr lang="it-IT" altLang="it-IT" sz="1400" dirty="0"/>
          </a:p>
          <a:p>
            <a:pPr algn="ctr"/>
            <a:r>
              <a:rPr lang="it-IT" altLang="it-IT" sz="1400" dirty="0"/>
              <a:t>crisi acuta</a:t>
            </a:r>
            <a:r>
              <a:rPr lang="it-IT" altLang="it-IT" sz="1400" dirty="0">
                <a:solidFill>
                  <a:schemeClr val="bg2"/>
                </a:solidFill>
              </a:rPr>
              <a:t>)</a:t>
            </a:r>
          </a:p>
          <a:p>
            <a:pPr algn="ctr"/>
            <a:endParaRPr lang="it-IT" altLang="it-IT" sz="1400" dirty="0">
              <a:solidFill>
                <a:schemeClr val="bg2"/>
              </a:solidFill>
            </a:endParaRPr>
          </a:p>
          <a:p>
            <a:pPr algn="ctr"/>
            <a:endParaRPr lang="it-IT" altLang="it-IT" sz="1400" dirty="0">
              <a:solidFill>
                <a:schemeClr val="bg2"/>
              </a:solidFill>
            </a:endParaRPr>
          </a:p>
          <a:p>
            <a:pPr algn="ctr"/>
            <a:endParaRPr lang="it-IT" altLang="it-IT" sz="1400" dirty="0">
              <a:solidFill>
                <a:schemeClr val="bg2"/>
              </a:solidFill>
            </a:endParaRPr>
          </a:p>
          <a:p>
            <a:endParaRPr lang="it-IT" altLang="it-IT" sz="1400" dirty="0"/>
          </a:p>
        </p:txBody>
      </p:sp>
      <p:sp>
        <p:nvSpPr>
          <p:cNvPr id="35851" name="WordArt 11"/>
          <p:cNvSpPr>
            <a:spLocks noChangeArrowheads="1" noChangeShapeType="1" noTextEdit="1"/>
          </p:cNvSpPr>
          <p:nvPr/>
        </p:nvSpPr>
        <p:spPr bwMode="auto">
          <a:xfrm>
            <a:off x="2709863" y="3271838"/>
            <a:ext cx="3571875" cy="6858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spcFirstLastPara="1" wrap="none" fromWordArt="1">
            <a:prstTxWarp prst="textArchUp">
              <a:avLst>
                <a:gd name="adj" fmla="val 10977475"/>
              </a:avLst>
            </a:prstTxWarp>
          </a:bodyPr>
          <a:lstStyle/>
          <a:p>
            <a:pPr algn="ctr"/>
            <a:r>
              <a:rPr lang="it-IT" sz="2800" u="sng" dirty="0">
                <a:solidFill>
                  <a:srgbClr val="FAC810"/>
                </a:solidFill>
                <a:latin typeface="+mj-lt"/>
              </a:rPr>
              <a:t>IL CICLO DELLA VIOLENZA</a:t>
            </a:r>
          </a:p>
        </p:txBody>
      </p:sp>
      <p:sp>
        <p:nvSpPr>
          <p:cNvPr id="35852" name="AutoShape 12"/>
          <p:cNvSpPr>
            <a:spLocks noChangeArrowheads="1"/>
          </p:cNvSpPr>
          <p:nvPr/>
        </p:nvSpPr>
        <p:spPr bwMode="auto">
          <a:xfrm rot="3034550">
            <a:off x="5203825" y="419101"/>
            <a:ext cx="1279525" cy="1009650"/>
          </a:xfrm>
          <a:prstGeom prst="curvedDownArrow">
            <a:avLst>
              <a:gd name="adj1" fmla="val 25346"/>
              <a:gd name="adj2" fmla="val 50692"/>
              <a:gd name="adj3" fmla="val 33333"/>
            </a:avLst>
          </a:prstGeom>
          <a:solidFill>
            <a:srgbClr val="FFFFFF"/>
          </a:solidFill>
          <a:ln w="25400">
            <a:solidFill>
              <a:srgbClr val="3333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5853" name="AutoShape 13"/>
          <p:cNvSpPr>
            <a:spLocks noChangeArrowheads="1"/>
          </p:cNvSpPr>
          <p:nvPr/>
        </p:nvSpPr>
        <p:spPr bwMode="auto">
          <a:xfrm rot="6001024">
            <a:off x="6916738" y="2970213"/>
            <a:ext cx="1227137" cy="763587"/>
          </a:xfrm>
          <a:prstGeom prst="curvedDownArrow">
            <a:avLst>
              <a:gd name="adj1" fmla="val 32141"/>
              <a:gd name="adj2" fmla="val 64283"/>
              <a:gd name="adj3" fmla="val 33333"/>
            </a:avLst>
          </a:prstGeom>
          <a:solidFill>
            <a:srgbClr val="FFFFFF"/>
          </a:solidFill>
          <a:ln w="25400">
            <a:solidFill>
              <a:srgbClr val="3333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5854" name="AutoShape 14"/>
          <p:cNvSpPr>
            <a:spLocks noChangeArrowheads="1"/>
          </p:cNvSpPr>
          <p:nvPr/>
        </p:nvSpPr>
        <p:spPr bwMode="auto">
          <a:xfrm rot="9288891">
            <a:off x="5140325" y="5562600"/>
            <a:ext cx="1366838" cy="755650"/>
          </a:xfrm>
          <a:prstGeom prst="curvedDownArrow">
            <a:avLst>
              <a:gd name="adj1" fmla="val 36176"/>
              <a:gd name="adj2" fmla="val 72353"/>
              <a:gd name="adj3" fmla="val 33333"/>
            </a:avLst>
          </a:prstGeom>
          <a:solidFill>
            <a:srgbClr val="FFFFFF"/>
          </a:solidFill>
          <a:ln w="25400">
            <a:solidFill>
              <a:srgbClr val="3333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5855" name="AutoShape 15"/>
          <p:cNvSpPr>
            <a:spLocks noChangeArrowheads="1"/>
          </p:cNvSpPr>
          <p:nvPr/>
        </p:nvSpPr>
        <p:spPr bwMode="auto">
          <a:xfrm rot="-1733223">
            <a:off x="2108200" y="358775"/>
            <a:ext cx="1400175" cy="936625"/>
          </a:xfrm>
          <a:prstGeom prst="curvedDownArrow">
            <a:avLst>
              <a:gd name="adj1" fmla="val 29898"/>
              <a:gd name="adj2" fmla="val 59797"/>
              <a:gd name="adj3" fmla="val 33333"/>
            </a:avLst>
          </a:prstGeom>
          <a:solidFill>
            <a:srgbClr val="FFFFFF"/>
          </a:solidFill>
          <a:ln w="25400">
            <a:solidFill>
              <a:srgbClr val="3333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5856" name="AutoShape 16"/>
          <p:cNvSpPr>
            <a:spLocks noChangeArrowheads="1"/>
          </p:cNvSpPr>
          <p:nvPr/>
        </p:nvSpPr>
        <p:spPr bwMode="auto">
          <a:xfrm rot="16913698">
            <a:off x="679450" y="2863851"/>
            <a:ext cx="1277937" cy="760412"/>
          </a:xfrm>
          <a:prstGeom prst="curvedDownArrow">
            <a:avLst>
              <a:gd name="adj1" fmla="val 33612"/>
              <a:gd name="adj2" fmla="val 67223"/>
              <a:gd name="adj3" fmla="val 33333"/>
            </a:avLst>
          </a:prstGeom>
          <a:solidFill>
            <a:srgbClr val="FFFFFF"/>
          </a:solidFill>
          <a:ln w="25400">
            <a:solidFill>
              <a:srgbClr val="3333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5857" name="AutoShape 17"/>
          <p:cNvSpPr>
            <a:spLocks noChangeArrowheads="1"/>
          </p:cNvSpPr>
          <p:nvPr/>
        </p:nvSpPr>
        <p:spPr bwMode="auto">
          <a:xfrm rot="12977267">
            <a:off x="2217738" y="5378450"/>
            <a:ext cx="1214437" cy="830263"/>
          </a:xfrm>
          <a:prstGeom prst="curvedDownArrow">
            <a:avLst>
              <a:gd name="adj1" fmla="val 29254"/>
              <a:gd name="adj2" fmla="val 58509"/>
              <a:gd name="adj3" fmla="val 44569"/>
            </a:avLst>
          </a:prstGeom>
          <a:solidFill>
            <a:srgbClr val="FFFFFF"/>
          </a:solidFill>
          <a:ln w="25400">
            <a:solidFill>
              <a:srgbClr val="3333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7721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olo 1"/>
          <p:cNvSpPr>
            <a:spLocks noGrp="1"/>
          </p:cNvSpPr>
          <p:nvPr>
            <p:ph type="title" idx="4294967295"/>
          </p:nvPr>
        </p:nvSpPr>
        <p:spPr>
          <a:xfrm>
            <a:off x="633921" y="295085"/>
            <a:ext cx="7278687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altLang="it-IT" sz="3200" dirty="0">
                <a:solidFill>
                  <a:srgbClr val="FF8AD8"/>
                </a:solidFill>
              </a:rPr>
              <a:t>  </a:t>
            </a:r>
            <a:r>
              <a:rPr lang="it-IT" altLang="it-IT" sz="3800" u="sng" dirty="0">
                <a:solidFill>
                  <a:srgbClr val="FF8AD8"/>
                </a:solidFill>
              </a:rPr>
              <a:t>ALCUNI ELEMENTI SIGNIFICATIVI </a:t>
            </a:r>
            <a:br>
              <a:rPr lang="it-IT" altLang="it-IT" sz="3800" u="sng" dirty="0">
                <a:solidFill>
                  <a:srgbClr val="FF8AD8"/>
                </a:solidFill>
              </a:rPr>
            </a:br>
            <a:r>
              <a:rPr lang="it-IT" altLang="it-IT" sz="3800" u="sng" dirty="0">
                <a:solidFill>
                  <a:srgbClr val="FF8AD8"/>
                </a:solidFill>
              </a:rPr>
              <a:t>NELLA METODOLOGIA D’ACCOGLIENZA</a:t>
            </a:r>
          </a:p>
        </p:txBody>
      </p:sp>
      <p:sp>
        <p:nvSpPr>
          <p:cNvPr id="12291" name="Segnaposto contenuto 2"/>
          <p:cNvSpPr>
            <a:spLocks noGrp="1"/>
          </p:cNvSpPr>
          <p:nvPr>
            <p:ph idx="4294967295"/>
          </p:nvPr>
        </p:nvSpPr>
        <p:spPr>
          <a:xfrm>
            <a:off x="498983" y="1567815"/>
            <a:ext cx="7548562" cy="4525963"/>
          </a:xfrm>
        </p:spPr>
        <p:txBody>
          <a:bodyPr>
            <a:normAutofit fontScale="70000" lnSpcReduction="20000"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it-IT" altLang="it-IT" dirty="0">
              <a:latin typeface="Comic Sans MS" pitchFamily="66" charset="0"/>
            </a:endParaRPr>
          </a:p>
          <a:p>
            <a:pPr marL="265176" indent="-265176" fontAlgn="auto">
              <a:lnSpc>
                <a:spcPct val="10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it-IT" altLang="it-IT" dirty="0"/>
          </a:p>
          <a:p>
            <a:pPr marL="265176" indent="-265176">
              <a:lnSpc>
                <a:spcPct val="100000"/>
              </a:lnSpc>
              <a:buFont typeface="Wingdings 2"/>
              <a:buChar char=""/>
              <a:defRPr/>
            </a:pPr>
            <a:r>
              <a:rPr lang="it-IT" altLang="it-IT" dirty="0"/>
              <a:t>Ascoltare, riordinare lo stato confusionale, ricostruire con la donna la storia della violenza;</a:t>
            </a:r>
          </a:p>
          <a:p>
            <a:pPr marL="265176" indent="-265176">
              <a:lnSpc>
                <a:spcPct val="100000"/>
              </a:lnSpc>
              <a:buFont typeface="Wingdings 2"/>
              <a:buChar char=""/>
              <a:defRPr/>
            </a:pPr>
            <a:r>
              <a:rPr lang="it-IT" altLang="it-IT" dirty="0"/>
              <a:t>Tenere conto dei suoi tempi;</a:t>
            </a:r>
          </a:p>
          <a:p>
            <a:pPr marL="265176" indent="-265176" fontAlgn="auto">
              <a:lnSpc>
                <a:spcPct val="10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it-IT" altLang="it-IT" dirty="0"/>
              <a:t>Valorizzare le risorse della donna e del contesto;</a:t>
            </a:r>
          </a:p>
          <a:p>
            <a:pPr marL="265176" indent="-265176" fontAlgn="auto">
              <a:lnSpc>
                <a:spcPct val="10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it-IT" altLang="it-IT" dirty="0"/>
              <a:t>Agire con il suo consenso; </a:t>
            </a:r>
          </a:p>
          <a:p>
            <a:pPr marL="265176" indent="-265176" fontAlgn="auto">
              <a:lnSpc>
                <a:spcPct val="10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it-IT" altLang="it-IT" dirty="0"/>
              <a:t>Elaborare con la donna strategie per lei sostenibili;</a:t>
            </a:r>
          </a:p>
          <a:p>
            <a:pPr marL="265176" indent="-265176" fontAlgn="auto">
              <a:lnSpc>
                <a:spcPct val="10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it-IT" altLang="it-IT" dirty="0"/>
              <a:t>Promuovere la sua fiducia;</a:t>
            </a:r>
          </a:p>
          <a:p>
            <a:pPr marL="265176" indent="-265176" fontAlgn="auto">
              <a:lnSpc>
                <a:spcPct val="10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it-IT" altLang="it-IT" dirty="0"/>
              <a:t>Legittimare i vissuti;</a:t>
            </a:r>
          </a:p>
          <a:p>
            <a:pPr marL="265176" indent="-265176" fontAlgn="auto">
              <a:lnSpc>
                <a:spcPct val="10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it-IT" altLang="it-IT" dirty="0"/>
          </a:p>
          <a:p>
            <a:pPr marL="265176" indent="-265176">
              <a:lnSpc>
                <a:spcPct val="100000"/>
              </a:lnSpc>
              <a:buFont typeface="Wingdings 2"/>
              <a:buChar char=""/>
              <a:defRPr/>
            </a:pPr>
            <a:r>
              <a:rPr lang="it-IT" altLang="it-IT" dirty="0"/>
              <a:t>Valutare </a:t>
            </a:r>
            <a:r>
              <a:rPr lang="it-IT" altLang="it-IT" sz="2100" u="sng" dirty="0">
                <a:solidFill>
                  <a:srgbClr val="FF8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il rischio</a:t>
            </a:r>
          </a:p>
          <a:p>
            <a:pPr marL="265176" indent="-265176">
              <a:lnSpc>
                <a:spcPct val="100000"/>
              </a:lnSpc>
              <a:buFont typeface="Wingdings 2"/>
              <a:buChar char=""/>
              <a:defRPr/>
            </a:pPr>
            <a:r>
              <a:rPr lang="it-IT" altLang="it-IT" dirty="0"/>
              <a:t>Analizzare/creare/contattare </a:t>
            </a:r>
            <a:r>
              <a:rPr lang="it-IT" altLang="it-IT" sz="2100" u="sng" dirty="0">
                <a:solidFill>
                  <a:srgbClr val="FF8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la rete</a:t>
            </a:r>
          </a:p>
          <a:p>
            <a:pPr marL="265176" indent="-265176">
              <a:lnSpc>
                <a:spcPct val="100000"/>
              </a:lnSpc>
              <a:buFont typeface="Wingdings 2"/>
              <a:buChar char=""/>
              <a:defRPr/>
            </a:pPr>
            <a:endParaRPr lang="it-IT" altLang="it-IT" sz="21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it-IT" altLang="it-IT" dirty="0">
              <a:latin typeface="Comic Sans MS" pitchFamily="66" charset="0"/>
            </a:endParaRPr>
          </a:p>
          <a:p>
            <a:pPr marL="265176" indent="-265176" algn="ctr" fontAlgn="auto">
              <a:spcAft>
                <a:spcPts val="0"/>
              </a:spcAft>
              <a:buFontTx/>
              <a:buNone/>
              <a:defRPr/>
            </a:pPr>
            <a:r>
              <a:rPr lang="it-IT" altLang="it-IT" dirty="0">
                <a:latin typeface="Comic Sans MS" pitchFamily="66" charset="0"/>
              </a:rPr>
              <a:t>		</a:t>
            </a:r>
            <a:r>
              <a:rPr lang="it-IT" altLang="it-IT" i="1" u="sng" dirty="0">
                <a:solidFill>
                  <a:srgbClr val="FF8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LA DONNA DEVE SEMPRE ESSERE AL CENTRO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it-IT" altLang="it-IT" sz="2000" dirty="0"/>
          </a:p>
        </p:txBody>
      </p:sp>
    </p:spTree>
    <p:extLst>
      <p:ext uri="{BB962C8B-B14F-4D97-AF65-F5344CB8AC3E}">
        <p14:creationId xmlns:p14="http://schemas.microsoft.com/office/powerpoint/2010/main" val="1567341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altLang="it-IT" sz="3800" u="sng" dirty="0">
                <a:solidFill>
                  <a:schemeClr val="accent3"/>
                </a:solidFill>
              </a:rPr>
              <a:t>LA RETE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584325" y="2474913"/>
            <a:ext cx="10826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6388" name="Oval 4"/>
          <p:cNvSpPr>
            <a:spLocks noChangeArrowheads="1"/>
          </p:cNvSpPr>
          <p:nvPr/>
        </p:nvSpPr>
        <p:spPr bwMode="auto">
          <a:xfrm>
            <a:off x="1066800" y="1206501"/>
            <a:ext cx="2743200" cy="1079500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1400" b="1" dirty="0">
                <a:solidFill>
                  <a:srgbClr val="FFFF00"/>
                </a:solidFill>
              </a:rPr>
              <a:t>CENTRO ANTIVIOLENZA</a:t>
            </a:r>
            <a:br>
              <a:rPr lang="it-IT" altLang="it-IT" sz="1400" b="1" dirty="0">
                <a:solidFill>
                  <a:srgbClr val="FFFF00"/>
                </a:solidFill>
              </a:rPr>
            </a:br>
            <a:r>
              <a:rPr lang="it-IT" altLang="it-IT" sz="1400" b="1" dirty="0">
                <a:solidFill>
                  <a:srgbClr val="FFFF00"/>
                </a:solidFill>
              </a:rPr>
              <a:t>TELEFONO DONNA</a:t>
            </a:r>
            <a:br>
              <a:rPr lang="it-IT" altLang="it-IT" sz="1400" b="1" dirty="0">
                <a:solidFill>
                  <a:srgbClr val="FFFF00"/>
                </a:solidFill>
              </a:rPr>
            </a:br>
            <a:r>
              <a:rPr lang="it-IT" altLang="it-IT" sz="1400" b="1" dirty="0">
                <a:solidFill>
                  <a:srgbClr val="FFFF00"/>
                </a:solidFill>
              </a:rPr>
              <a:t>COMO</a:t>
            </a:r>
          </a:p>
        </p:txBody>
      </p:sp>
      <p:sp>
        <p:nvSpPr>
          <p:cNvPr id="16389" name="Oval 5"/>
          <p:cNvSpPr>
            <a:spLocks noChangeArrowheads="1"/>
          </p:cNvSpPr>
          <p:nvPr/>
        </p:nvSpPr>
        <p:spPr bwMode="auto">
          <a:xfrm>
            <a:off x="1727200" y="4572000"/>
            <a:ext cx="2463800" cy="952500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1400" b="1" dirty="0">
                <a:solidFill>
                  <a:srgbClr val="7030A0"/>
                </a:solidFill>
              </a:rPr>
              <a:t>CARITAS e</a:t>
            </a:r>
          </a:p>
          <a:p>
            <a:pPr algn="ctr" eaLnBrk="1" hangingPunct="1"/>
            <a:r>
              <a:rPr lang="it-IT" altLang="it-IT" sz="1400" b="1" dirty="0">
                <a:solidFill>
                  <a:srgbClr val="7030A0"/>
                </a:solidFill>
              </a:rPr>
              <a:t>ALTRE ASSOCIAZIONI</a:t>
            </a:r>
          </a:p>
        </p:txBody>
      </p:sp>
      <p:sp>
        <p:nvSpPr>
          <p:cNvPr id="16390" name="Oval 6"/>
          <p:cNvSpPr>
            <a:spLocks noChangeArrowheads="1"/>
          </p:cNvSpPr>
          <p:nvPr/>
        </p:nvSpPr>
        <p:spPr bwMode="auto">
          <a:xfrm>
            <a:off x="706072" y="2854325"/>
            <a:ext cx="2362200" cy="914400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1400" b="1" dirty="0">
                <a:solidFill>
                  <a:srgbClr val="002060"/>
                </a:solidFill>
              </a:rPr>
              <a:t>CONSULTORI</a:t>
            </a:r>
          </a:p>
        </p:txBody>
      </p:sp>
      <p:sp>
        <p:nvSpPr>
          <p:cNvPr id="16391" name="Oval 7"/>
          <p:cNvSpPr>
            <a:spLocks noChangeArrowheads="1"/>
          </p:cNvSpPr>
          <p:nvPr/>
        </p:nvSpPr>
        <p:spPr bwMode="auto">
          <a:xfrm>
            <a:off x="5029200" y="4648200"/>
            <a:ext cx="2362200" cy="914400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1400" b="1" dirty="0">
                <a:solidFill>
                  <a:schemeClr val="accent2"/>
                </a:solidFill>
              </a:rPr>
              <a:t>FORZE DELL’ORDINE</a:t>
            </a:r>
          </a:p>
        </p:txBody>
      </p:sp>
      <p:sp>
        <p:nvSpPr>
          <p:cNvPr id="16392" name="Oval 8"/>
          <p:cNvSpPr>
            <a:spLocks noChangeArrowheads="1"/>
          </p:cNvSpPr>
          <p:nvPr/>
        </p:nvSpPr>
        <p:spPr bwMode="auto">
          <a:xfrm>
            <a:off x="6096000" y="3276600"/>
            <a:ext cx="2362200" cy="914400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1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ASST LARIANA</a:t>
            </a:r>
          </a:p>
        </p:txBody>
      </p:sp>
      <p:sp>
        <p:nvSpPr>
          <p:cNvPr id="16393" name="Oval 9"/>
          <p:cNvSpPr>
            <a:spLocks noChangeArrowheads="1"/>
          </p:cNvSpPr>
          <p:nvPr/>
        </p:nvSpPr>
        <p:spPr bwMode="auto">
          <a:xfrm>
            <a:off x="5378449" y="1282700"/>
            <a:ext cx="2473325" cy="993775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1400" b="1" dirty="0">
                <a:solidFill>
                  <a:schemeClr val="accent1">
                    <a:lumMod val="75000"/>
                  </a:schemeClr>
                </a:solidFill>
              </a:rPr>
              <a:t>SERVIZI SOCIALI</a:t>
            </a:r>
            <a:br>
              <a:rPr lang="it-IT" altLang="it-IT" sz="1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it-IT" altLang="it-IT" sz="1400" b="1" dirty="0">
                <a:solidFill>
                  <a:schemeClr val="accent1">
                    <a:lumMod val="75000"/>
                  </a:schemeClr>
                </a:solidFill>
              </a:rPr>
              <a:t>(comuni e tutele</a:t>
            </a:r>
            <a:br>
              <a:rPr lang="it-IT" altLang="it-IT" sz="1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it-IT" altLang="it-IT" sz="1400" b="1" dirty="0">
                <a:solidFill>
                  <a:schemeClr val="accent1">
                    <a:lumMod val="75000"/>
                  </a:schemeClr>
                </a:solidFill>
              </a:rPr>
              <a:t>minori)</a:t>
            </a:r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4267200" y="2819400"/>
            <a:ext cx="914400" cy="9144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b="1" dirty="0">
                <a:solidFill>
                  <a:srgbClr val="FF0000"/>
                </a:solidFill>
              </a:rPr>
              <a:t>DONNA</a:t>
            </a:r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>
            <a:off x="4859338" y="3429000"/>
            <a:ext cx="762000" cy="1143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3276600" y="3429000"/>
            <a:ext cx="1219200" cy="990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3200400" y="3352800"/>
            <a:ext cx="9144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>
            <a:off x="5148263" y="3284538"/>
            <a:ext cx="91440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>
            <a:off x="3733800" y="2133600"/>
            <a:ext cx="762000" cy="914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V="1">
            <a:off x="4953000" y="2209800"/>
            <a:ext cx="762000" cy="838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 flipV="1">
            <a:off x="3276600" y="2286000"/>
            <a:ext cx="190500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>
            <a:off x="3059113" y="3500438"/>
            <a:ext cx="3025775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cxnSp>
        <p:nvCxnSpPr>
          <p:cNvPr id="16403" name="AutoShape 19"/>
          <p:cNvCxnSpPr>
            <a:cxnSpLocks noChangeShapeType="1"/>
          </p:cNvCxnSpPr>
          <p:nvPr/>
        </p:nvCxnSpPr>
        <p:spPr bwMode="auto">
          <a:xfrm>
            <a:off x="7019925" y="2276475"/>
            <a:ext cx="4763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404" name="AutoShape 20"/>
          <p:cNvCxnSpPr>
            <a:cxnSpLocks noChangeShapeType="1"/>
            <a:stCxn id="16392" idx="4"/>
          </p:cNvCxnSpPr>
          <p:nvPr/>
        </p:nvCxnSpPr>
        <p:spPr bwMode="auto">
          <a:xfrm flipH="1">
            <a:off x="6881813" y="4191000"/>
            <a:ext cx="395287" cy="5349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405" name="Line 21"/>
          <p:cNvSpPr>
            <a:spLocks noChangeShapeType="1"/>
          </p:cNvSpPr>
          <p:nvPr/>
        </p:nvSpPr>
        <p:spPr bwMode="auto">
          <a:xfrm>
            <a:off x="4356100" y="5084763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cxnSp>
        <p:nvCxnSpPr>
          <p:cNvPr id="16406" name="AutoShape 22"/>
          <p:cNvCxnSpPr>
            <a:cxnSpLocks noChangeShapeType="1"/>
          </p:cNvCxnSpPr>
          <p:nvPr/>
        </p:nvCxnSpPr>
        <p:spPr bwMode="auto">
          <a:xfrm flipH="1">
            <a:off x="2987675" y="2349500"/>
            <a:ext cx="71438" cy="2159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407" name="AutoShape 23"/>
          <p:cNvCxnSpPr>
            <a:cxnSpLocks noChangeShapeType="1"/>
          </p:cNvCxnSpPr>
          <p:nvPr/>
        </p:nvCxnSpPr>
        <p:spPr bwMode="auto">
          <a:xfrm flipH="1">
            <a:off x="3924300" y="2349500"/>
            <a:ext cx="2206625" cy="2384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408" name="Line 24"/>
          <p:cNvSpPr>
            <a:spLocks noChangeShapeType="1"/>
          </p:cNvSpPr>
          <p:nvPr/>
        </p:nvSpPr>
        <p:spPr bwMode="auto">
          <a:xfrm>
            <a:off x="2987675" y="3644900"/>
            <a:ext cx="2160588" cy="1223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cxnSp>
        <p:nvCxnSpPr>
          <p:cNvPr id="16409" name="AutoShape 25"/>
          <p:cNvCxnSpPr>
            <a:cxnSpLocks noChangeShapeType="1"/>
          </p:cNvCxnSpPr>
          <p:nvPr/>
        </p:nvCxnSpPr>
        <p:spPr bwMode="auto">
          <a:xfrm flipH="1">
            <a:off x="5795963" y="2349500"/>
            <a:ext cx="720725" cy="22320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410" name="AutoShape 26"/>
          <p:cNvCxnSpPr>
            <a:cxnSpLocks noChangeShapeType="1"/>
          </p:cNvCxnSpPr>
          <p:nvPr/>
        </p:nvCxnSpPr>
        <p:spPr bwMode="auto">
          <a:xfrm flipH="1">
            <a:off x="3995738" y="1773238"/>
            <a:ext cx="13684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411" name="AutoShape 27"/>
          <p:cNvCxnSpPr>
            <a:cxnSpLocks noChangeShapeType="1"/>
            <a:endCxn id="16392" idx="1"/>
          </p:cNvCxnSpPr>
          <p:nvPr/>
        </p:nvCxnSpPr>
        <p:spPr bwMode="auto">
          <a:xfrm>
            <a:off x="3851275" y="1989138"/>
            <a:ext cx="2590800" cy="14208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412" name="AutoShape 28"/>
          <p:cNvCxnSpPr>
            <a:cxnSpLocks noChangeShapeType="1"/>
            <a:endCxn id="16387" idx="2"/>
          </p:cNvCxnSpPr>
          <p:nvPr/>
        </p:nvCxnSpPr>
        <p:spPr bwMode="auto">
          <a:xfrm>
            <a:off x="2124075" y="2349500"/>
            <a:ext cx="1588" cy="4921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413" name="AutoShape 29"/>
          <p:cNvCxnSpPr>
            <a:cxnSpLocks noChangeShapeType="1"/>
          </p:cNvCxnSpPr>
          <p:nvPr/>
        </p:nvCxnSpPr>
        <p:spPr bwMode="auto">
          <a:xfrm flipH="1">
            <a:off x="3203575" y="2133600"/>
            <a:ext cx="2511425" cy="10080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999300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1371600" y="990600"/>
            <a:ext cx="6172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>
                <a:latin typeface="Arial" panose="020B0604020202020204" pitchFamily="34" charset="0"/>
              </a:rPr>
              <a:t>È fondamentale il </a:t>
            </a:r>
            <a:r>
              <a:rPr lang="it-IT" altLang="it-IT" b="1">
                <a:latin typeface="Arial" panose="020B0604020202020204" pitchFamily="34" charset="0"/>
              </a:rPr>
              <a:t>LAVORO di RETE</a:t>
            </a:r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533400" y="914400"/>
            <a:ext cx="609600" cy="7620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>
              <a:solidFill>
                <a:srgbClr val="FF0000"/>
              </a:solidFill>
            </a:endParaRP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1371600" y="1905000"/>
            <a:ext cx="31242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b="1">
                <a:latin typeface="Arial" panose="020B0604020202020204" pitchFamily="34" charset="0"/>
              </a:rPr>
              <a:t>I nodi della rete </a:t>
            </a:r>
            <a:br>
              <a:rPr lang="it-IT" altLang="it-IT" b="1">
                <a:latin typeface="Arial" panose="020B0604020202020204" pitchFamily="34" charset="0"/>
              </a:rPr>
            </a:br>
            <a:r>
              <a:rPr lang="it-IT" altLang="it-IT" b="1">
                <a:latin typeface="Arial" panose="020B0604020202020204" pitchFamily="34" charset="0"/>
              </a:rPr>
              <a:t>più cruciali sono </a:t>
            </a:r>
            <a:br>
              <a:rPr lang="it-IT" altLang="it-IT" b="1">
                <a:latin typeface="Arial" panose="020B0604020202020204" pitchFamily="34" charset="0"/>
              </a:rPr>
            </a:br>
            <a:r>
              <a:rPr lang="it-IT" altLang="it-IT" b="1">
                <a:latin typeface="Arial" panose="020B0604020202020204" pitchFamily="34" charset="0"/>
              </a:rPr>
              <a:t>quelli più vicini</a:t>
            </a:r>
            <a:r>
              <a:rPr lang="it-IT" altLang="it-IT">
                <a:latin typeface="Arial" panose="020B0604020202020204" pitchFamily="34" charset="0"/>
              </a:rPr>
              <a:t> </a:t>
            </a:r>
            <a:br>
              <a:rPr lang="it-IT" altLang="it-IT">
                <a:latin typeface="Arial" panose="020B0604020202020204" pitchFamily="34" charset="0"/>
              </a:rPr>
            </a:br>
            <a:r>
              <a:rPr lang="it-IT" altLang="it-IT">
                <a:latin typeface="Arial" panose="020B0604020202020204" pitchFamily="34" charset="0"/>
              </a:rPr>
              <a:t>alla donna</a:t>
            </a:r>
          </a:p>
        </p:txBody>
      </p:sp>
      <p:sp>
        <p:nvSpPr>
          <p:cNvPr id="33802" name="Rectangle 10"/>
          <p:cNvSpPr>
            <a:spLocks noChangeArrowheads="1"/>
          </p:cNvSpPr>
          <p:nvPr/>
        </p:nvSpPr>
        <p:spPr bwMode="auto">
          <a:xfrm>
            <a:off x="5486400" y="1981200"/>
            <a:ext cx="2052638" cy="1635125"/>
          </a:xfrm>
          <a:prstGeom prst="rect">
            <a:avLst/>
          </a:prstGeom>
          <a:noFill/>
          <a:ln w="19050">
            <a:solidFill>
              <a:srgbClr val="99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i="1">
                <a:latin typeface="Arial" panose="020B0604020202020204" pitchFamily="34" charset="0"/>
              </a:rPr>
              <a:t>- servizi sociali</a:t>
            </a:r>
            <a:br>
              <a:rPr lang="it-IT" altLang="it-IT" sz="2000" i="1">
                <a:latin typeface="Arial" panose="020B0604020202020204" pitchFamily="34" charset="0"/>
              </a:rPr>
            </a:br>
            <a:r>
              <a:rPr lang="it-IT" altLang="it-IT" sz="2000" i="1">
                <a:latin typeface="Arial" panose="020B0604020202020204" pitchFamily="34" charset="0"/>
              </a:rPr>
              <a:t>- polizia locale</a:t>
            </a:r>
            <a:br>
              <a:rPr lang="it-IT" altLang="it-IT" sz="2000" i="1">
                <a:latin typeface="Arial" panose="020B0604020202020204" pitchFamily="34" charset="0"/>
              </a:rPr>
            </a:br>
            <a:r>
              <a:rPr lang="it-IT" altLang="it-IT" sz="2000" i="1">
                <a:latin typeface="Arial" panose="020B0604020202020204" pitchFamily="34" charset="0"/>
              </a:rPr>
              <a:t>- medici di base</a:t>
            </a:r>
            <a:br>
              <a:rPr lang="it-IT" altLang="it-IT" sz="2000" i="1">
                <a:latin typeface="Arial" panose="020B0604020202020204" pitchFamily="34" charset="0"/>
              </a:rPr>
            </a:br>
            <a:r>
              <a:rPr lang="it-IT" altLang="it-IT" sz="2000" i="1">
                <a:latin typeface="Arial" panose="020B0604020202020204" pitchFamily="34" charset="0"/>
              </a:rPr>
              <a:t>- insegnanti</a:t>
            </a:r>
            <a:br>
              <a:rPr lang="it-IT" altLang="it-IT" sz="2000" i="1">
                <a:latin typeface="Arial" panose="020B0604020202020204" pitchFamily="34" charset="0"/>
              </a:rPr>
            </a:br>
            <a:r>
              <a:rPr lang="it-IT" altLang="it-IT" sz="2000" i="1">
                <a:latin typeface="Arial" panose="020B0604020202020204" pitchFamily="34" charset="0"/>
              </a:rPr>
              <a:t>- vicini di casa…</a:t>
            </a:r>
          </a:p>
        </p:txBody>
      </p:sp>
      <p:sp>
        <p:nvSpPr>
          <p:cNvPr id="33803" name="AutoShape 11"/>
          <p:cNvSpPr>
            <a:spLocks noChangeArrowheads="1"/>
          </p:cNvSpPr>
          <p:nvPr/>
        </p:nvSpPr>
        <p:spPr bwMode="auto">
          <a:xfrm>
            <a:off x="457200" y="4419600"/>
            <a:ext cx="685800" cy="7620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3804" name="Text Box 12"/>
          <p:cNvSpPr txBox="1">
            <a:spLocks noChangeArrowheads="1"/>
          </p:cNvSpPr>
          <p:nvPr/>
        </p:nvSpPr>
        <p:spPr bwMode="auto">
          <a:xfrm>
            <a:off x="1295400" y="4191000"/>
            <a:ext cx="75438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400" dirty="0">
                <a:latin typeface="Arial" panose="020B0604020202020204" pitchFamily="34" charset="0"/>
              </a:rPr>
              <a:t>Ogni nodo deve </a:t>
            </a:r>
          </a:p>
          <a:p>
            <a:r>
              <a:rPr lang="it-IT" altLang="it-IT" sz="2400" dirty="0">
                <a:latin typeface="Arial" panose="020B0604020202020204" pitchFamily="34" charset="0"/>
              </a:rPr>
              <a:t>* </a:t>
            </a:r>
            <a:r>
              <a:rPr lang="it-IT" altLang="it-IT" sz="2400" b="1" dirty="0">
                <a:latin typeface="Arial" panose="020B0604020202020204" pitchFamily="34" charset="0"/>
              </a:rPr>
              <a:t>conoscere bene gli altri </a:t>
            </a:r>
            <a:r>
              <a:rPr lang="it-IT" altLang="it-IT" sz="2400" dirty="0">
                <a:latin typeface="Arial" panose="020B0604020202020204" pitchFamily="34" charset="0"/>
              </a:rPr>
              <a:t> ed i relativi compiti</a:t>
            </a:r>
            <a:br>
              <a:rPr lang="it-IT" altLang="it-IT" sz="2400" dirty="0">
                <a:latin typeface="Arial" panose="020B0604020202020204" pitchFamily="34" charset="0"/>
              </a:rPr>
            </a:br>
            <a:r>
              <a:rPr lang="it-IT" altLang="it-IT" sz="2400" dirty="0">
                <a:latin typeface="Arial" panose="020B0604020202020204" pitchFamily="34" charset="0"/>
              </a:rPr>
              <a:t>* saper </a:t>
            </a:r>
            <a:r>
              <a:rPr lang="it-IT" altLang="it-IT" sz="2400" b="1" dirty="0">
                <a:latin typeface="Arial" panose="020B0604020202020204" pitchFamily="34" charset="0"/>
              </a:rPr>
              <a:t>collaborare</a:t>
            </a:r>
            <a:r>
              <a:rPr lang="it-IT" altLang="it-IT" sz="2400" dirty="0">
                <a:latin typeface="Arial" panose="020B0604020202020204" pitchFamily="34" charset="0"/>
              </a:rPr>
              <a:t> con gli altri 	</a:t>
            </a:r>
            <a:br>
              <a:rPr lang="it-IT" altLang="it-IT" sz="2400" dirty="0">
                <a:latin typeface="Arial" panose="020B0604020202020204" pitchFamily="34" charset="0"/>
              </a:rPr>
            </a:br>
            <a:r>
              <a:rPr lang="it-IT" altLang="it-IT" sz="2400" dirty="0">
                <a:latin typeface="Arial" panose="020B0604020202020204" pitchFamily="34" charset="0"/>
              </a:rPr>
              <a:t>nell’interesse della persona in difficoltà</a:t>
            </a:r>
          </a:p>
        </p:txBody>
      </p:sp>
      <p:sp>
        <p:nvSpPr>
          <p:cNvPr id="33805" name="AutoShape 13"/>
          <p:cNvSpPr>
            <a:spLocks noChangeArrowheads="1"/>
          </p:cNvSpPr>
          <p:nvPr/>
        </p:nvSpPr>
        <p:spPr bwMode="auto">
          <a:xfrm>
            <a:off x="457200" y="4419600"/>
            <a:ext cx="685800" cy="7620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>
              <a:solidFill>
                <a:srgbClr val="FF0000"/>
              </a:solidFill>
            </a:endParaRPr>
          </a:p>
        </p:txBody>
      </p:sp>
      <p:sp>
        <p:nvSpPr>
          <p:cNvPr id="33806" name="AutoShape 14"/>
          <p:cNvSpPr>
            <a:spLocks noChangeArrowheads="1"/>
          </p:cNvSpPr>
          <p:nvPr/>
        </p:nvSpPr>
        <p:spPr bwMode="auto">
          <a:xfrm>
            <a:off x="457200" y="2362200"/>
            <a:ext cx="685800" cy="7620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70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sz="4000" dirty="0"/>
              <a:t>Nessun soggetto individuale o collettivo, istituzionale o non istituzionale, è sufficiente da solo a rispondere ai bisogni di una donna che si trova in una situazione di violenza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2D29362-EDA7-A946-9321-E4A64EBED82E}"/>
              </a:ext>
            </a:extLst>
          </p:cNvPr>
          <p:cNvSpPr/>
          <p:nvPr/>
        </p:nvSpPr>
        <p:spPr>
          <a:xfrm>
            <a:off x="2185114" y="3596639"/>
            <a:ext cx="4581446" cy="2974407"/>
          </a:xfrm>
          <a:custGeom>
            <a:avLst/>
            <a:gdLst/>
            <a:ahLst/>
            <a:cxnLst/>
            <a:rect l="l" t="t" r="r" b="b"/>
            <a:pathLst>
              <a:path w="10089018" h="5915318">
                <a:moveTo>
                  <a:pt x="0" y="0"/>
                </a:moveTo>
                <a:lnTo>
                  <a:pt x="10089018" y="0"/>
                </a:lnTo>
                <a:lnTo>
                  <a:pt x="10089018" y="5915318"/>
                </a:lnTo>
                <a:lnTo>
                  <a:pt x="0" y="59153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303016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6DDF679E-3504-BC4A-99CD-7F4E50055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5746" y="571500"/>
            <a:ext cx="2857500" cy="28575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 rot="20141026">
            <a:off x="-326135" y="1085128"/>
            <a:ext cx="7772400" cy="1470025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FF8AD8"/>
                </a:solidFill>
              </a:rPr>
              <a:t>ALCUNE INFORMAZIONI UTILI</a:t>
            </a:r>
            <a:br>
              <a:rPr lang="it-IT" dirty="0">
                <a:solidFill>
                  <a:srgbClr val="FF8AD8"/>
                </a:solidFill>
              </a:rPr>
            </a:br>
            <a:r>
              <a:rPr lang="it-IT" dirty="0">
                <a:solidFill>
                  <a:srgbClr val="FF8AD8"/>
                </a:solidFill>
              </a:rPr>
              <a:t>SUL CENTRO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46019"/>
            <a:ext cx="6400800" cy="1752600"/>
          </a:xfrm>
        </p:spPr>
        <p:txBody>
          <a:bodyPr>
            <a:noAutofit/>
          </a:bodyPr>
          <a:lstStyle/>
          <a:p>
            <a:pPr algn="ctr"/>
            <a:endParaRPr lang="it-IT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DOVE</a:t>
            </a:r>
            <a:r>
              <a:rPr lang="it-IT" dirty="0"/>
              <a:t>:</a:t>
            </a:r>
          </a:p>
          <a:p>
            <a:pPr algn="ctr"/>
            <a:r>
              <a:rPr lang="it-IT" dirty="0"/>
              <a:t> VIA FERRARI 9, COMO ( locali messi a disposizione ASST LARIANA)</a:t>
            </a:r>
          </a:p>
          <a:p>
            <a:pPr algn="ctr"/>
            <a:r>
              <a:rPr lang="it-IT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</a:t>
            </a:r>
            <a:r>
              <a:rPr lang="it-IT" dirty="0"/>
              <a:t>:</a:t>
            </a:r>
          </a:p>
          <a:p>
            <a:pPr algn="ctr"/>
            <a:r>
              <a:rPr lang="it-IT" dirty="0"/>
              <a:t>031304585 – 800166656</a:t>
            </a:r>
          </a:p>
          <a:p>
            <a:pPr algn="ctr"/>
            <a:r>
              <a:rPr lang="it-IT" dirty="0"/>
              <a:t>segreteria@telefonodonnacomo.it</a:t>
            </a:r>
          </a:p>
          <a:p>
            <a:pPr algn="ctr"/>
            <a:r>
              <a:rPr lang="it-IT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QUANDO</a:t>
            </a:r>
            <a:r>
              <a:rPr lang="it-IT" dirty="0"/>
              <a:t>: </a:t>
            </a:r>
          </a:p>
          <a:p>
            <a:pPr algn="ctr"/>
            <a:r>
              <a:rPr lang="it-IT" dirty="0"/>
              <a:t>LUNEDI’ 09.00 -16.00</a:t>
            </a:r>
          </a:p>
          <a:p>
            <a:pPr algn="ctr"/>
            <a:r>
              <a:rPr lang="it-IT" dirty="0"/>
              <a:t>MARTEDI’ e GIOVEDI’ 09.00 – 14.00</a:t>
            </a:r>
          </a:p>
          <a:p>
            <a:pPr algn="ctr"/>
            <a:r>
              <a:rPr lang="it-IT" dirty="0"/>
              <a:t>MERCOLEDI’  e   VENERDI’ 13.00 – 18.00</a:t>
            </a:r>
          </a:p>
        </p:txBody>
      </p:sp>
    </p:spTree>
    <p:extLst>
      <p:ext uri="{BB962C8B-B14F-4D97-AF65-F5344CB8AC3E}">
        <p14:creationId xmlns:p14="http://schemas.microsoft.com/office/powerpoint/2010/main" val="1169798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200" u="sng" dirty="0">
                <a:solidFill>
                  <a:srgbClr val="FF8AD8"/>
                </a:solidFill>
              </a:rPr>
              <a:t>Chi è e cosa fa telefono donna?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Telefono Donna Como dal 1991 è il Centro Antiviolenza provinciale</a:t>
            </a:r>
          </a:p>
          <a:p>
            <a:pPr algn="just"/>
            <a:r>
              <a:rPr lang="it-IT" dirty="0"/>
              <a:t>E’ un luogo di donne per le donne</a:t>
            </a:r>
          </a:p>
          <a:p>
            <a:pPr algn="just"/>
            <a:r>
              <a:rPr lang="it-IT" dirty="0"/>
              <a:t>Accoglie donne vittime di violenza di genere (fisica, psicologica, e verbale, economica, sessuale, </a:t>
            </a:r>
            <a:r>
              <a:rPr lang="it-IT" dirty="0" err="1"/>
              <a:t>stalking</a:t>
            </a:r>
            <a:r>
              <a:rPr lang="it-IT" dirty="0"/>
              <a:t>)</a:t>
            </a:r>
          </a:p>
          <a:p>
            <a:pPr algn="just"/>
            <a:r>
              <a:rPr lang="it-IT" dirty="0"/>
              <a:t>Accompagna le donne nel loro percorso di uscita dalla violenza</a:t>
            </a:r>
          </a:p>
          <a:p>
            <a:pPr marL="0" indent="0" algn="just">
              <a:buNone/>
            </a:pPr>
            <a:endParaRPr lang="it-IT" dirty="0">
              <a:solidFill>
                <a:srgbClr val="FF8AD8"/>
              </a:solidFill>
            </a:endParaRPr>
          </a:p>
          <a:p>
            <a:pPr marL="0" indent="0" algn="just">
              <a:buNone/>
            </a:pPr>
            <a:r>
              <a:rPr lang="it-IT" u="sng" dirty="0">
                <a:solidFill>
                  <a:srgbClr val="FF8AD8"/>
                </a:solidFill>
              </a:rPr>
              <a:t>Tutti i servizi offerti dal Centro Antiviolenza sono gratuiti per le donne</a:t>
            </a:r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6A8BDD43-F68D-D042-999D-BBF8CB93162E}"/>
              </a:ext>
            </a:extLst>
          </p:cNvPr>
          <p:cNvSpPr/>
          <p:nvPr/>
        </p:nvSpPr>
        <p:spPr>
          <a:xfrm>
            <a:off x="2185114" y="4840224"/>
            <a:ext cx="4935014" cy="1730822"/>
          </a:xfrm>
          <a:custGeom>
            <a:avLst/>
            <a:gdLst/>
            <a:ahLst/>
            <a:cxnLst/>
            <a:rect l="l" t="t" r="r" b="b"/>
            <a:pathLst>
              <a:path w="10089018" h="5915318">
                <a:moveTo>
                  <a:pt x="0" y="0"/>
                </a:moveTo>
                <a:lnTo>
                  <a:pt x="10089018" y="0"/>
                </a:lnTo>
                <a:lnTo>
                  <a:pt x="10089018" y="5915318"/>
                </a:lnTo>
                <a:lnTo>
                  <a:pt x="0" y="59153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9952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pPr algn="ctr"/>
            <a:r>
              <a:rPr lang="it-IT" sz="3200" u="sng" dirty="0">
                <a:solidFill>
                  <a:srgbClr val="FF8AD8"/>
                </a:solidFill>
              </a:rPr>
              <a:t>Di cosa si occupa il centro antiviolenza?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129856"/>
            <a:ext cx="7772400" cy="4929567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2800" u="sng" dirty="0">
                <a:solidFill>
                  <a:srgbClr val="FF8AD8"/>
                </a:solidFill>
                <a:latin typeface="+mj-lt"/>
              </a:rPr>
              <a:t>"la violenza nei confronti delle donne" </a:t>
            </a:r>
          </a:p>
          <a:p>
            <a:pPr marL="0" indent="0" algn="ctr">
              <a:buNone/>
            </a:pPr>
            <a:endParaRPr lang="it-IT" sz="2800" u="sng" dirty="0">
              <a:solidFill>
                <a:srgbClr val="FF8AD8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it-IT" sz="2800" u="sng" dirty="0">
                <a:solidFill>
                  <a:srgbClr val="FF8AD8"/>
                </a:solidFill>
                <a:latin typeface="+mj-lt"/>
              </a:rPr>
              <a:t>Art. 3 Convenzione di Istanbul</a:t>
            </a:r>
          </a:p>
          <a:p>
            <a:pPr marL="0" indent="0" algn="ctr">
              <a:buNone/>
            </a:pPr>
            <a:r>
              <a:rPr lang="it-IT" sz="2800" u="sng" dirty="0">
                <a:solidFill>
                  <a:srgbClr val="FF8AD8"/>
                </a:solidFill>
                <a:latin typeface="+mj-lt"/>
              </a:rPr>
              <a:t>(Consiglio D’Europa – ratificata anche da Italia)</a:t>
            </a:r>
          </a:p>
          <a:p>
            <a:pPr marL="0" indent="0" algn="ctr">
              <a:lnSpc>
                <a:spcPct val="120000"/>
              </a:lnSpc>
              <a:buNone/>
            </a:pPr>
            <a:endParaRPr lang="it-IT" sz="2800" u="sng" dirty="0">
              <a:solidFill>
                <a:srgbClr val="FF8AD8"/>
              </a:solidFill>
              <a:latin typeface="+mj-lt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it-IT" dirty="0"/>
              <a:t>è la violazione dei diritti umani e una forma di discriminazione nei confronti delle donne,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it-IT" dirty="0"/>
              <a:t>che comprende tutti gli atti di violenza fondati sul genere che provocano, o che sono suscettibili di provocare danni o sofferenze di natura fisica, sessuale, psicologica ed economica.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it-IT" dirty="0"/>
              <a:t>Rilevano anche le minacce di tali atti, la coercizione o la privazione arbitraria della libertà, sia nella vita pubblica o privata.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1400" dirty="0"/>
              <a:t>Convenzione di Istanbul maggio 2011 ratificata dall’Italia a giugno 2013</a:t>
            </a:r>
          </a:p>
          <a:p>
            <a:pPr marL="0" indent="0" algn="ctr">
              <a:buNone/>
            </a:pPr>
            <a:endParaRPr lang="it-IT" sz="1400" dirty="0"/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85138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145670"/>
            <a:ext cx="7886700" cy="1325563"/>
          </a:xfrm>
        </p:spPr>
        <p:txBody>
          <a:bodyPr/>
          <a:lstStyle/>
          <a:p>
            <a:pPr algn="ctr"/>
            <a:r>
              <a:rPr lang="it-IT" sz="3200" u="sng" dirty="0">
                <a:solidFill>
                  <a:srgbClr val="FF8AD8"/>
                </a:solidFill>
              </a:rPr>
              <a:t>Quali sono i tipi di violenza?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1403604"/>
            <a:ext cx="8001000" cy="505815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it-IT" sz="3000" u="sng" dirty="0">
                <a:solidFill>
                  <a:srgbClr val="FF8AD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Violenza fisica: 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it-IT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Ogni forma di violenza contro il corpo</a:t>
            </a:r>
            <a:endParaRPr lang="it-IT" sz="3000" u="sng" dirty="0">
              <a:solidFill>
                <a:srgbClr val="FAC81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r>
              <a:rPr lang="it-IT" sz="3000" u="sng" dirty="0">
                <a:solidFill>
                  <a:srgbClr val="FF8AD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Violenza sessuale: 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it-IT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Tutte le forme di coinvolgimento in attività sessuali senza il  consenso, sia all'interno che al di fuori della coppia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it-IT" sz="3000" u="sng" dirty="0">
                <a:solidFill>
                  <a:srgbClr val="FF8AD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Violenza psicologica: 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it-IT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Ogni mancanza di rispetto che colpisce l’identità di persona</a:t>
            </a:r>
          </a:p>
          <a:p>
            <a:pPr marL="0" indent="0" algn="ctr">
              <a:lnSpc>
                <a:spcPct val="200000"/>
              </a:lnSpc>
              <a:buNone/>
            </a:pPr>
            <a:endParaRPr lang="it-IT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200000"/>
              </a:lnSpc>
              <a:buNone/>
            </a:pPr>
            <a:endParaRPr lang="it-IT" dirty="0"/>
          </a:p>
          <a:p>
            <a:pPr marL="0" indent="0" algn="just">
              <a:lnSpc>
                <a:spcPct val="200000"/>
              </a:lnSpc>
              <a:buNone/>
            </a:pPr>
            <a:endParaRPr lang="it-IT" dirty="0"/>
          </a:p>
          <a:p>
            <a:pPr marL="0" indent="0" algn="just">
              <a:lnSpc>
                <a:spcPct val="200000"/>
              </a:lnSpc>
              <a:buNone/>
            </a:pPr>
            <a:endParaRPr lang="it-IT" sz="1400" dirty="0"/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12882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145670"/>
            <a:ext cx="7886700" cy="1325563"/>
          </a:xfrm>
        </p:spPr>
        <p:txBody>
          <a:bodyPr/>
          <a:lstStyle/>
          <a:p>
            <a:pPr algn="ctr"/>
            <a:r>
              <a:rPr lang="it-IT" sz="3200" u="sng" dirty="0">
                <a:solidFill>
                  <a:srgbClr val="FF8AD8"/>
                </a:solidFill>
              </a:rPr>
              <a:t>Quali sono i tipi di violenza?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1403604"/>
            <a:ext cx="8001000" cy="505815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sz="3000" u="sng" dirty="0" err="1">
                <a:solidFill>
                  <a:srgbClr val="FF8AD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Stalking</a:t>
            </a:r>
            <a:r>
              <a:rPr lang="it-IT" sz="3000" u="sng" dirty="0">
                <a:solidFill>
                  <a:srgbClr val="FF8AD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0" indent="0" algn="just">
              <a:buNone/>
            </a:pPr>
            <a:r>
              <a:rPr lang="it-IT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comportamenti estremamente invasivi della vita della donna caratterizzati, dalla ripetizione assillante di atteggiamenti di sorveglianza, controllo e ricerca di contatto o comunicazione, tali da causare uno stato di sofferenza psicologica nella persona che li subisce: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it-IT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perdurante e grave stato di ansia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Modifica</a:t>
            </a:r>
            <a:r>
              <a:rPr lang="it-IT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delle abitudini di vita  </a:t>
            </a:r>
          </a:p>
          <a:p>
            <a:pPr marL="0" indent="0" algn="ctr">
              <a:buNone/>
            </a:pPr>
            <a:r>
              <a:rPr lang="it-IT" sz="3000" u="sng" dirty="0">
                <a:solidFill>
                  <a:srgbClr val="FF8AD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Violenza economica: </a:t>
            </a:r>
          </a:p>
          <a:p>
            <a:pPr marL="0" indent="0" algn="just">
              <a:buNone/>
            </a:pPr>
            <a:r>
              <a:rPr lang="it-IT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Forma di violenza che che si può manifestare in diversi modi: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it-IT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Privazione  di risorse economiche – occupazione lavorativa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it-IT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Controllo delle risorse </a:t>
            </a:r>
          </a:p>
          <a:p>
            <a:pPr marL="0" indent="0" algn="ctr">
              <a:buNone/>
            </a:pPr>
            <a:endParaRPr lang="it-IT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it-IT" sz="3000" u="sng" dirty="0">
                <a:solidFill>
                  <a:srgbClr val="FF8AD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Violenza assistita: </a:t>
            </a:r>
          </a:p>
          <a:p>
            <a:pPr marL="0" indent="0" algn="just">
              <a:buNone/>
            </a:pPr>
            <a:r>
              <a:rPr lang="it-IT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Riguarda i minori che non sono vittime di violenza diretta, ma spettatori obbligati dei maltrattamenti subiti dalla madre o in generale da figure di riferimento affettivamente significative 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sz="1400" dirty="0"/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95888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altLang="it-IT" sz="6000" dirty="0">
                <a:solidFill>
                  <a:srgbClr val="FF8AD8"/>
                </a:solidFill>
              </a:rPr>
              <a:t>Alcuni numeri </a:t>
            </a:r>
            <a:br>
              <a:rPr lang="it-IT" altLang="it-IT" sz="6000" dirty="0">
                <a:solidFill>
                  <a:srgbClr val="FF8AD8"/>
                </a:solidFill>
              </a:rPr>
            </a:br>
            <a:r>
              <a:rPr lang="it-IT" altLang="it-IT" sz="6000" dirty="0">
                <a:solidFill>
                  <a:srgbClr val="FF8AD8"/>
                </a:solidFill>
              </a:rPr>
              <a:t>del centro antiviolenza</a:t>
            </a:r>
          </a:p>
        </p:txBody>
      </p:sp>
      <p:sp>
        <p:nvSpPr>
          <p:cNvPr id="29" name="Segnaposto contenuto 2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it-IT" b="1" dirty="0"/>
          </a:p>
          <a:p>
            <a:pPr marL="0" indent="0" algn="ctr">
              <a:buNone/>
            </a:pPr>
            <a:r>
              <a:rPr lang="it-IT" b="1" u="sng" dirty="0">
                <a:solidFill>
                  <a:srgbClr val="FF8AD8"/>
                </a:solidFill>
              </a:rPr>
              <a:t>DONNE ACCOLTE NEGLI ULTIMI ANNI</a:t>
            </a:r>
            <a:endParaRPr lang="it-IT" u="sng" dirty="0">
              <a:solidFill>
                <a:srgbClr val="FF8AD8"/>
              </a:solidFill>
            </a:endParaRPr>
          </a:p>
          <a:p>
            <a:pPr marL="0" indent="0" algn="ctr">
              <a:buNone/>
            </a:pPr>
            <a:r>
              <a:rPr lang="it-IT" dirty="0"/>
              <a:t>ANNO 2015: 255 DONNE</a:t>
            </a:r>
          </a:p>
          <a:p>
            <a:pPr marL="0" indent="0" algn="ctr">
              <a:buNone/>
            </a:pPr>
            <a:r>
              <a:rPr lang="it-IT" dirty="0"/>
              <a:t>ANNO 2016: 217 DONNE</a:t>
            </a:r>
          </a:p>
          <a:p>
            <a:pPr marL="0" indent="0" algn="ctr">
              <a:buNone/>
            </a:pPr>
            <a:r>
              <a:rPr lang="it-IT" dirty="0"/>
              <a:t>ANNO 2017: 265 DONNE</a:t>
            </a:r>
          </a:p>
          <a:p>
            <a:pPr marL="0" indent="0" algn="ctr">
              <a:buNone/>
            </a:pPr>
            <a:r>
              <a:rPr lang="it-IT" dirty="0"/>
              <a:t>ANNO 2018: 261 DONNE</a:t>
            </a:r>
          </a:p>
          <a:p>
            <a:pPr marL="0" indent="0" algn="ctr">
              <a:buNone/>
            </a:pPr>
            <a:r>
              <a:rPr lang="it-IT" dirty="0"/>
              <a:t>ANNO 2019: 229 DONNE</a:t>
            </a:r>
          </a:p>
          <a:p>
            <a:pPr marL="0" indent="0" algn="ctr">
              <a:buNone/>
            </a:pPr>
            <a:r>
              <a:rPr lang="it-IT" dirty="0"/>
              <a:t>ANNO 2020: 211 DONNE</a:t>
            </a:r>
          </a:p>
          <a:p>
            <a:pPr marL="0" indent="0" algn="ctr">
              <a:buNone/>
            </a:pPr>
            <a:r>
              <a:rPr lang="it-IT" dirty="0"/>
              <a:t>ANNO 2021: 234 DONNE </a:t>
            </a:r>
          </a:p>
          <a:p>
            <a:pPr marL="0" indent="0" algn="ctr">
              <a:buNone/>
            </a:pPr>
            <a:r>
              <a:rPr lang="it-IT" dirty="0"/>
              <a:t>ANNO 2022: 257 DONNE </a:t>
            </a:r>
          </a:p>
          <a:p>
            <a:pPr marL="0" indent="0" algn="ctr">
              <a:buNone/>
            </a:pPr>
            <a:r>
              <a:rPr lang="it-IT" dirty="0"/>
              <a:t>ANNO 2023: 233 nuovi casi, ad oggi,</a:t>
            </a:r>
            <a:endParaRPr lang="it-IT" sz="1400" dirty="0"/>
          </a:p>
          <a:p>
            <a:pPr marL="0" indent="0">
              <a:buNone/>
            </a:pPr>
            <a:endParaRPr lang="it-IT" sz="1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74244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it-IT" sz="3200" u="sng" dirty="0">
                <a:solidFill>
                  <a:srgbClr val="FF8AD8"/>
                </a:solidFill>
              </a:rPr>
              <a:t>MODALITA’ DI ACCESSO AL CENTRO ANTIVIOLENZA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CONTATTO DIRETTO DELLA DONNA (telefonico e successivi colloqui)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CONTATTO TRA I SOGGETTI DELLA RETE PER UN CONFRONTO </a:t>
            </a:r>
          </a:p>
          <a:p>
            <a:pPr marL="0" indent="0" algn="just">
              <a:buNone/>
            </a:pPr>
            <a:r>
              <a:rPr lang="it-IT" dirty="0"/>
              <a:t>E </a:t>
            </a:r>
          </a:p>
          <a:p>
            <a:pPr marL="0" indent="0" algn="just">
              <a:buNone/>
            </a:pPr>
            <a:r>
              <a:rPr lang="it-IT" dirty="0"/>
              <a:t>SUCCESSIVO COLLOQUIO CON LA DONNA</a:t>
            </a:r>
          </a:p>
          <a:p>
            <a:pPr marL="0" indent="0" algn="just">
              <a:buNone/>
            </a:pPr>
            <a:r>
              <a:rPr lang="it-IT" dirty="0"/>
              <a:t> </a:t>
            </a:r>
            <a:br>
              <a:rPr lang="it-IT" dirty="0"/>
            </a:br>
            <a:r>
              <a:rPr lang="it-IT" dirty="0"/>
              <a:t>E’ possibile:</a:t>
            </a:r>
          </a:p>
          <a:p>
            <a:pPr marL="0" indent="0" algn="just">
              <a:buNone/>
            </a:pPr>
            <a:r>
              <a:rPr lang="it-IT" dirty="0"/>
              <a:t>      1) Concordare un primo colloquio c/o la sede del Centro con un accompagnamento fisico dell’assistente sociale</a:t>
            </a:r>
          </a:p>
          <a:p>
            <a:pPr marL="0" indent="0" algn="just">
              <a:buNone/>
            </a:pPr>
            <a:r>
              <a:rPr lang="it-IT" dirty="0"/>
              <a:t>       2) Richiedere un colloquio presso la sede del proprio servizio</a:t>
            </a:r>
          </a:p>
        </p:txBody>
      </p:sp>
    </p:spTree>
    <p:extLst>
      <p:ext uri="{BB962C8B-B14F-4D97-AF65-F5344CB8AC3E}">
        <p14:creationId xmlns:p14="http://schemas.microsoft.com/office/powerpoint/2010/main" val="2443771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u="sng" dirty="0">
                <a:solidFill>
                  <a:srgbClr val="FF8AD8"/>
                </a:solidFill>
              </a:rPr>
              <a:t>LE ATTIVITA’ DEL CENTRO ANTIVIOLENZA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sz="2800" u="sng" dirty="0">
                <a:solidFill>
                  <a:srgbClr val="FF8AD8"/>
                </a:solidFill>
                <a:latin typeface="+mj-lt"/>
              </a:rPr>
              <a:t>SPORTELLO TELEFONICO</a:t>
            </a:r>
            <a:endParaRPr lang="it-IT" u="sng" dirty="0">
              <a:solidFill>
                <a:srgbClr val="FF8AD8"/>
              </a:solidFill>
            </a:endParaRPr>
          </a:p>
          <a:p>
            <a:pPr marL="0" indent="0" algn="just">
              <a:buNone/>
            </a:pPr>
            <a:r>
              <a:rPr lang="it-IT" dirty="0"/>
              <a:t>L’ascolto telefonico ha lo scopo di accogliere la richiesta della donna, fornire informazioni e fissare il colloquio di accoglienza presso il Centro Antiviolenza.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2800" u="sng" dirty="0">
                <a:solidFill>
                  <a:srgbClr val="FF8AD8"/>
                </a:solidFill>
                <a:latin typeface="+mj-lt"/>
              </a:rPr>
              <a:t>COLLOQUI IN SEDE</a:t>
            </a:r>
          </a:p>
          <a:p>
            <a:pPr marL="0" indent="0" algn="just">
              <a:buNone/>
            </a:pPr>
            <a:r>
              <a:rPr lang="it-IT" dirty="0"/>
              <a:t>Il colloquio è utile alla donna perché le permette di confrontarsi con le operatrici sulla propria storia e sulla sua situazione di violenza inoltre, le permette di valutare, insieme alle consulenti, i propri bisogni in termini di urgenza e priorità di risoluzione per progettare la propria uscita dalla violenza. 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27798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u="sng" dirty="0">
                <a:solidFill>
                  <a:srgbClr val="FF8AD8"/>
                </a:solidFill>
              </a:rPr>
              <a:t>LE CONSULENZE SPECIALISTICHE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/>
              <a:t>La </a:t>
            </a:r>
            <a:r>
              <a:rPr lang="it-IT" sz="2800" u="sng" dirty="0">
                <a:solidFill>
                  <a:srgbClr val="FF8AD8"/>
                </a:solidFill>
                <a:latin typeface="+mj-lt"/>
              </a:rPr>
              <a:t>Consulenza legale </a:t>
            </a:r>
            <a:r>
              <a:rPr lang="it-IT" sz="2200" dirty="0"/>
              <a:t>consiste in colloqui informativi in cui le donne possono ottenere le prime informazioni basilari sulla loro situazione giuridica e sugli strumenti utili per tutelarsi.</a:t>
            </a:r>
          </a:p>
          <a:p>
            <a:pPr algn="just"/>
            <a:r>
              <a:rPr lang="it-IT" dirty="0"/>
              <a:t> La </a:t>
            </a:r>
            <a:r>
              <a:rPr lang="it-IT" sz="2800" u="sng" dirty="0">
                <a:solidFill>
                  <a:srgbClr val="FF8AD8"/>
                </a:solidFill>
                <a:latin typeface="+mj-lt"/>
              </a:rPr>
              <a:t>Consulenza psicologica </a:t>
            </a:r>
            <a:r>
              <a:rPr lang="it-IT" sz="2200" dirty="0"/>
              <a:t>consiste in un percorso di sostegno (10 colloqui), volto a fare emergere la consapevolezza rispetto al vissuto di violenza e alla ricerca di strumenti per affrontare la situazione di maltrattamento. </a:t>
            </a:r>
          </a:p>
          <a:p>
            <a:pPr algn="just"/>
            <a:r>
              <a:rPr lang="it-IT" sz="2200" dirty="0"/>
              <a:t>Il</a:t>
            </a:r>
            <a:r>
              <a:rPr lang="it-IT" sz="2800" dirty="0"/>
              <a:t> </a:t>
            </a:r>
            <a:r>
              <a:rPr lang="it-IT" sz="2800" u="sng" dirty="0">
                <a:solidFill>
                  <a:srgbClr val="FF8AD8"/>
                </a:solidFill>
                <a:latin typeface="+mj-lt"/>
              </a:rPr>
              <a:t>Supporto psicologico per minori vittime di violenza assistita: </a:t>
            </a:r>
            <a:r>
              <a:rPr lang="it-IT" sz="2200" dirty="0"/>
              <a:t>finalizzato al conseguimento di un migliore equilibrio psichico personale. I minori a cui è rivolto il sostegno sono quelli affidati all’ente o con un affido esclusivo alla madre.</a:t>
            </a:r>
          </a:p>
          <a:p>
            <a:endParaRPr lang="it-IT" sz="2800" u="sng" dirty="0">
              <a:solidFill>
                <a:srgbClr val="FAC810"/>
              </a:solidFill>
              <a:latin typeface="+mj-lt"/>
            </a:endParaRPr>
          </a:p>
          <a:p>
            <a:endParaRPr lang="it-IT" sz="2800" dirty="0"/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0167588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2440</TotalTime>
  <Words>1297</Words>
  <Application>Microsoft Macintosh PowerPoint</Application>
  <PresentationFormat>Presentazione su schermo (4:3)</PresentationFormat>
  <Paragraphs>156</Paragraphs>
  <Slides>18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Comic Sans MS</vt:lpstr>
      <vt:lpstr>Wingdings 2</vt:lpstr>
      <vt:lpstr>Tema di Office</vt:lpstr>
      <vt:lpstr>        IL CENTRO ANTIVIOLENZA</vt:lpstr>
      <vt:lpstr>Chi è e cosa fa telefono donna?</vt:lpstr>
      <vt:lpstr>Di cosa si occupa il centro antiviolenza?</vt:lpstr>
      <vt:lpstr>Quali sono i tipi di violenza?</vt:lpstr>
      <vt:lpstr>Quali sono i tipi di violenza?</vt:lpstr>
      <vt:lpstr>Alcuni numeri  del centro antiviolenza</vt:lpstr>
      <vt:lpstr>MODALITA’ DI ACCESSO AL CENTRO ANTIVIOLENZA</vt:lpstr>
      <vt:lpstr>LE ATTIVITA’ DEL CENTRO ANTIVIOLENZA</vt:lpstr>
      <vt:lpstr>LE CONSULENZE SPECIALISTICHE </vt:lpstr>
      <vt:lpstr>LE CONSULENZE SPECIALISTICHE </vt:lpstr>
      <vt:lpstr>IL GRUPPO DI AUTO MUTUO AIUTO  “ LUNA E LE ALTRE”</vt:lpstr>
      <vt:lpstr>LE CARATTERISTICHE PIU’ FREQUENTI DELLA VIOLENZA</vt:lpstr>
      <vt:lpstr>Presentazione standard di PowerPoint</vt:lpstr>
      <vt:lpstr>  ALCUNI ELEMENTI SIGNIFICATIVI  NELLA METODOLOGIA D’ACCOGLIENZA</vt:lpstr>
      <vt:lpstr>LA RETE</vt:lpstr>
      <vt:lpstr>Presentazione standard di PowerPoint</vt:lpstr>
      <vt:lpstr>Nessun soggetto individuale o collettivo, istituzionale o non istituzionale, è sufficiente da solo a rispondere ai bisogni di una donna che si trova in una situazione di violenza</vt:lpstr>
      <vt:lpstr>ALCUNE INFORMAZIONI UTILI SUL CENTRO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alessandra</dc:creator>
  <cp:lastModifiedBy>Francesca Civiello</cp:lastModifiedBy>
  <cp:revision>106</cp:revision>
  <cp:lastPrinted>2021-10-21T10:25:16Z</cp:lastPrinted>
  <dcterms:created xsi:type="dcterms:W3CDTF">2017-02-16T05:51:17Z</dcterms:created>
  <dcterms:modified xsi:type="dcterms:W3CDTF">2023-11-22T09:12:15Z</dcterms:modified>
</cp:coreProperties>
</file>