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230" r:id="rId1"/>
  </p:sldMasterIdLst>
  <p:sldIdLst>
    <p:sldId id="256" r:id="rId2"/>
    <p:sldId id="279" r:id="rId3"/>
    <p:sldId id="258" r:id="rId4"/>
    <p:sldId id="287" r:id="rId5"/>
    <p:sldId id="308" r:id="rId6"/>
    <p:sldId id="309" r:id="rId7"/>
    <p:sldId id="311" r:id="rId8"/>
    <p:sldId id="312" r:id="rId9"/>
    <p:sldId id="259" r:id="rId10"/>
    <p:sldId id="288" r:id="rId11"/>
    <p:sldId id="294" r:id="rId12"/>
    <p:sldId id="305" r:id="rId13"/>
    <p:sldId id="306" r:id="rId14"/>
    <p:sldId id="307" r:id="rId15"/>
    <p:sldId id="286" r:id="rId16"/>
    <p:sldId id="304" r:id="rId17"/>
    <p:sldId id="282" r:id="rId18"/>
    <p:sldId id="292" r:id="rId19"/>
    <p:sldId id="277" r:id="rId20"/>
    <p:sldId id="293" r:id="rId21"/>
    <p:sldId id="303" r:id="rId22"/>
    <p:sldId id="285" r:id="rId23"/>
    <p:sldId id="264" r:id="rId24"/>
    <p:sldId id="269" r:id="rId25"/>
    <p:sldId id="265" r:id="rId26"/>
    <p:sldId id="267" r:id="rId27"/>
    <p:sldId id="298" r:id="rId28"/>
    <p:sldId id="270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157"/>
    <p:restoredTop sz="95280"/>
  </p:normalViewPr>
  <p:slideViewPr>
    <p:cSldViewPr snapToGrid="0" snapToObjects="1">
      <p:cViewPr varScale="1">
        <p:scale>
          <a:sx n="85" d="100"/>
          <a:sy n="85" d="100"/>
        </p:scale>
        <p:origin x="208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36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513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4197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112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7693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315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307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33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419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12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663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79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74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654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429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369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73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  <p:sldLayoutId id="2147484242" r:id="rId12"/>
    <p:sldLayoutId id="2147484243" r:id="rId13"/>
    <p:sldLayoutId id="2147484244" r:id="rId14"/>
    <p:sldLayoutId id="2147484245" r:id="rId15"/>
    <p:sldLayoutId id="21474842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ocio-tecuentouncuento.blogspot.com/2018/04/oms-organizacion-mundial-de-la-salud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ensieroerealta.blogspot.com/2017/01/kierkegaard-e-munch-angoscia-e.htm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mscience.net/blog/limportanza-della-comunicazione-la-relazione-medico-paziente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arefilm.it/visioni-e-recensioni/i-film-tv-di-oggi-match-point-di-woody-allen-e-la-ciociara-di-vittorio-de-sica-3196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7AAA745-48BD-1B41-AE9A-349DAFFFA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382253"/>
            <a:ext cx="12191999" cy="3256547"/>
          </a:xfrm>
        </p:spPr>
        <p:txBody>
          <a:bodyPr>
            <a:noAutofit/>
          </a:bodyPr>
          <a:lstStyle/>
          <a:p>
            <a:pPr algn="ctr"/>
            <a:r>
              <a:rPr lang="it-IT" sz="2800" dirty="0"/>
              <a:t>      </a:t>
            </a:r>
            <a:r>
              <a:rPr lang="it-IT" sz="3200" b="1" dirty="0"/>
              <a:t>VIOLENZA DI GENERE  E  MALATTIA                                               </a:t>
            </a:r>
          </a:p>
          <a:p>
            <a:r>
              <a:rPr lang="it-IT" sz="3200" dirty="0"/>
              <a:t>  					                                          </a:t>
            </a:r>
          </a:p>
          <a:p>
            <a:r>
              <a:rPr lang="it-IT" sz="2000" dirty="0"/>
              <a:t>											</a:t>
            </a:r>
          </a:p>
          <a:p>
            <a:r>
              <a:rPr lang="it-IT" sz="2000" dirty="0"/>
              <a:t>												  						</a:t>
            </a:r>
          </a:p>
          <a:p>
            <a:r>
              <a:rPr lang="it-IT" sz="2000" dirty="0"/>
              <a:t>	</a:t>
            </a:r>
          </a:p>
          <a:p>
            <a:pPr lvl="1"/>
            <a:r>
              <a:rPr lang="it-IT" sz="1800" dirty="0"/>
              <a:t>													</a:t>
            </a:r>
            <a:r>
              <a:rPr lang="it-IT" sz="2400" dirty="0"/>
              <a:t>Dott.ssa Grazia Pennisi</a:t>
            </a:r>
          </a:p>
          <a:p>
            <a:pPr lvl="1"/>
            <a:r>
              <a:rPr lang="it-IT" sz="2400" dirty="0"/>
              <a:t>                                                                              MMG ATS INSUBRIA</a:t>
            </a:r>
          </a:p>
        </p:txBody>
      </p:sp>
    </p:spTree>
    <p:extLst>
      <p:ext uri="{BB962C8B-B14F-4D97-AF65-F5344CB8AC3E}">
        <p14:creationId xmlns:p14="http://schemas.microsoft.com/office/powerpoint/2010/main" val="760119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53ED81-01BD-DA48-8BD4-B6460CBD3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68035"/>
            <a:ext cx="9190903" cy="1253837"/>
          </a:xfrm>
        </p:spPr>
        <p:txBody>
          <a:bodyPr>
            <a:noAutofit/>
          </a:bodyPr>
          <a:lstStyle/>
          <a:p>
            <a:r>
              <a:rPr lang="it-IT" sz="2800" dirty="0"/>
              <a:t>Violenza e accessi delle donne in Pronto Soccorso nel triennio 2017-2019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A933DE-3BA2-9A49-B454-7A9830B7B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3709" y="2133600"/>
            <a:ext cx="9190903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Il Ministero della salute in collaborazione con l’Ufficio di Statistica ha   arruolato 164 dipartimenti di emergenza del territorio nazionale</a:t>
            </a:r>
          </a:p>
          <a:p>
            <a:r>
              <a:rPr lang="it-IT" sz="2000" dirty="0"/>
              <a:t>Scopo : analizzare gli accessi in pronto soccorso per approfondire la conoscenza del fenomeno</a:t>
            </a:r>
          </a:p>
          <a:p>
            <a:pPr marL="0" indent="0">
              <a:buNone/>
            </a:pPr>
            <a:r>
              <a:rPr lang="it-IT" sz="2000" dirty="0"/>
              <a:t>  Dati: 19.166 (1.2 accessi pro capite)</a:t>
            </a:r>
          </a:p>
          <a:p>
            <a:pPr marL="0" indent="0">
              <a:buNone/>
            </a:pPr>
            <a:r>
              <a:rPr lang="it-IT" sz="2000" b="1" dirty="0"/>
              <a:t>Il numero pro capite di accessi (a prescindere dal trauma) per queste donne è superiore a 5 e nella classe di età 18-44 anni è superiore a 6 </a:t>
            </a:r>
          </a:p>
          <a:p>
            <a:pPr marL="0" indent="0">
              <a:buNone/>
            </a:pPr>
            <a:r>
              <a:rPr lang="it-IT" sz="2000" b="1" dirty="0"/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val="2509598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FF5132-3DD2-4944-AA5D-A821E054E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DC1346-E4AE-7C44-BFA3-E7AA23CE1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6742" y="3044730"/>
            <a:ext cx="9732817" cy="27662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In generale le donne che subiscono violenza, rispetto alle donne che non hanno sperimentato la violenza, hanno condizioni di salute fisica e mentale peggiori, richiedono trattamenti  sanitari più frequenti in media 5/6 volte ed hanno un rischio alto di suicidio. </a:t>
            </a:r>
          </a:p>
        </p:txBody>
      </p:sp>
    </p:spTree>
    <p:extLst>
      <p:ext uri="{BB962C8B-B14F-4D97-AF65-F5344CB8AC3E}">
        <p14:creationId xmlns:p14="http://schemas.microsoft.com/office/powerpoint/2010/main" val="125315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DC107C-4878-EC48-9800-1717F1B6C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6267"/>
            <a:ext cx="11047413" cy="1226897"/>
          </a:xfrm>
        </p:spPr>
        <p:txBody>
          <a:bodyPr>
            <a:normAutofit fontScale="90000"/>
          </a:bodyPr>
          <a:lstStyle/>
          <a:p>
            <a:r>
              <a:rPr lang="it-IT" sz="2700" b="1" dirty="0"/>
              <a:t>Violenza e accessi delle donne in Pronto Soccorso nel triennio 2017-2019</a:t>
            </a:r>
            <a:r>
              <a:rPr lang="it-IT" b="1" dirty="0"/>
              <a:t> </a:t>
            </a:r>
            <a:br>
              <a:rPr lang="it-IT" dirty="0"/>
            </a:br>
            <a:endParaRPr lang="it-IT" dirty="0"/>
          </a:p>
        </p:txBody>
      </p:sp>
      <p:pic>
        <p:nvPicPr>
          <p:cNvPr id="1025" name="Picture 1" descr="page2image3967145440">
            <a:extLst>
              <a:ext uri="{FF2B5EF4-FFF2-40B4-BE49-F238E27FC236}">
                <a16:creationId xmlns:a16="http://schemas.microsoft.com/office/drawing/2014/main" id="{00B77B0F-9624-9343-91E4-C06248DA96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714" y="1413164"/>
            <a:ext cx="9032966" cy="418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9017FBB-9143-A548-8CC7-1F565D57161C}"/>
              </a:ext>
            </a:extLst>
          </p:cNvPr>
          <p:cNvSpPr txBox="1"/>
          <p:nvPr/>
        </p:nvSpPr>
        <p:spPr>
          <a:xfrm rot="10800000" flipV="1">
            <a:off x="1617716" y="5746113"/>
            <a:ext cx="98305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1" dirty="0">
                <a:effectLst/>
                <a:latin typeface="Calibri" panose="020F0502020204030204" pitchFamily="34" charset="0"/>
              </a:rPr>
              <a:t>Ministero della salute - NSIS Sistema informativo per il monitoraggio delle prestazioni erogate nell'ambito dell'assistenza in emergenza-urgenza (flusso EMUR-Pronto Soccorso) DM 17 dicembre 2008 e </a:t>
            </a:r>
            <a:r>
              <a:rPr lang="it-IT" sz="1800" i="1" dirty="0" err="1">
                <a:effectLst/>
                <a:latin typeface="Calibri" panose="020F0502020204030204" pitchFamily="34" charset="0"/>
              </a:rPr>
              <a:t>ss.mm</a:t>
            </a:r>
            <a:r>
              <a:rPr lang="it-IT" sz="1800" i="1" dirty="0">
                <a:effectLst/>
                <a:latin typeface="Calibri" panose="020F0502020204030204" pitchFamily="34" charset="0"/>
              </a:rPr>
              <a:t>. (Anni 2017 - 2019)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8469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C889E6-6B3D-7848-A11B-BFB44B3B7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9" name="Picture 1" descr="page3image3967339408">
            <a:extLst>
              <a:ext uri="{FF2B5EF4-FFF2-40B4-BE49-F238E27FC236}">
                <a16:creationId xmlns:a16="http://schemas.microsoft.com/office/drawing/2014/main" id="{B6A06627-C2C1-0B40-8B61-89AA069AB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573" y="642052"/>
            <a:ext cx="9270613" cy="523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7CD5F7D-29B1-A940-BAEE-AF2C7FED26F1}"/>
              </a:ext>
            </a:extLst>
          </p:cNvPr>
          <p:cNvSpPr txBox="1"/>
          <p:nvPr/>
        </p:nvSpPr>
        <p:spPr>
          <a:xfrm>
            <a:off x="1225296" y="5917582"/>
            <a:ext cx="109118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1" dirty="0">
                <a:effectLst/>
                <a:latin typeface="Calibri" panose="020F0502020204030204" pitchFamily="34" charset="0"/>
              </a:rPr>
              <a:t> Ministero della salute - NSIS Sistema informativo per il monitoraggio delle prestazioni erogate nell'ambito dell'assistenza in emergenza-urgenza (flusso EMUR-Pronto Soccorso) DM 17 dicembre 2008 e </a:t>
            </a:r>
            <a:r>
              <a:rPr lang="it-IT" sz="1800" i="1" dirty="0" err="1">
                <a:effectLst/>
                <a:latin typeface="Calibri" panose="020F0502020204030204" pitchFamily="34" charset="0"/>
              </a:rPr>
              <a:t>ss.mm</a:t>
            </a:r>
            <a:r>
              <a:rPr lang="it-IT" sz="1800" i="1" dirty="0">
                <a:effectLst/>
                <a:latin typeface="Calibri" panose="020F0502020204030204" pitchFamily="34" charset="0"/>
              </a:rPr>
              <a:t>. (Anni 2017 - 2019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695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A669E5-4251-5742-9720-AA45498BF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3" name="Picture 1" descr="page4image1355082656">
            <a:extLst>
              <a:ext uri="{FF2B5EF4-FFF2-40B4-BE49-F238E27FC236}">
                <a16:creationId xmlns:a16="http://schemas.microsoft.com/office/drawing/2014/main" id="{E6A0ADD9-4D86-F341-822E-C0002DD44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115" y="424544"/>
            <a:ext cx="8559385" cy="486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B6D8C85-0788-3C46-B8E8-88EA1AC712DF}"/>
              </a:ext>
            </a:extLst>
          </p:cNvPr>
          <p:cNvSpPr txBox="1"/>
          <p:nvPr/>
        </p:nvSpPr>
        <p:spPr>
          <a:xfrm>
            <a:off x="1289957" y="5391802"/>
            <a:ext cx="1017270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1" dirty="0">
                <a:effectLst/>
                <a:latin typeface="Calibri" panose="020F0502020204030204" pitchFamily="34" charset="0"/>
              </a:rPr>
              <a:t>(*) accessi in cui la donna ha abbandonato il PS prima o durante la visita medica</a:t>
            </a:r>
            <a:br>
              <a:rPr lang="it-IT" sz="1800" i="1" dirty="0">
                <a:effectLst/>
                <a:latin typeface="Calibri" panose="020F0502020204030204" pitchFamily="34" charset="0"/>
              </a:rPr>
            </a:br>
            <a:r>
              <a:rPr lang="it-IT" sz="1800" i="1" dirty="0">
                <a:effectLst/>
                <a:latin typeface="Calibri" panose="020F0502020204030204" pitchFamily="34" charset="0"/>
              </a:rPr>
              <a:t>Fonte: Ministero della salute - NSIS Sistema informativo per il monitoraggio delle prestazioni erogate nell'ambito dell'assistenza in emergenza-urgenza (flusso EMUR-Pronto Soccorso) DM 17 dicembre 2008 e </a:t>
            </a:r>
            <a:r>
              <a:rPr lang="it-IT" sz="2000" i="1" dirty="0" err="1">
                <a:effectLst/>
                <a:latin typeface="Calibri" panose="020F0502020204030204" pitchFamily="34" charset="0"/>
              </a:rPr>
              <a:t>ss.mm</a:t>
            </a:r>
            <a:r>
              <a:rPr lang="it-IT" sz="2000" i="1" dirty="0">
                <a:effectLst/>
                <a:latin typeface="Calibri" panose="020F0502020204030204" pitchFamily="34" charset="0"/>
              </a:rPr>
              <a:t>. </a:t>
            </a:r>
            <a:r>
              <a:rPr lang="it-IT" sz="1800" i="1" dirty="0">
                <a:effectLst/>
                <a:latin typeface="Calibri" panose="020F0502020204030204" pitchFamily="34" charset="0"/>
              </a:rPr>
              <a:t>(Anni 2017 - 2019)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8827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F5B357-B067-4446-A946-7719A6F2E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           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766F70-3AC5-1848-A6EE-20B1F0DA3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2739" y="1625600"/>
            <a:ext cx="8915400" cy="2419927"/>
          </a:xfrm>
        </p:spPr>
        <p:txBody>
          <a:bodyPr>
            <a:normAutofit fontScale="70000" lnSpcReduction="20000"/>
          </a:bodyPr>
          <a:lstStyle/>
          <a:p>
            <a:endParaRPr lang="it-IT" sz="2800" dirty="0"/>
          </a:p>
          <a:p>
            <a:endParaRPr lang="it-IT" sz="2800" dirty="0"/>
          </a:p>
          <a:p>
            <a:pPr marL="0" indent="0">
              <a:buNone/>
            </a:pPr>
            <a:r>
              <a:rPr lang="it-IT" sz="3300" dirty="0"/>
              <a:t>Ogni MMG ha tra i suoi assistiti almeno 120 donne vittime di violenza domestica, di queste solo il 30% ne parla con il medico.</a:t>
            </a:r>
          </a:p>
          <a:p>
            <a:pPr marL="0" indent="0">
              <a:buNone/>
            </a:pPr>
            <a:r>
              <a:rPr lang="it-IT" sz="3300" dirty="0"/>
              <a:t>                                               Convegno SIMG 2016 Parma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7044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A346F2-A758-3B42-BA22-6400DE460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         </a:t>
            </a:r>
            <a:r>
              <a:rPr lang="it-IT" sz="2800" dirty="0"/>
              <a:t>Violenza di Genere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5C139E-CBD8-C04A-A60B-3574150B2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38656"/>
            <a:ext cx="8915400" cy="3777622"/>
          </a:xfrm>
        </p:spPr>
        <p:txBody>
          <a:bodyPr>
            <a:normAutofit lnSpcReduction="10000"/>
          </a:bodyPr>
          <a:lstStyle/>
          <a:p>
            <a:r>
              <a:rPr lang="it-IT" sz="2000" dirty="0"/>
              <a:t>Violenza manifesta o fisica</a:t>
            </a:r>
          </a:p>
          <a:p>
            <a:endParaRPr lang="it-IT" sz="2000" dirty="0"/>
          </a:p>
          <a:p>
            <a:r>
              <a:rPr lang="it-IT" sz="2000" dirty="0"/>
              <a:t>Violenza nascosta:    psicologica</a:t>
            </a:r>
          </a:p>
          <a:p>
            <a:pPr marL="0" indent="0">
              <a:buNone/>
            </a:pPr>
            <a:r>
              <a:rPr lang="it-IT" sz="2000" dirty="0"/>
              <a:t>                                          sessuale</a:t>
            </a:r>
          </a:p>
          <a:p>
            <a:pPr marL="0" indent="0">
              <a:buNone/>
            </a:pPr>
            <a:r>
              <a:rPr lang="it-IT" sz="2000" dirty="0"/>
              <a:t>                                          economica </a:t>
            </a:r>
          </a:p>
          <a:p>
            <a:pPr marL="0" indent="0">
              <a:buNone/>
            </a:pPr>
            <a:r>
              <a:rPr lang="it-IT" sz="2000" dirty="0"/>
              <a:t>                                          </a:t>
            </a:r>
            <a:r>
              <a:rPr lang="it-IT" sz="2000" dirty="0" err="1"/>
              <a:t>stalking</a:t>
            </a:r>
            <a:endParaRPr lang="it-IT" sz="2000" dirty="0"/>
          </a:p>
          <a:p>
            <a:pPr marL="0" indent="0">
              <a:buNone/>
            </a:pPr>
            <a:r>
              <a:rPr lang="it-IT" sz="2000" dirty="0"/>
              <a:t>                                           religiosa</a:t>
            </a:r>
          </a:p>
          <a:p>
            <a:endParaRPr lang="it-IT" sz="2000" dirty="0"/>
          </a:p>
          <a:p>
            <a:r>
              <a:rPr lang="it-IT" sz="2000" dirty="0"/>
              <a:t>Violenza assistita</a:t>
            </a:r>
          </a:p>
        </p:txBody>
      </p:sp>
    </p:spTree>
    <p:extLst>
      <p:ext uri="{BB962C8B-B14F-4D97-AF65-F5344CB8AC3E}">
        <p14:creationId xmlns:p14="http://schemas.microsoft.com/office/powerpoint/2010/main" val="1483362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3BBCDE-1D1A-034E-8AF8-7324B087F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8" y="234643"/>
            <a:ext cx="8911687" cy="1280890"/>
          </a:xfrm>
        </p:spPr>
        <p:txBody>
          <a:bodyPr>
            <a:normAutofit/>
          </a:bodyPr>
          <a:lstStyle/>
          <a:p>
            <a:r>
              <a:rPr lang="it-IT" sz="2800" dirty="0"/>
              <a:t>Danni da aggressione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73EE79-B391-1C4C-B7E0-21D651D68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2085" y="1032256"/>
            <a:ext cx="9194800" cy="5588000"/>
          </a:xfrm>
        </p:spPr>
        <p:txBody>
          <a:bodyPr>
            <a:noAutofit/>
          </a:bodyPr>
          <a:lstStyle/>
          <a:p>
            <a:r>
              <a:rPr lang="it-IT" sz="2000" dirty="0">
                <a:latin typeface="+mj-lt"/>
              </a:rPr>
              <a:t>Le aggressioni frequenti causano gravi conseguenze psicologiche e psichiatriche:</a:t>
            </a:r>
          </a:p>
          <a:p>
            <a:pPr marL="0" indent="0">
              <a:buNone/>
            </a:pPr>
            <a:r>
              <a:rPr lang="it-IT" sz="2000" dirty="0">
                <a:latin typeface="+mj-lt"/>
              </a:rPr>
              <a:t>     stress-disturbi d’ansia; </a:t>
            </a:r>
          </a:p>
          <a:p>
            <a:pPr marL="0" indent="0">
              <a:buNone/>
            </a:pPr>
            <a:r>
              <a:rPr lang="it-IT" sz="2000" dirty="0">
                <a:latin typeface="+mj-lt"/>
              </a:rPr>
              <a:t>     depressione</a:t>
            </a:r>
          </a:p>
          <a:p>
            <a:pPr marL="0" indent="0">
              <a:buNone/>
            </a:pPr>
            <a:r>
              <a:rPr lang="it-IT" sz="2000" dirty="0">
                <a:latin typeface="+mj-lt"/>
              </a:rPr>
              <a:t>     depressione maggiore</a:t>
            </a:r>
          </a:p>
          <a:p>
            <a:pPr marL="0" indent="0">
              <a:buNone/>
            </a:pPr>
            <a:r>
              <a:rPr lang="it-IT" sz="2000" dirty="0">
                <a:latin typeface="+mj-lt"/>
              </a:rPr>
              <a:t>     disturbo post-traumatico da stress</a:t>
            </a:r>
          </a:p>
          <a:p>
            <a:r>
              <a:rPr lang="it-IT" sz="2000" dirty="0">
                <a:latin typeface="+mj-lt"/>
              </a:rPr>
              <a:t>Perdita di memoria, bassa concentrazione</a:t>
            </a:r>
          </a:p>
          <a:p>
            <a:pPr marL="0" indent="0">
              <a:buNone/>
            </a:pPr>
            <a:r>
              <a:rPr lang="it-IT" sz="2000" dirty="0">
                <a:latin typeface="+mj-lt"/>
              </a:rPr>
              <a:t> le aree della memoria funzionano male in presenza di situazioni stressanti</a:t>
            </a:r>
          </a:p>
          <a:p>
            <a:r>
              <a:rPr lang="it-IT" sz="2000" dirty="0">
                <a:latin typeface="+mj-lt"/>
              </a:rPr>
              <a:t>Instabilità emotiva</a:t>
            </a:r>
          </a:p>
          <a:p>
            <a:r>
              <a:rPr lang="it-IT" sz="2000" dirty="0">
                <a:latin typeface="+mj-lt"/>
              </a:rPr>
              <a:t>Ripercussioni fisiche</a:t>
            </a:r>
          </a:p>
          <a:p>
            <a:pPr marL="0" indent="0">
              <a:buNone/>
            </a:pPr>
            <a:r>
              <a:rPr lang="it-IT" sz="2000" dirty="0">
                <a:latin typeface="+mj-lt"/>
              </a:rPr>
              <a:t> insonnia, dolori muscolari ,disturbi digestivi, ipertensione, tachicardie </a:t>
            </a:r>
            <a:r>
              <a:rPr lang="it-IT" sz="2000" dirty="0" err="1">
                <a:latin typeface="+mj-lt"/>
              </a:rPr>
              <a:t>ecc</a:t>
            </a:r>
            <a:endParaRPr lang="it-IT" sz="2000" dirty="0">
              <a:latin typeface="+mj-lt"/>
            </a:endParaRPr>
          </a:p>
          <a:p>
            <a:r>
              <a:rPr lang="it-IT" sz="2000" dirty="0">
                <a:latin typeface="+mj-lt"/>
              </a:rPr>
              <a:t>Senso di smarrimento</a:t>
            </a:r>
          </a:p>
          <a:p>
            <a:r>
              <a:rPr lang="it-IT" sz="2000" dirty="0">
                <a:latin typeface="+mj-lt"/>
              </a:rPr>
              <a:t>Suicidio</a:t>
            </a:r>
          </a:p>
          <a:p>
            <a:endParaRPr lang="it-IT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29887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47E46057-A6CB-D048-8A88-A238A0259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Conseguenze fisiche della violenza</a:t>
            </a:r>
            <a:br>
              <a:rPr lang="it-IT" sz="2800" dirty="0"/>
            </a:br>
            <a:r>
              <a:rPr lang="it-IT" sz="2800" dirty="0"/>
              <a:t>WHO 1996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0CB2EA8-5D2F-5E4C-A1DE-D5CE825C8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Lesioni, ferite, fratture</a:t>
            </a:r>
          </a:p>
          <a:p>
            <a:pPr marL="0" indent="0">
              <a:buNone/>
            </a:pPr>
            <a:r>
              <a:rPr lang="it-IT" dirty="0"/>
              <a:t>Problemi ginecologici (vaginismo-dispareunia-dolore cronico pelvico)</a:t>
            </a:r>
          </a:p>
          <a:p>
            <a:pPr marL="0" indent="0">
              <a:buNone/>
            </a:pPr>
            <a:r>
              <a:rPr lang="it-IT" dirty="0"/>
              <a:t>Malattie sessualmente trasmissibili (profilassi post-esposizione per HIV da iniziare  entro 1-4 ore e non oltre le 48 ore dall’evento)</a:t>
            </a:r>
          </a:p>
          <a:p>
            <a:pPr marL="0" indent="0">
              <a:buNone/>
            </a:pPr>
            <a:r>
              <a:rPr lang="it-IT" dirty="0"/>
              <a:t>Cefalea e rachialgia</a:t>
            </a:r>
          </a:p>
          <a:p>
            <a:pPr marL="0" indent="0">
              <a:buNone/>
            </a:pPr>
            <a:r>
              <a:rPr lang="it-IT" dirty="0"/>
              <a:t>Disturbi gastro-intestinali, s. da colon irritabile</a:t>
            </a:r>
          </a:p>
          <a:p>
            <a:pPr marL="0" indent="0">
              <a:buNone/>
            </a:pPr>
            <a:r>
              <a:rPr lang="it-IT" dirty="0"/>
              <a:t>Disturbi cardiovascolari: ipertensione arteriosa, infarto del miocardio</a:t>
            </a:r>
          </a:p>
          <a:p>
            <a:pPr marL="0" indent="0">
              <a:buNone/>
            </a:pPr>
            <a:r>
              <a:rPr lang="it-IT" dirty="0"/>
              <a:t>Disturbi respiratori (asma)</a:t>
            </a:r>
          </a:p>
          <a:p>
            <a:pPr marL="0" indent="0">
              <a:buNone/>
            </a:pPr>
            <a:r>
              <a:rPr lang="it-IT" dirty="0"/>
              <a:t>Comportamenti autolesivi</a:t>
            </a:r>
          </a:p>
          <a:p>
            <a:pPr marL="0" indent="0">
              <a:buNone/>
            </a:pPr>
            <a:r>
              <a:rPr lang="it-IT" dirty="0"/>
              <a:t>Dipendenza da sostanze psicoattive (droghe, alcool, farmaci)</a:t>
            </a:r>
          </a:p>
        </p:txBody>
      </p:sp>
    </p:spTree>
    <p:extLst>
      <p:ext uri="{BB962C8B-B14F-4D97-AF65-F5344CB8AC3E}">
        <p14:creationId xmlns:p14="http://schemas.microsoft.com/office/powerpoint/2010/main" val="3738573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37E1C6-6FC3-534A-9B73-4FFF35600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Quanti sintomi non trovano una risposta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A79BF1-8CA7-2A47-83C4-C45D0A4034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Colon irritabile interessa più le donne che gli uomini, 1/3 delle donne vittime di violenza soffre di colon irritabile</a:t>
            </a:r>
          </a:p>
          <a:p>
            <a:r>
              <a:rPr lang="it-IT" dirty="0"/>
              <a:t>Emicrania</a:t>
            </a:r>
          </a:p>
          <a:p>
            <a:r>
              <a:rPr lang="it-IT" dirty="0"/>
              <a:t>Dolore epigastrico</a:t>
            </a:r>
          </a:p>
          <a:p>
            <a:r>
              <a:rPr lang="it-IT" dirty="0" err="1"/>
              <a:t>Fibromialgia</a:t>
            </a:r>
            <a:endParaRPr lang="it-IT" dirty="0"/>
          </a:p>
          <a:p>
            <a:r>
              <a:rPr lang="it-IT" dirty="0"/>
              <a:t>Dolori inspiegabili al basso ventre</a:t>
            </a:r>
          </a:p>
          <a:p>
            <a:r>
              <a:rPr lang="it-IT" dirty="0"/>
              <a:t>Frequenti infezioni vie urinarie</a:t>
            </a:r>
          </a:p>
          <a:p>
            <a:r>
              <a:rPr lang="it-IT" dirty="0"/>
              <a:t>Attacchi d’asma</a:t>
            </a:r>
          </a:p>
          <a:p>
            <a:r>
              <a:rPr lang="it-IT" dirty="0"/>
              <a:t>Dolori cronici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0787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4BF00A-916F-AF46-B9E7-A19122614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8777" y="384624"/>
            <a:ext cx="8911687" cy="1280890"/>
          </a:xfrm>
        </p:spPr>
        <p:txBody>
          <a:bodyPr>
            <a:normAutofit/>
          </a:bodyPr>
          <a:lstStyle/>
          <a:p>
            <a:r>
              <a:rPr lang="it-IT" sz="2800" dirty="0"/>
              <a:t>Nascita della OMS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A7E7FD-9318-114E-8CE8-88D9034F8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7543" y="1665514"/>
            <a:ext cx="9878787" cy="4180115"/>
          </a:xfrm>
        </p:spPr>
        <p:txBody>
          <a:bodyPr>
            <a:normAutofit/>
          </a:bodyPr>
          <a:lstStyle/>
          <a:p>
            <a:r>
              <a:rPr lang="it-IT" sz="2000" dirty="0"/>
              <a:t>L’OMS fondata il 22 luglio 1946 ed entrata in vigore il 7 aprile 1948 con sede a Ginevra è l’Agenzia delle Nazioni Unite specializzata per le questioni sanitarie, vi aderiscono 194 Stati Membri di tutto il mondo divisi in 6 regioni: (Europa, Americhe, Africa, Mediterraneo Orientale, Pacifico Occidentale e Sud-Est Asiatico).</a:t>
            </a:r>
          </a:p>
          <a:p>
            <a:r>
              <a:rPr lang="it-IT" sz="2000" dirty="0"/>
              <a:t>L’Italia ha aderito ufficialmente in data 11 aprile 1947</a:t>
            </a:r>
          </a:p>
          <a:p>
            <a:r>
              <a:rPr lang="it-IT" sz="2000" dirty="0"/>
              <a:t>Secondo OMS la salute è uno stato di totale benessere fisico, mentale e sociale e non semplicemente assenza di malattia.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B268529-65D2-3D43-BE5F-8BC21BC55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78272" y="4539343"/>
            <a:ext cx="4160982" cy="231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20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0CDC03-0D0D-8645-8AD9-C572BC625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079" y="588940"/>
            <a:ext cx="8911687" cy="1280890"/>
          </a:xfrm>
        </p:spPr>
        <p:txBody>
          <a:bodyPr>
            <a:normAutofit/>
          </a:bodyPr>
          <a:lstStyle/>
          <a:p>
            <a:r>
              <a:rPr lang="it-IT" sz="2800" dirty="0"/>
              <a:t>Conseguenze psicologiche della violenza</a:t>
            </a:r>
            <a:br>
              <a:rPr lang="it-IT" sz="2800" dirty="0"/>
            </a:br>
            <a:r>
              <a:rPr lang="it-IT" sz="2800" dirty="0"/>
              <a:t>WHO 1996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513913-C191-3843-86D6-A660F8620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Scarsa stima di se</a:t>
            </a:r>
          </a:p>
          <a:p>
            <a:r>
              <a:rPr lang="it-IT" dirty="0"/>
              <a:t>Ansia, attacchi di panico</a:t>
            </a:r>
          </a:p>
          <a:p>
            <a:r>
              <a:rPr lang="it-IT" dirty="0"/>
              <a:t>Depressione</a:t>
            </a:r>
          </a:p>
          <a:p>
            <a:r>
              <a:rPr lang="it-IT" dirty="0"/>
              <a:t>Comportamento suicidario</a:t>
            </a:r>
          </a:p>
          <a:p>
            <a:r>
              <a:rPr lang="it-IT" dirty="0"/>
              <a:t>Disturbi del comportamento alimentare (bulimia-anoressia)</a:t>
            </a:r>
          </a:p>
          <a:p>
            <a:r>
              <a:rPr lang="it-IT" dirty="0"/>
              <a:t>Disturbi del sonno</a:t>
            </a:r>
          </a:p>
          <a:p>
            <a:r>
              <a:rPr lang="it-IT" dirty="0"/>
              <a:t>Disturbi ossessivi</a:t>
            </a:r>
          </a:p>
          <a:p>
            <a:r>
              <a:rPr lang="it-IT" dirty="0"/>
              <a:t>PTSD</a:t>
            </a:r>
          </a:p>
          <a:p>
            <a:r>
              <a:rPr lang="it-IT" dirty="0"/>
              <a:t>Autolesionismo</a:t>
            </a:r>
          </a:p>
          <a:p>
            <a:r>
              <a:rPr lang="it-IT" dirty="0"/>
              <a:t>Abuso di alcool, farmaci e droghe</a:t>
            </a:r>
          </a:p>
        </p:txBody>
      </p:sp>
    </p:spTree>
    <p:extLst>
      <p:ext uri="{BB962C8B-B14F-4D97-AF65-F5344CB8AC3E}">
        <p14:creationId xmlns:p14="http://schemas.microsoft.com/office/powerpoint/2010/main" val="3122370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A6653A-7663-8D45-8197-236F93724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1" y="321733"/>
            <a:ext cx="11209866" cy="1947335"/>
          </a:xfrm>
        </p:spPr>
        <p:txBody>
          <a:bodyPr>
            <a:noAutofit/>
          </a:bodyPr>
          <a:lstStyle/>
          <a:p>
            <a:r>
              <a:rPr lang="it-IT" sz="2800" dirty="0"/>
              <a:t>La depressione è la conseguenza psicologica più frequente, numerose ricerche mostrano che le donne maltrattate hanno un rischio di depressione 4/5 volte maggiore rispetto a chi non ha mai sperimentato la violenza</a:t>
            </a:r>
            <a:br>
              <a:rPr lang="it-IT" sz="2800" dirty="0"/>
            </a:br>
            <a:endParaRPr lang="it-IT" sz="28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5DDA332A-C8AF-7748-AA76-03234A7762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880781" y="2518151"/>
            <a:ext cx="5043949" cy="396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378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CA0966-94CB-9548-8172-AD558023B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2715" y="896814"/>
            <a:ext cx="9816490" cy="1248509"/>
          </a:xfrm>
        </p:spPr>
        <p:txBody>
          <a:bodyPr>
            <a:normAutofit/>
          </a:bodyPr>
          <a:lstStyle/>
          <a:p>
            <a:r>
              <a:rPr lang="it-IT" sz="2800" dirty="0"/>
              <a:t>Semeiotica medica applicata alla violenza di genere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DD9FB8-9535-DB40-AA6B-DCFA1B0B2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8667" y="2733838"/>
            <a:ext cx="9365945" cy="2143432"/>
          </a:xfrm>
        </p:spPr>
        <p:txBody>
          <a:bodyPr/>
          <a:lstStyle/>
          <a:p>
            <a:pPr marL="0" indent="0" algn="just">
              <a:buNone/>
            </a:pPr>
            <a:r>
              <a:rPr lang="it-IT" sz="2000" dirty="0"/>
              <a:t>Rilievo e studio dei sintomi clinici e dei segni fisici ,funzionali e specialistici che orientano verso la diagnosi, ma quando persistono i sintomi e la diagnosi non correla, dobbiamo fare un salto di qualità introducendo la violenza di genere in diagnosi differenziale con le patologie più classiche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3303440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C243EF-A110-4946-A786-C2A481AE2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291" y="365125"/>
            <a:ext cx="10619509" cy="1325563"/>
          </a:xfrm>
        </p:spPr>
        <p:txBody>
          <a:bodyPr>
            <a:normAutofit/>
          </a:bodyPr>
          <a:lstStyle/>
          <a:p>
            <a:r>
              <a:rPr lang="it-IT" sz="3600" dirty="0"/>
              <a:t>            </a:t>
            </a:r>
            <a:r>
              <a:rPr lang="it-IT" sz="2800" dirty="0"/>
              <a:t>Svelare la violenza attraverso il Colloquio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5D5-8FF6-8B46-BBFB-4BD9CCB08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073" y="1930401"/>
            <a:ext cx="10113817" cy="2184400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/>
              <a:t>Unico strumento che permette di fare diagnosi di violenza nascosta e assistita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231CE01-DE13-684F-8648-7E06F8957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79072" y="3891117"/>
            <a:ext cx="32512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75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0F42D9-3594-DC40-9A26-CBC2BAD8D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08" y="438277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dirty="0"/>
              <a:t>        			</a:t>
            </a:r>
            <a:r>
              <a:rPr lang="it-IT" sz="2800" dirty="0"/>
              <a:t>Domande da fare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3E22FE-F61F-6F4C-9EB7-AB12F6150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Mi sembra preoccupata, va tutto bene in famiglia?</a:t>
            </a:r>
          </a:p>
          <a:p>
            <a:r>
              <a:rPr lang="it-IT" dirty="0"/>
              <a:t>Ha paura di qualcuno o di qualcosa?</a:t>
            </a:r>
          </a:p>
          <a:p>
            <a:r>
              <a:rPr lang="it-IT" dirty="0"/>
              <a:t>Qualcuno le ha fatto del male?</a:t>
            </a:r>
          </a:p>
          <a:p>
            <a:r>
              <a:rPr lang="it-IT" dirty="0"/>
              <a:t>Sente che il suo partner la maltratta?</a:t>
            </a:r>
          </a:p>
          <a:p>
            <a:r>
              <a:rPr lang="it-IT" dirty="0"/>
              <a:t>Il suo partner le ha mai impedito di uscire da casa, vedere i suoi amici , di cercare un lavoro?</a:t>
            </a:r>
          </a:p>
          <a:p>
            <a:r>
              <a:rPr lang="it-IT" dirty="0"/>
              <a:t>L’ha mai minacciata con un’arma?</a:t>
            </a:r>
          </a:p>
          <a:p>
            <a:r>
              <a:rPr lang="it-IT" dirty="0"/>
              <a:t>A casa ci sono delle armi?</a:t>
            </a:r>
          </a:p>
          <a:p>
            <a:r>
              <a:rPr lang="it-IT" dirty="0"/>
              <a:t>Fa uso di droghe o alcool?</a:t>
            </a:r>
          </a:p>
          <a:p>
            <a:r>
              <a:rPr lang="it-IT" dirty="0"/>
              <a:t>L’ha mai colpita in gravidanza?</a:t>
            </a:r>
          </a:p>
        </p:txBody>
      </p:sp>
    </p:spTree>
    <p:extLst>
      <p:ext uri="{BB962C8B-B14F-4D97-AF65-F5344CB8AC3E}">
        <p14:creationId xmlns:p14="http://schemas.microsoft.com/office/powerpoint/2010/main" val="39167786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F00D26-10A2-ED4D-9A83-7089A69FA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Cose da non fare o dire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D3F2BC-49EB-724E-B44E-A9888DEE4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Cosa ha fatto Lei per provocare la violenza?</a:t>
            </a:r>
          </a:p>
          <a:p>
            <a:r>
              <a:rPr lang="it-IT" dirty="0"/>
              <a:t>Non giudicare le sue scelte e le sue azioni</a:t>
            </a:r>
          </a:p>
          <a:p>
            <a:r>
              <a:rPr lang="it-IT" dirty="0"/>
              <a:t>Non sollecitare la donna a fare delle scelte, es: indurla a lasciarlo o/a denunciarlo</a:t>
            </a:r>
          </a:p>
          <a:p>
            <a:r>
              <a:rPr lang="it-IT" dirty="0"/>
              <a:t>Non assumere atteggiamenti giudicanti</a:t>
            </a:r>
          </a:p>
          <a:p>
            <a:r>
              <a:rPr lang="it-IT" dirty="0"/>
              <a:t>Non minimizzare la situazione di pericolo che la donna racconta</a:t>
            </a:r>
          </a:p>
        </p:txBody>
      </p:sp>
    </p:spTree>
    <p:extLst>
      <p:ext uri="{BB962C8B-B14F-4D97-AF65-F5344CB8AC3E}">
        <p14:creationId xmlns:p14="http://schemas.microsoft.com/office/powerpoint/2010/main" val="1256978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AA8CD4-6AF8-D242-8153-6229FDA4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     </a:t>
            </a:r>
            <a:r>
              <a:rPr lang="it-IT" sz="2800" dirty="0"/>
              <a:t>Ruolo del medico di medicina generale</a:t>
            </a:r>
            <a:br>
              <a:rPr lang="it-IT" sz="2800" dirty="0"/>
            </a:br>
            <a:r>
              <a:rPr lang="it-IT" sz="2800" dirty="0"/>
              <a:t>                 prevenzione ed emersione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A5AAF6-1228-A346-BA48-04BBCDF1C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 medici di medicina generale si trovano  in una posizione ottimale per intercettare le donne che hanno o continuano a subire violenza. Il compito è quello di prevenire cioè svelare i sintomi per evitare che la donna si ammali e contemporaneamente far emergere il problema.</a:t>
            </a:r>
          </a:p>
          <a:p>
            <a:r>
              <a:rPr lang="it-IT" dirty="0"/>
              <a:t>Conoscere </a:t>
            </a:r>
          </a:p>
          <a:p>
            <a:r>
              <a:rPr lang="it-IT" dirty="0"/>
              <a:t>Colloquio</a:t>
            </a:r>
          </a:p>
          <a:p>
            <a:r>
              <a:rPr lang="it-IT" dirty="0"/>
              <a:t>Scheda di rilevazione</a:t>
            </a:r>
          </a:p>
          <a:p>
            <a:r>
              <a:rPr lang="it-IT" dirty="0"/>
              <a:t>Locandine</a:t>
            </a:r>
          </a:p>
          <a:p>
            <a:r>
              <a:rPr lang="it-IT" dirty="0"/>
              <a:t>Far parte della RETE ANTIVIOLENZA di Como</a:t>
            </a:r>
          </a:p>
        </p:txBody>
      </p:sp>
    </p:spTree>
    <p:extLst>
      <p:ext uri="{BB962C8B-B14F-4D97-AF65-F5344CB8AC3E}">
        <p14:creationId xmlns:p14="http://schemas.microsoft.com/office/powerpoint/2010/main" val="3891740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CC4F7E-4CB3-4746-8A15-F5B1AF08E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986" y="1861455"/>
            <a:ext cx="8345777" cy="2035629"/>
          </a:xfrm>
        </p:spPr>
        <p:txBody>
          <a:bodyPr>
            <a:noAutofit/>
          </a:bodyPr>
          <a:lstStyle/>
          <a:p>
            <a:r>
              <a:rPr lang="it-IT" sz="2800" dirty="0"/>
              <a:t>     La violenza di genere è un fenomeno complesso e richiede un intervento integrato di diverse figure professionali, sociali e sanitarie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900CF0-26A7-4A44-B947-15C15E291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/>
              <a:t>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br>
              <a:rPr lang="it-IT" sz="2000" dirty="0"/>
            </a:b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5311768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92F80833-BDF4-284D-95F0-12BFD7AED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2346" y="650911"/>
            <a:ext cx="6204572" cy="136223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it-IT" sz="3200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 dirty="0"/>
              <a:t>GRAZIE  DELL’ATTENZIONE</a:t>
            </a:r>
          </a:p>
          <a:p>
            <a:pPr marL="0" indent="0">
              <a:buNone/>
            </a:pPr>
            <a:r>
              <a:rPr lang="it-IT" sz="2600" dirty="0"/>
              <a:t>                                            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528E913-96C7-9685-6F42-D30C6183A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43004" y="2013150"/>
            <a:ext cx="6850504" cy="47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01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3958F4-DBC8-8146-BBAC-CF4606C2B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722" y="1060464"/>
            <a:ext cx="9919854" cy="2690950"/>
          </a:xfrm>
        </p:spPr>
        <p:txBody>
          <a:bodyPr>
            <a:noAutofit/>
          </a:bodyPr>
          <a:lstStyle/>
          <a:p>
            <a:r>
              <a:rPr lang="it-IT" sz="2800" dirty="0"/>
              <a:t>L’OMS nel 2002 ha lanciato l’allarme sulla violenza di genere come fattore eziologico e di rischio in una serie di patologie di rilevanza per la popolazione femminile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31C335-F9E7-7A45-9943-83E77871D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2873" y="3751414"/>
            <a:ext cx="9495703" cy="2372295"/>
          </a:xfrm>
        </p:spPr>
        <p:txBody>
          <a:bodyPr>
            <a:normAutofit/>
          </a:bodyPr>
          <a:lstStyle/>
          <a:p>
            <a:r>
              <a:rPr lang="it-IT" sz="2000" dirty="0"/>
              <a:t>Patologie ginecologiche</a:t>
            </a:r>
          </a:p>
          <a:p>
            <a:r>
              <a:rPr lang="it-IT" sz="2000" dirty="0"/>
              <a:t>Patologie gastrointestinali</a:t>
            </a:r>
          </a:p>
          <a:p>
            <a:r>
              <a:rPr lang="it-IT" sz="2000" dirty="0"/>
              <a:t>Patologie mentali</a:t>
            </a:r>
          </a:p>
          <a:p>
            <a:r>
              <a:rPr lang="it-IT" sz="2000" dirty="0"/>
              <a:t>Patologie cardiovascolari</a:t>
            </a:r>
          </a:p>
        </p:txBody>
      </p:sp>
    </p:spTree>
    <p:extLst>
      <p:ext uri="{BB962C8B-B14F-4D97-AF65-F5344CB8AC3E}">
        <p14:creationId xmlns:p14="http://schemas.microsoft.com/office/powerpoint/2010/main" val="2100564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7C68F4-57F0-CD4B-BC86-B4322B5FC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783" y="789708"/>
            <a:ext cx="9578830" cy="1115291"/>
          </a:xfrm>
        </p:spPr>
        <p:txBody>
          <a:bodyPr>
            <a:noAutofit/>
          </a:bodyPr>
          <a:lstStyle/>
          <a:p>
            <a:r>
              <a:rPr lang="it-IT" dirty="0"/>
              <a:t>            </a:t>
            </a:r>
            <a:r>
              <a:rPr lang="it-IT" sz="2800" dirty="0"/>
              <a:t>Violenza domestica e salute</a:t>
            </a:r>
            <a:br>
              <a:rPr lang="it-IT" sz="2800" dirty="0"/>
            </a:br>
            <a:r>
              <a:rPr lang="it-IT" sz="2800" dirty="0"/>
              <a:t>    Perché parlarne al personale sanitario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DB95DD-BDF5-9A4F-8E3F-3C44B0314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536" y="2743200"/>
            <a:ext cx="10494264" cy="34337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dirty="0"/>
              <a:t>A livello mondiale si stima che la violenza di genere sia una causa di morte o di invalidità per le donne in età produttiva altrettanto grave del cancro e una causa di cattiva salute più importante degli effetti degli incidenti del traffico e della malaria combinati insieme.</a:t>
            </a:r>
          </a:p>
          <a:p>
            <a:pPr marL="0" indent="0">
              <a:buNone/>
            </a:pPr>
            <a:endParaRPr lang="it-IT" sz="2400" dirty="0"/>
          </a:p>
          <a:p>
            <a:endParaRPr lang="it-IT" sz="2000" dirty="0"/>
          </a:p>
          <a:p>
            <a:pPr marL="0" indent="0">
              <a:buNone/>
            </a:pPr>
            <a:r>
              <a:rPr lang="it-IT" sz="2800" dirty="0"/>
              <a:t>                                                                                                                          																		OMS 1997</a:t>
            </a:r>
          </a:p>
        </p:txBody>
      </p:sp>
    </p:spTree>
    <p:extLst>
      <p:ext uri="{BB962C8B-B14F-4D97-AF65-F5344CB8AC3E}">
        <p14:creationId xmlns:p14="http://schemas.microsoft.com/office/powerpoint/2010/main" val="3013379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7DF3C2-42DE-51FC-F284-63C987B01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4209" y="624110"/>
            <a:ext cx="9840404" cy="1280890"/>
          </a:xfrm>
        </p:spPr>
        <p:txBody>
          <a:bodyPr/>
          <a:lstStyle/>
          <a:p>
            <a:pPr algn="ctr"/>
            <a:r>
              <a:rPr lang="it-IT" dirty="0"/>
              <a:t>DATI ISTAT IN ITALIA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6674DF-C4D9-EA5C-DD20-23E4CD005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4288" y="2133600"/>
            <a:ext cx="9200324" cy="3777622"/>
          </a:xfrm>
        </p:spPr>
        <p:txBody>
          <a:bodyPr/>
          <a:lstStyle/>
          <a:p>
            <a:r>
              <a:rPr lang="it-IT" sz="2000" dirty="0"/>
              <a:t>6.788.000 donne tra i 16- 70 sono vittime di una qualsiasi forma di violenza</a:t>
            </a:r>
          </a:p>
          <a:p>
            <a:r>
              <a:rPr lang="it-IT" sz="2000" dirty="0"/>
              <a:t>Autori: 62,7% partner , ex partner, amici, parenti, colleghi o datori di lavoro, conoscenti ed infine sconosciuti</a:t>
            </a:r>
          </a:p>
          <a:p>
            <a:r>
              <a:rPr lang="it-IT" sz="2000" dirty="0"/>
              <a:t>Milano e Roma le città peggiori</a:t>
            </a:r>
          </a:p>
          <a:p>
            <a:r>
              <a:rPr lang="it-IT" sz="2000" dirty="0"/>
              <a:t>20,2% di queste donne ha subito violenza fisica</a:t>
            </a:r>
          </a:p>
          <a:p>
            <a:r>
              <a:rPr lang="it-IT" sz="2000" dirty="0"/>
              <a:t>21% violenza sessuale</a:t>
            </a:r>
          </a:p>
          <a:p>
            <a:r>
              <a:rPr lang="it-IT" sz="2000" dirty="0"/>
              <a:t>5,4% forme più gravi di violenza (stupri o tentati stupri)</a:t>
            </a:r>
          </a:p>
          <a:p>
            <a:r>
              <a:rPr lang="it-IT" sz="2000" dirty="0"/>
              <a:t>16,1% stalking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216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6674DF-C4D9-EA5C-DD20-23E4CD005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7984" y="2462784"/>
            <a:ext cx="9546336" cy="2292096"/>
          </a:xfrm>
        </p:spPr>
        <p:txBody>
          <a:bodyPr>
            <a:normAutofit/>
          </a:bodyPr>
          <a:lstStyle/>
          <a:p>
            <a:r>
              <a:rPr lang="it-IT" sz="2000" dirty="0"/>
              <a:t>Dai dati ISTAT emerge che tra il primo episodio di violenza e la denuncia trascorrono circa 10 anni</a:t>
            </a:r>
          </a:p>
          <a:p>
            <a:r>
              <a:rPr lang="it-IT" sz="2000" dirty="0"/>
              <a:t>In questo arco di tempo le donne che subiscono cercano di uscire dal ciclo della violenza con le proprie forze rivolgendosi al servizio sanitario</a:t>
            </a:r>
          </a:p>
        </p:txBody>
      </p:sp>
    </p:spTree>
    <p:extLst>
      <p:ext uri="{BB962C8B-B14F-4D97-AF65-F5344CB8AC3E}">
        <p14:creationId xmlns:p14="http://schemas.microsoft.com/office/powerpoint/2010/main" val="3757310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92135B-4793-1B1B-EB4D-0F996B9FD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6947" y="624110"/>
            <a:ext cx="8857665" cy="1280890"/>
          </a:xfrm>
        </p:spPr>
        <p:txBody>
          <a:bodyPr>
            <a:normAutofit/>
          </a:bodyPr>
          <a:lstStyle/>
          <a:p>
            <a:r>
              <a:rPr lang="it-IT" sz="2800" dirty="0"/>
              <a:t>                 CONVENZIONE DI INSTABUL</a:t>
            </a:r>
            <a:br>
              <a:rPr lang="it-IT" sz="2800" dirty="0"/>
            </a:br>
            <a:r>
              <a:rPr lang="it-IT" sz="2800" dirty="0"/>
              <a:t>                                     (</a:t>
            </a:r>
            <a:r>
              <a:rPr lang="it-IT" sz="2400" dirty="0"/>
              <a:t>11maggio 2011</a:t>
            </a:r>
            <a:r>
              <a:rPr lang="it-IT" sz="2800" dirty="0"/>
              <a:t>)</a:t>
            </a:r>
            <a:endParaRPr lang="it-IT" sz="2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502954-58E1-1B83-273C-369F19343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6576" y="2683238"/>
            <a:ext cx="6288035" cy="3227983"/>
          </a:xfrm>
        </p:spPr>
        <p:txBody>
          <a:bodyPr/>
          <a:lstStyle/>
          <a:p>
            <a:r>
              <a:rPr lang="it-IT" sz="2400" dirty="0"/>
              <a:t>Prevenzione</a:t>
            </a:r>
          </a:p>
          <a:p>
            <a:r>
              <a:rPr lang="it-IT" sz="2400" dirty="0"/>
              <a:t>Protezione e sostegno delle vittime</a:t>
            </a:r>
          </a:p>
          <a:p>
            <a:r>
              <a:rPr lang="it-IT" sz="2400" dirty="0"/>
              <a:t>Punizione dei colpevoli</a:t>
            </a:r>
          </a:p>
          <a:p>
            <a:r>
              <a:rPr lang="it-IT" sz="2400" dirty="0"/>
              <a:t>Politiche integrate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482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56B337-569E-B758-E84B-3393318A9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3574" y="1439056"/>
            <a:ext cx="9331038" cy="4472166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/>
              <a:t>   </a:t>
            </a:r>
            <a:r>
              <a:rPr lang="it-IT" sz="2800" dirty="0"/>
              <a:t>Decreto del Presidente del Consiglio dei Ministri</a:t>
            </a:r>
          </a:p>
          <a:p>
            <a:pPr marL="0" indent="0">
              <a:buNone/>
            </a:pPr>
            <a:r>
              <a:rPr lang="it-IT" sz="2800" dirty="0"/>
              <a:t>                                               (24 novembre 2017)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it-IT" sz="2400" dirty="0"/>
              <a:t>Linee guida nazionali per le Aziende sanitarie e le Aziende ospedaliere in tema di soccorso  e assistenza socio-sanitaria alle donne vittime di violenza</a:t>
            </a:r>
          </a:p>
        </p:txBody>
      </p:sp>
    </p:spTree>
    <p:extLst>
      <p:ext uri="{BB962C8B-B14F-4D97-AF65-F5344CB8AC3E}">
        <p14:creationId xmlns:p14="http://schemas.microsoft.com/office/powerpoint/2010/main" val="1585987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CE870F-F534-0A4D-A29B-25FABDF3E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538510"/>
            <a:ext cx="8911687" cy="1280890"/>
          </a:xfrm>
        </p:spPr>
        <p:txBody>
          <a:bodyPr/>
          <a:lstStyle/>
          <a:p>
            <a:r>
              <a:rPr lang="it-IT" dirty="0"/>
              <a:t>               Violenza di Genere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B41DDA-47E0-2B4E-8319-4AEFBB34B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993136"/>
            <a:ext cx="8915400" cy="2310384"/>
          </a:xfrm>
        </p:spPr>
        <p:txBody>
          <a:bodyPr/>
          <a:lstStyle/>
          <a:p>
            <a:pPr algn="ctr"/>
            <a:r>
              <a:rPr lang="it-IT" dirty="0"/>
              <a:t>Grave problema di violazione dei Diritti Umani</a:t>
            </a:r>
          </a:p>
          <a:p>
            <a:endParaRPr lang="it-IT" dirty="0"/>
          </a:p>
          <a:p>
            <a:pPr lvl="3"/>
            <a:r>
              <a:rPr lang="it-IT" sz="1800" dirty="0"/>
              <a:t>Grave problema di Salute Pubblica a livello mondiale</a:t>
            </a:r>
          </a:p>
        </p:txBody>
      </p:sp>
    </p:spTree>
    <p:extLst>
      <p:ext uri="{BB962C8B-B14F-4D97-AF65-F5344CB8AC3E}">
        <p14:creationId xmlns:p14="http://schemas.microsoft.com/office/powerpoint/2010/main" val="81530367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{80343460-17C7-0C4B-96C6-3022964DC763}tf10001069</Template>
  <TotalTime>8749</TotalTime>
  <Words>1379</Words>
  <Application>Microsoft Macintosh PowerPoint</Application>
  <PresentationFormat>Widescreen</PresentationFormat>
  <Paragraphs>150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3" baseType="lpstr">
      <vt:lpstr>Arial</vt:lpstr>
      <vt:lpstr>Calibri</vt:lpstr>
      <vt:lpstr>Century Gothic</vt:lpstr>
      <vt:lpstr>Wingdings 3</vt:lpstr>
      <vt:lpstr>Filo</vt:lpstr>
      <vt:lpstr>Presentazione standard di PowerPoint</vt:lpstr>
      <vt:lpstr>Nascita della OMS</vt:lpstr>
      <vt:lpstr>L’OMS nel 2002 ha lanciato l’allarme sulla violenza di genere come fattore eziologico e di rischio in una serie di patologie di rilevanza per la popolazione femminile </vt:lpstr>
      <vt:lpstr>            Violenza domestica e salute     Perché parlarne al personale sanitario </vt:lpstr>
      <vt:lpstr>DATI ISTAT IN ITALIA</vt:lpstr>
      <vt:lpstr>Presentazione standard di PowerPoint</vt:lpstr>
      <vt:lpstr>                 CONVENZIONE DI INSTABUL                                      (11maggio 2011)</vt:lpstr>
      <vt:lpstr>Presentazione standard di PowerPoint</vt:lpstr>
      <vt:lpstr>               Violenza di Genere</vt:lpstr>
      <vt:lpstr>Violenza e accessi delle donne in Pronto Soccorso nel triennio 2017-2019</vt:lpstr>
      <vt:lpstr>Presentazione standard di PowerPoint</vt:lpstr>
      <vt:lpstr>Violenza e accessi delle donne in Pronto Soccorso nel triennio 2017-2019  </vt:lpstr>
      <vt:lpstr>Presentazione standard di PowerPoint</vt:lpstr>
      <vt:lpstr>Presentazione standard di PowerPoint</vt:lpstr>
      <vt:lpstr>             </vt:lpstr>
      <vt:lpstr>          Violenza di Genere</vt:lpstr>
      <vt:lpstr>Danni da aggressione</vt:lpstr>
      <vt:lpstr>Conseguenze fisiche della violenza WHO 1996</vt:lpstr>
      <vt:lpstr>Quanti sintomi non trovano una risposta</vt:lpstr>
      <vt:lpstr>Conseguenze psicologiche della violenza WHO 1996</vt:lpstr>
      <vt:lpstr>La depressione è la conseguenza psicologica più frequente, numerose ricerche mostrano che le donne maltrattate hanno un rischio di depressione 4/5 volte maggiore rispetto a chi non ha mai sperimentato la violenza </vt:lpstr>
      <vt:lpstr>Semeiotica medica applicata alla violenza di genere</vt:lpstr>
      <vt:lpstr>            Svelare la violenza attraverso il Colloquio</vt:lpstr>
      <vt:lpstr>           Domande da fare</vt:lpstr>
      <vt:lpstr>Cose da non fare o dire</vt:lpstr>
      <vt:lpstr>     Ruolo del medico di medicina generale                  prevenzione ed emersione </vt:lpstr>
      <vt:lpstr>     La violenza di genere è un fenomeno complesso e richiede un intervento integrato di diverse figure professionali, sociali e sanitarie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Violenza di Genere</dc:title>
  <dc:creator>Microsoft Office User</dc:creator>
  <cp:lastModifiedBy>Microsoft Office User</cp:lastModifiedBy>
  <cp:revision>50</cp:revision>
  <dcterms:created xsi:type="dcterms:W3CDTF">2021-10-31T11:10:43Z</dcterms:created>
  <dcterms:modified xsi:type="dcterms:W3CDTF">2023-11-19T10:53:53Z</dcterms:modified>
</cp:coreProperties>
</file>