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sldIdLst>
    <p:sldId id="256" r:id="rId2"/>
    <p:sldId id="260" r:id="rId3"/>
    <p:sldId id="278" r:id="rId4"/>
    <p:sldId id="272" r:id="rId5"/>
    <p:sldId id="273" r:id="rId6"/>
    <p:sldId id="275" r:id="rId7"/>
    <p:sldId id="261" r:id="rId8"/>
    <p:sldId id="276" r:id="rId9"/>
    <p:sldId id="262" r:id="rId10"/>
    <p:sldId id="277" r:id="rId11"/>
    <p:sldId id="263" r:id="rId12"/>
    <p:sldId id="264" r:id="rId13"/>
    <p:sldId id="265" r:id="rId14"/>
    <p:sldId id="257" r:id="rId15"/>
    <p:sldId id="267" r:id="rId16"/>
    <p:sldId id="268" r:id="rId17"/>
    <p:sldId id="266"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A9A9"/>
    <a:srgbClr val="EA8282"/>
    <a:srgbClr val="CCECFF"/>
    <a:srgbClr val="99CCFF"/>
    <a:srgbClr val="CCFFFF"/>
    <a:srgbClr val="CCCCFF"/>
    <a:srgbClr val="66CCFF"/>
    <a:srgbClr val="33CCCC"/>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956" autoAdjust="0"/>
    <p:restoredTop sz="94660"/>
  </p:normalViewPr>
  <p:slideViewPr>
    <p:cSldViewPr snapToGrid="0">
      <p:cViewPr varScale="1">
        <p:scale>
          <a:sx n="68" d="100"/>
          <a:sy n="68" d="100"/>
        </p:scale>
        <p:origin x="109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987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137270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57953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1170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84625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smtClean="0"/>
              <a:t>Fare clic per modificare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306199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smtClean="0"/>
              <a:t>Fare clic per modificare lo stile del titolo</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smtClean="0"/>
              <a:t>Fare clic per modificare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21800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52520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76384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nchor="ct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10468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19862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5421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5854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19489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97035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59255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smtClean="0"/>
              <a:t>Fare clic per modificare lo stile del titolo</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00073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smtClean="0"/>
              <a:pPr/>
              <a:t>11/14/2023</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26328222"/>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1.xml"/><Relationship Id="rId4" Type="http://schemas.openxmlformats.org/officeDocument/2006/relationships/hyperlink" Target="https://www.siditalia.it/divulgazione/storia-del-diabet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siditalia.it/divulgazione/conoscere-il-diabet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F1A9A9"/>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7102661" y="4930119"/>
            <a:ext cx="4868945" cy="1141465"/>
          </a:xfrm>
        </p:spPr>
        <p:txBody>
          <a:bodyPr>
            <a:normAutofit/>
          </a:bodyPr>
          <a:lstStyle/>
          <a:p>
            <a:r>
              <a:rPr lang="it-IT" sz="3200" b="1" dirty="0" smtClean="0">
                <a:solidFill>
                  <a:srgbClr val="002060"/>
                </a:solidFill>
              </a:rPr>
              <a:t>Dr.ssa </a:t>
            </a:r>
            <a:r>
              <a:rPr lang="it-IT" sz="3200" b="1" dirty="0" smtClean="0">
                <a:solidFill>
                  <a:srgbClr val="002060"/>
                </a:solidFill>
              </a:rPr>
              <a:t>Chiara </a:t>
            </a:r>
            <a:r>
              <a:rPr lang="it-IT" sz="3200" b="1" dirty="0" smtClean="0">
                <a:solidFill>
                  <a:srgbClr val="002060"/>
                </a:solidFill>
              </a:rPr>
              <a:t>mauri</a:t>
            </a:r>
            <a:br>
              <a:rPr lang="it-IT" sz="3200" b="1" dirty="0" smtClean="0">
                <a:solidFill>
                  <a:srgbClr val="002060"/>
                </a:solidFill>
              </a:rPr>
            </a:br>
            <a:r>
              <a:rPr lang="it-IT" sz="3200" b="1" dirty="0" smtClean="0">
                <a:solidFill>
                  <a:srgbClr val="002060"/>
                </a:solidFill>
              </a:rPr>
              <a:t>     </a:t>
            </a:r>
            <a:r>
              <a:rPr lang="it-IT" sz="3200" b="1" dirty="0" err="1" smtClean="0">
                <a:solidFill>
                  <a:srgbClr val="002060"/>
                </a:solidFill>
              </a:rPr>
              <a:t>asst</a:t>
            </a:r>
            <a:r>
              <a:rPr lang="it-IT" sz="3200" b="1" dirty="0" smtClean="0">
                <a:solidFill>
                  <a:srgbClr val="002060"/>
                </a:solidFill>
              </a:rPr>
              <a:t> lariana</a:t>
            </a:r>
            <a:endParaRPr lang="it-IT" sz="3200" b="1" dirty="0">
              <a:solidFill>
                <a:srgbClr val="002060"/>
              </a:solidFill>
            </a:endParaRPr>
          </a:p>
        </p:txBody>
      </p:sp>
      <p:pic>
        <p:nvPicPr>
          <p:cNvPr id="6" name="Immagine 5"/>
          <p:cNvPicPr>
            <a:picLocks noChangeAspect="1"/>
          </p:cNvPicPr>
          <p:nvPr/>
        </p:nvPicPr>
        <p:blipFill>
          <a:blip r:embed="rId2"/>
          <a:stretch>
            <a:fillRect/>
          </a:stretch>
        </p:blipFill>
        <p:spPr>
          <a:xfrm>
            <a:off x="526711" y="175685"/>
            <a:ext cx="11141550" cy="4323607"/>
          </a:xfrm>
          <a:prstGeom prst="rect">
            <a:avLst/>
          </a:prstGeom>
        </p:spPr>
      </p:pic>
    </p:spTree>
    <p:extLst>
      <p:ext uri="{BB962C8B-B14F-4D97-AF65-F5344CB8AC3E}">
        <p14:creationId xmlns:p14="http://schemas.microsoft.com/office/powerpoint/2010/main" val="2779689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209822" y="414630"/>
            <a:ext cx="9160766" cy="6169050"/>
          </a:xfrm>
          <a:prstGeom prst="rect">
            <a:avLst/>
          </a:prstGeom>
          <a:ln w="38100">
            <a:solidFill>
              <a:schemeClr val="accent2">
                <a:lumMod val="60000"/>
                <a:lumOff val="40000"/>
              </a:schemeClr>
            </a:solidFill>
          </a:ln>
        </p:spPr>
      </p:pic>
    </p:spTree>
    <p:extLst>
      <p:ext uri="{BB962C8B-B14F-4D97-AF65-F5344CB8AC3E}">
        <p14:creationId xmlns:p14="http://schemas.microsoft.com/office/powerpoint/2010/main" val="39242272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6489700" cy="965200"/>
          </a:xfrm>
        </p:spPr>
        <p:txBody>
          <a:bodyPr>
            <a:normAutofit/>
          </a:bodyPr>
          <a:lstStyle/>
          <a:p>
            <a:r>
              <a:rPr lang="it-IT" sz="3200" b="1" dirty="0" smtClean="0">
                <a:solidFill>
                  <a:schemeClr val="bg2"/>
                </a:solidFill>
              </a:rPr>
              <a:t>COME SI MANIFESTA IL DIABETE</a:t>
            </a:r>
            <a:endParaRPr lang="it-IT" sz="3200" b="1" dirty="0">
              <a:solidFill>
                <a:schemeClr val="bg2"/>
              </a:solidFill>
            </a:endParaRPr>
          </a:p>
        </p:txBody>
      </p:sp>
      <p:pic>
        <p:nvPicPr>
          <p:cNvPr id="4" name="Segnaposto contenuto 3"/>
          <p:cNvPicPr>
            <a:picLocks noGrp="1" noChangeAspect="1"/>
          </p:cNvPicPr>
          <p:nvPr>
            <p:ph idx="1"/>
          </p:nvPr>
        </p:nvPicPr>
        <p:blipFill>
          <a:blip r:embed="rId2"/>
          <a:stretch>
            <a:fillRect/>
          </a:stretch>
        </p:blipFill>
        <p:spPr>
          <a:xfrm>
            <a:off x="5114925" y="2603500"/>
            <a:ext cx="6980441" cy="4165600"/>
          </a:xfrm>
          <a:prstGeom prst="rect">
            <a:avLst/>
          </a:prstGeom>
        </p:spPr>
      </p:pic>
      <p:sp>
        <p:nvSpPr>
          <p:cNvPr id="5" name="CasellaDiTesto 4"/>
          <p:cNvSpPr txBox="1"/>
          <p:nvPr/>
        </p:nvSpPr>
        <p:spPr>
          <a:xfrm>
            <a:off x="0" y="635339"/>
            <a:ext cx="12192000" cy="3139321"/>
          </a:xfrm>
          <a:prstGeom prst="rect">
            <a:avLst/>
          </a:prstGeom>
          <a:noFill/>
        </p:spPr>
        <p:txBody>
          <a:bodyPr wrap="square" rtlCol="0">
            <a:spAutoFit/>
          </a:bodyPr>
          <a:lstStyle/>
          <a:p>
            <a:r>
              <a:rPr lang="it-IT" dirty="0">
                <a:solidFill>
                  <a:srgbClr val="002060"/>
                </a:solidFill>
              </a:rPr>
              <a:t>Nella grande maggioranza dei casi la malattia </a:t>
            </a:r>
            <a:r>
              <a:rPr lang="it-IT" b="1" dirty="0">
                <a:solidFill>
                  <a:srgbClr val="002060"/>
                </a:solidFill>
              </a:rPr>
              <a:t>non dà alcun disturbo (sintomo</a:t>
            </a:r>
            <a:r>
              <a:rPr lang="it-IT" dirty="0">
                <a:solidFill>
                  <a:srgbClr val="002060"/>
                </a:solidFill>
              </a:rPr>
              <a:t>). Se questi sono presenti si tratta di </a:t>
            </a:r>
            <a:r>
              <a:rPr lang="it-IT" b="1" dirty="0">
                <a:solidFill>
                  <a:srgbClr val="002060"/>
                </a:solidFill>
              </a:rPr>
              <a:t>sete intensa </a:t>
            </a:r>
            <a:r>
              <a:rPr lang="it-IT" dirty="0">
                <a:solidFill>
                  <a:srgbClr val="002060"/>
                </a:solidFill>
              </a:rPr>
              <a:t>(polidipsia), necessità di urinare spesso con </a:t>
            </a:r>
            <a:r>
              <a:rPr lang="it-IT" b="1" dirty="0">
                <a:solidFill>
                  <a:srgbClr val="002060"/>
                </a:solidFill>
              </a:rPr>
              <a:t>urine abbondanti </a:t>
            </a:r>
            <a:r>
              <a:rPr lang="it-IT" dirty="0">
                <a:solidFill>
                  <a:srgbClr val="002060"/>
                </a:solidFill>
              </a:rPr>
              <a:t>(poliuria), </a:t>
            </a:r>
            <a:r>
              <a:rPr lang="it-IT" b="1" dirty="0">
                <a:solidFill>
                  <a:srgbClr val="002060"/>
                </a:solidFill>
              </a:rPr>
              <a:t>stanchezza </a:t>
            </a:r>
            <a:r>
              <a:rPr lang="it-IT" dirty="0">
                <a:solidFill>
                  <a:srgbClr val="002060"/>
                </a:solidFill>
              </a:rPr>
              <a:t>(astenia). </a:t>
            </a:r>
            <a:endParaRPr lang="it-IT" dirty="0" smtClean="0">
              <a:solidFill>
                <a:srgbClr val="002060"/>
              </a:solidFill>
            </a:endParaRPr>
          </a:p>
          <a:p>
            <a:r>
              <a:rPr lang="it-IT" b="1" dirty="0" smtClean="0">
                <a:solidFill>
                  <a:srgbClr val="C00000"/>
                </a:solidFill>
              </a:rPr>
              <a:t>Nel </a:t>
            </a:r>
            <a:r>
              <a:rPr lang="it-IT" b="1" dirty="0">
                <a:solidFill>
                  <a:srgbClr val="C00000"/>
                </a:solidFill>
              </a:rPr>
              <a:t>diabete tipo 1 </a:t>
            </a:r>
            <a:r>
              <a:rPr lang="it-IT" dirty="0">
                <a:solidFill>
                  <a:srgbClr val="002060"/>
                </a:solidFill>
              </a:rPr>
              <a:t>vi è spesso perdita di peso e l’inizio della malattia può essere brusco con notevole malessere, sonnolenza e odore di acetone nell’alito. </a:t>
            </a:r>
            <a:endParaRPr lang="it-IT" dirty="0" smtClean="0">
              <a:solidFill>
                <a:srgbClr val="002060"/>
              </a:solidFill>
            </a:endParaRPr>
          </a:p>
          <a:p>
            <a:endParaRPr lang="it-IT" b="1" dirty="0">
              <a:solidFill>
                <a:srgbClr val="C00000"/>
              </a:solidFill>
            </a:endParaRPr>
          </a:p>
          <a:p>
            <a:r>
              <a:rPr lang="it-IT" b="1" dirty="0" smtClean="0">
                <a:solidFill>
                  <a:srgbClr val="C00000"/>
                </a:solidFill>
              </a:rPr>
              <a:t>Nel </a:t>
            </a:r>
            <a:r>
              <a:rPr lang="it-IT" b="1" dirty="0">
                <a:solidFill>
                  <a:srgbClr val="C00000"/>
                </a:solidFill>
              </a:rPr>
              <a:t>diabete tipo 2 </a:t>
            </a:r>
            <a:r>
              <a:rPr lang="it-IT" dirty="0">
                <a:solidFill>
                  <a:srgbClr val="002060"/>
                </a:solidFill>
              </a:rPr>
              <a:t>spesso la diagnosi viene fatta in una persona che sta sostanzialmente bene in occasione di esami di laboratorio (</a:t>
            </a:r>
            <a:r>
              <a:rPr lang="it-IT" dirty="0" err="1">
                <a:solidFill>
                  <a:srgbClr val="002060"/>
                </a:solidFill>
              </a:rPr>
              <a:t>check</a:t>
            </a:r>
            <a:r>
              <a:rPr lang="it-IT" dirty="0">
                <a:solidFill>
                  <a:srgbClr val="002060"/>
                </a:solidFill>
              </a:rPr>
              <a:t> up). </a:t>
            </a:r>
            <a:r>
              <a:rPr lang="it-IT" dirty="0" smtClean="0">
                <a:solidFill>
                  <a:srgbClr val="002060"/>
                </a:solidFill>
              </a:rPr>
              <a:t>                                                                                                                                       Spesso </a:t>
            </a:r>
            <a:r>
              <a:rPr lang="it-IT" dirty="0">
                <a:solidFill>
                  <a:srgbClr val="002060"/>
                </a:solidFill>
              </a:rPr>
              <a:t>il diabete viene </a:t>
            </a:r>
            <a:r>
              <a:rPr lang="it-IT" dirty="0" smtClean="0">
                <a:solidFill>
                  <a:srgbClr val="002060"/>
                </a:solidFill>
              </a:rPr>
              <a:t>diagnosticato                                                                                                                           </a:t>
            </a:r>
            <a:r>
              <a:rPr lang="it-IT" dirty="0">
                <a:solidFill>
                  <a:srgbClr val="002060"/>
                </a:solidFill>
              </a:rPr>
              <a:t>in occasione di accertamenti o ricovero </a:t>
            </a:r>
            <a:r>
              <a:rPr lang="it-IT" dirty="0" smtClean="0">
                <a:solidFill>
                  <a:srgbClr val="002060"/>
                </a:solidFill>
              </a:rPr>
              <a:t>                                                                                                                per </a:t>
            </a:r>
            <a:r>
              <a:rPr lang="it-IT" dirty="0">
                <a:solidFill>
                  <a:srgbClr val="002060"/>
                </a:solidFill>
              </a:rPr>
              <a:t>altra malattia (diagnosi casuale).</a:t>
            </a:r>
          </a:p>
        </p:txBody>
      </p:sp>
      <p:pic>
        <p:nvPicPr>
          <p:cNvPr id="7" name="Immagine 6"/>
          <p:cNvPicPr>
            <a:picLocks noChangeAspect="1"/>
          </p:cNvPicPr>
          <p:nvPr/>
        </p:nvPicPr>
        <p:blipFill>
          <a:blip r:embed="rId3"/>
          <a:stretch>
            <a:fillRect/>
          </a:stretch>
        </p:blipFill>
        <p:spPr>
          <a:xfrm>
            <a:off x="0" y="4241800"/>
            <a:ext cx="6029325" cy="1676400"/>
          </a:xfrm>
          <a:prstGeom prst="rect">
            <a:avLst/>
          </a:prstGeom>
        </p:spPr>
      </p:pic>
    </p:spTree>
    <p:extLst>
      <p:ext uri="{BB962C8B-B14F-4D97-AF65-F5344CB8AC3E}">
        <p14:creationId xmlns:p14="http://schemas.microsoft.com/office/powerpoint/2010/main" val="1292037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11101388" cy="1054100"/>
          </a:xfrm>
        </p:spPr>
        <p:txBody>
          <a:bodyPr>
            <a:normAutofit/>
          </a:bodyPr>
          <a:lstStyle/>
          <a:p>
            <a:r>
              <a:rPr lang="it-IT" sz="3200" b="1" dirty="0" smtClean="0">
                <a:solidFill>
                  <a:schemeClr val="bg2"/>
                </a:solidFill>
              </a:rPr>
              <a:t>Fattori DI RISCHIO per il diabete mellito tipo 2 </a:t>
            </a:r>
            <a:endParaRPr lang="it-IT" sz="3200" b="1" dirty="0">
              <a:solidFill>
                <a:schemeClr val="bg2"/>
              </a:solidFill>
            </a:endParaRPr>
          </a:p>
        </p:txBody>
      </p:sp>
      <p:pic>
        <p:nvPicPr>
          <p:cNvPr id="4" name="Segnaposto contenuto 3"/>
          <p:cNvPicPr>
            <a:picLocks noGrp="1" noChangeAspect="1"/>
          </p:cNvPicPr>
          <p:nvPr>
            <p:ph idx="1"/>
          </p:nvPr>
        </p:nvPicPr>
        <p:blipFill>
          <a:blip r:embed="rId2"/>
          <a:stretch>
            <a:fillRect/>
          </a:stretch>
        </p:blipFill>
        <p:spPr>
          <a:xfrm>
            <a:off x="6070600" y="1778001"/>
            <a:ext cx="5990850" cy="5042398"/>
          </a:xfrm>
          <a:prstGeom prst="rect">
            <a:avLst/>
          </a:prstGeom>
        </p:spPr>
      </p:pic>
      <p:sp>
        <p:nvSpPr>
          <p:cNvPr id="5" name="CasellaDiTesto 4"/>
          <p:cNvSpPr txBox="1"/>
          <p:nvPr/>
        </p:nvSpPr>
        <p:spPr>
          <a:xfrm>
            <a:off x="88900" y="1054100"/>
            <a:ext cx="12103100" cy="461665"/>
          </a:xfrm>
          <a:prstGeom prst="rect">
            <a:avLst/>
          </a:prstGeom>
          <a:noFill/>
        </p:spPr>
        <p:txBody>
          <a:bodyPr wrap="square" rtlCol="0">
            <a:spAutoFit/>
          </a:bodyPr>
          <a:lstStyle/>
          <a:p>
            <a:r>
              <a:rPr lang="it-IT" sz="2400" dirty="0">
                <a:solidFill>
                  <a:srgbClr val="002060"/>
                </a:solidFill>
              </a:rPr>
              <a:t>Alcuni fattori possono favorire la comparsa del Diabete tipo 2, in particolare:</a:t>
            </a:r>
          </a:p>
        </p:txBody>
      </p:sp>
      <p:sp>
        <p:nvSpPr>
          <p:cNvPr id="6" name="CasellaDiTesto 5"/>
          <p:cNvSpPr txBox="1"/>
          <p:nvPr/>
        </p:nvSpPr>
        <p:spPr>
          <a:xfrm>
            <a:off x="88900" y="1778002"/>
            <a:ext cx="5981700" cy="1938992"/>
          </a:xfrm>
          <a:prstGeom prst="rect">
            <a:avLst/>
          </a:prstGeom>
          <a:noFill/>
        </p:spPr>
        <p:txBody>
          <a:bodyPr wrap="square" rtlCol="0">
            <a:spAutoFit/>
          </a:bodyPr>
          <a:lstStyle/>
          <a:p>
            <a:r>
              <a:rPr lang="it-IT" sz="2400" dirty="0">
                <a:solidFill>
                  <a:srgbClr val="002060"/>
                </a:solidFill>
              </a:rPr>
              <a:t>Quindi, il Diabete tipo </a:t>
            </a:r>
            <a:r>
              <a:rPr lang="it-IT" sz="2400" dirty="0" smtClean="0">
                <a:solidFill>
                  <a:srgbClr val="002060"/>
                </a:solidFill>
              </a:rPr>
              <a:t>2</a:t>
            </a:r>
          </a:p>
          <a:p>
            <a:r>
              <a:rPr lang="it-IT" sz="2400" dirty="0" smtClean="0">
                <a:solidFill>
                  <a:srgbClr val="002060"/>
                </a:solidFill>
              </a:rPr>
              <a:t>dipende </a:t>
            </a:r>
            <a:r>
              <a:rPr lang="it-IT" sz="2400" dirty="0">
                <a:solidFill>
                  <a:srgbClr val="002060"/>
                </a:solidFill>
              </a:rPr>
              <a:t>sia da </a:t>
            </a:r>
            <a:r>
              <a:rPr lang="it-IT" sz="2400" b="1" dirty="0">
                <a:solidFill>
                  <a:srgbClr val="002060"/>
                </a:solidFill>
              </a:rPr>
              <a:t>cause esterne </a:t>
            </a:r>
            <a:r>
              <a:rPr lang="it-IT" sz="2400" dirty="0">
                <a:solidFill>
                  <a:srgbClr val="002060"/>
                </a:solidFill>
              </a:rPr>
              <a:t>(alimentazione errata, </a:t>
            </a:r>
            <a:r>
              <a:rPr lang="it-IT" sz="2400" dirty="0" smtClean="0">
                <a:solidFill>
                  <a:srgbClr val="002060"/>
                </a:solidFill>
              </a:rPr>
              <a:t>scarso esercizio)</a:t>
            </a:r>
          </a:p>
          <a:p>
            <a:r>
              <a:rPr lang="it-IT" sz="2400" dirty="0" smtClean="0">
                <a:solidFill>
                  <a:srgbClr val="002060"/>
                </a:solidFill>
              </a:rPr>
              <a:t>sia </a:t>
            </a:r>
            <a:r>
              <a:rPr lang="it-IT" sz="2400" dirty="0">
                <a:solidFill>
                  <a:srgbClr val="002060"/>
                </a:solidFill>
              </a:rPr>
              <a:t>da </a:t>
            </a:r>
            <a:r>
              <a:rPr lang="it-IT" sz="2400" b="1" dirty="0">
                <a:solidFill>
                  <a:srgbClr val="002060"/>
                </a:solidFill>
              </a:rPr>
              <a:t>fattori propri dell’organismo </a:t>
            </a:r>
            <a:endParaRPr lang="it-IT" sz="2400" b="1" dirty="0" smtClean="0">
              <a:solidFill>
                <a:srgbClr val="002060"/>
              </a:solidFill>
            </a:endParaRPr>
          </a:p>
          <a:p>
            <a:r>
              <a:rPr lang="it-IT" sz="2400" dirty="0" smtClean="0">
                <a:solidFill>
                  <a:srgbClr val="002060"/>
                </a:solidFill>
              </a:rPr>
              <a:t>(</a:t>
            </a:r>
            <a:r>
              <a:rPr lang="it-IT" sz="2400" dirty="0">
                <a:solidFill>
                  <a:srgbClr val="002060"/>
                </a:solidFill>
              </a:rPr>
              <a:t>la predisposizione genetica)</a:t>
            </a:r>
          </a:p>
        </p:txBody>
      </p:sp>
      <p:pic>
        <p:nvPicPr>
          <p:cNvPr id="8" name="Immagine 7"/>
          <p:cNvPicPr>
            <a:picLocks noChangeAspect="1"/>
          </p:cNvPicPr>
          <p:nvPr/>
        </p:nvPicPr>
        <p:blipFill>
          <a:blip r:embed="rId3"/>
          <a:stretch>
            <a:fillRect/>
          </a:stretch>
        </p:blipFill>
        <p:spPr>
          <a:xfrm>
            <a:off x="88900" y="4151087"/>
            <a:ext cx="6078102" cy="1983014"/>
          </a:xfrm>
          <a:prstGeom prst="rect">
            <a:avLst/>
          </a:prstGeom>
        </p:spPr>
      </p:pic>
    </p:spTree>
    <p:extLst>
      <p:ext uri="{BB962C8B-B14F-4D97-AF65-F5344CB8AC3E}">
        <p14:creationId xmlns:p14="http://schemas.microsoft.com/office/powerpoint/2010/main" val="3733275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0" y="1"/>
            <a:ext cx="12192000" cy="1168400"/>
          </a:xfrm>
        </p:spPr>
        <p:txBody>
          <a:bodyPr>
            <a:normAutofit/>
          </a:bodyPr>
          <a:lstStyle/>
          <a:p>
            <a:r>
              <a:rPr lang="it-IT" sz="3200" b="1" dirty="0">
                <a:solidFill>
                  <a:schemeClr val="bg2"/>
                </a:solidFill>
              </a:rPr>
              <a:t>Perché è necessario tenere sotto controllo il Diabete?</a:t>
            </a:r>
          </a:p>
        </p:txBody>
      </p:sp>
      <p:sp>
        <p:nvSpPr>
          <p:cNvPr id="3" name="Segnaposto contenuto 2"/>
          <p:cNvSpPr>
            <a:spLocks noGrp="1"/>
          </p:cNvSpPr>
          <p:nvPr>
            <p:ph idx="1"/>
          </p:nvPr>
        </p:nvSpPr>
        <p:spPr>
          <a:xfrm>
            <a:off x="88900" y="939800"/>
            <a:ext cx="11976100" cy="1574800"/>
          </a:xfrm>
        </p:spPr>
        <p:txBody>
          <a:bodyPr/>
          <a:lstStyle/>
          <a:p>
            <a:pPr marL="0" indent="0">
              <a:buNone/>
            </a:pPr>
            <a:r>
              <a:rPr lang="it-IT" dirty="0" smtClean="0"/>
              <a:t>       </a:t>
            </a:r>
            <a:r>
              <a:rPr lang="it-IT" sz="2400" u="sng" dirty="0" smtClean="0">
                <a:solidFill>
                  <a:srgbClr val="C00000"/>
                </a:solidFill>
              </a:rPr>
              <a:t>Il </a:t>
            </a:r>
            <a:r>
              <a:rPr lang="it-IT" sz="2400" u="sng" dirty="0">
                <a:solidFill>
                  <a:srgbClr val="C00000"/>
                </a:solidFill>
              </a:rPr>
              <a:t>Diabete, a causa della glicemia alterata, può danneggiare il nostro </a:t>
            </a:r>
            <a:r>
              <a:rPr lang="it-IT" sz="2400" u="sng" dirty="0" smtClean="0">
                <a:solidFill>
                  <a:srgbClr val="C00000"/>
                </a:solidFill>
              </a:rPr>
              <a:t>corpo</a:t>
            </a:r>
          </a:p>
          <a:p>
            <a:pPr marL="0" indent="0">
              <a:buNone/>
            </a:pPr>
            <a:r>
              <a:rPr lang="it-IT" b="1" dirty="0" smtClean="0"/>
              <a:t>Il </a:t>
            </a:r>
            <a:r>
              <a:rPr lang="it-IT" b="1" dirty="0"/>
              <a:t>cuore, i reni, la circolazione del cervello e delle gambe</a:t>
            </a:r>
            <a:r>
              <a:rPr lang="it-IT" dirty="0"/>
              <a:t>, così come </a:t>
            </a:r>
            <a:r>
              <a:rPr lang="it-IT" b="1" dirty="0"/>
              <a:t>gli occhi</a:t>
            </a:r>
            <a:r>
              <a:rPr lang="it-IT" dirty="0"/>
              <a:t>, possono subire danni o malfunzionamenti per l’eccesso di </a:t>
            </a:r>
            <a:r>
              <a:rPr lang="it-IT" dirty="0" smtClean="0"/>
              <a:t>glucosio</a:t>
            </a:r>
            <a:endParaRPr lang="it-IT" dirty="0"/>
          </a:p>
        </p:txBody>
      </p:sp>
      <p:pic>
        <p:nvPicPr>
          <p:cNvPr id="7" name="Immagine 6"/>
          <p:cNvPicPr>
            <a:picLocks noChangeAspect="1"/>
          </p:cNvPicPr>
          <p:nvPr/>
        </p:nvPicPr>
        <p:blipFill>
          <a:blip r:embed="rId2"/>
          <a:stretch>
            <a:fillRect/>
          </a:stretch>
        </p:blipFill>
        <p:spPr>
          <a:xfrm>
            <a:off x="6593968" y="2374898"/>
            <a:ext cx="5534532" cy="3517901"/>
          </a:xfrm>
          <a:prstGeom prst="rect">
            <a:avLst/>
          </a:prstGeom>
        </p:spPr>
      </p:pic>
      <p:sp>
        <p:nvSpPr>
          <p:cNvPr id="8" name="CasellaDiTesto 7"/>
          <p:cNvSpPr txBox="1"/>
          <p:nvPr/>
        </p:nvSpPr>
        <p:spPr>
          <a:xfrm>
            <a:off x="88900" y="2374898"/>
            <a:ext cx="6505068" cy="3693319"/>
          </a:xfrm>
          <a:prstGeom prst="rect">
            <a:avLst/>
          </a:prstGeom>
          <a:noFill/>
        </p:spPr>
        <p:txBody>
          <a:bodyPr wrap="square" rtlCol="0">
            <a:spAutoFit/>
          </a:bodyPr>
          <a:lstStyle/>
          <a:p>
            <a:pPr marL="285750" indent="-285750">
              <a:buFont typeface="Arial" panose="020B0604020202020204" pitchFamily="34" charset="0"/>
              <a:buChar char="•"/>
            </a:pPr>
            <a:r>
              <a:rPr lang="it-IT" dirty="0">
                <a:solidFill>
                  <a:srgbClr val="002060"/>
                </a:solidFill>
              </a:rPr>
              <a:t>La cura del Diabete deve cercare di tenere sotto controllo la glicemia, così come deve comprendere il controllo di tutti quei fattori che possono danneggiare il nostro </a:t>
            </a:r>
            <a:r>
              <a:rPr lang="it-IT" dirty="0" smtClean="0">
                <a:solidFill>
                  <a:srgbClr val="002060"/>
                </a:solidFill>
              </a:rPr>
              <a:t>corpo </a:t>
            </a:r>
          </a:p>
          <a:p>
            <a:r>
              <a:rPr lang="it-IT" dirty="0" smtClean="0">
                <a:solidFill>
                  <a:srgbClr val="002060"/>
                </a:solidFill>
              </a:rPr>
              <a:t>• </a:t>
            </a:r>
            <a:r>
              <a:rPr lang="it-IT" b="1" dirty="0">
                <a:solidFill>
                  <a:srgbClr val="002060"/>
                </a:solidFill>
              </a:rPr>
              <a:t>Oltre a tenere sotto controllo la </a:t>
            </a:r>
            <a:r>
              <a:rPr lang="it-IT" b="1" dirty="0" smtClean="0">
                <a:solidFill>
                  <a:srgbClr val="002060"/>
                </a:solidFill>
              </a:rPr>
              <a:t>glicemia</a:t>
            </a:r>
          </a:p>
          <a:p>
            <a:pPr algn="ctr"/>
            <a:r>
              <a:rPr lang="it-IT" b="1" dirty="0" smtClean="0">
                <a:solidFill>
                  <a:schemeClr val="accent6">
                    <a:lumMod val="75000"/>
                  </a:schemeClr>
                </a:solidFill>
              </a:rPr>
              <a:t>bisogna </a:t>
            </a:r>
            <a:r>
              <a:rPr lang="it-IT" b="1" dirty="0">
                <a:solidFill>
                  <a:schemeClr val="accent6">
                    <a:lumMod val="75000"/>
                  </a:schemeClr>
                </a:solidFill>
              </a:rPr>
              <a:t>non fumare, controllare la pressione sanguigna </a:t>
            </a:r>
            <a:r>
              <a:rPr lang="it-IT" b="1" dirty="0" smtClean="0">
                <a:solidFill>
                  <a:schemeClr val="accent6">
                    <a:lumMod val="75000"/>
                  </a:schemeClr>
                </a:solidFill>
              </a:rPr>
              <a:t>           ed </a:t>
            </a:r>
            <a:r>
              <a:rPr lang="it-IT" b="1" dirty="0">
                <a:solidFill>
                  <a:schemeClr val="accent6">
                    <a:lumMod val="75000"/>
                  </a:schemeClr>
                </a:solidFill>
              </a:rPr>
              <a:t>il </a:t>
            </a:r>
            <a:r>
              <a:rPr lang="it-IT" b="1" dirty="0" smtClean="0">
                <a:solidFill>
                  <a:schemeClr val="accent6">
                    <a:lumMod val="75000"/>
                  </a:schemeClr>
                </a:solidFill>
              </a:rPr>
              <a:t>colesterolo</a:t>
            </a:r>
            <a:r>
              <a:rPr lang="it-IT" dirty="0" smtClean="0">
                <a:solidFill>
                  <a:schemeClr val="accent6">
                    <a:lumMod val="75000"/>
                  </a:schemeClr>
                </a:solidFill>
              </a:rPr>
              <a:t> </a:t>
            </a:r>
          </a:p>
          <a:p>
            <a:pPr marL="285750" indent="-285750">
              <a:buFont typeface="Arial" panose="020B0604020202020204" pitchFamily="34" charset="0"/>
              <a:buChar char="•"/>
            </a:pPr>
            <a:endParaRPr lang="it-IT" u="sng" dirty="0" smtClean="0">
              <a:solidFill>
                <a:srgbClr val="002060"/>
              </a:solidFill>
            </a:endParaRPr>
          </a:p>
          <a:p>
            <a:pPr marL="285750" indent="-285750">
              <a:buFont typeface="Arial" panose="020B0604020202020204" pitchFamily="34" charset="0"/>
              <a:buChar char="•"/>
            </a:pPr>
            <a:r>
              <a:rPr lang="it-IT" u="sng" dirty="0" smtClean="0">
                <a:solidFill>
                  <a:srgbClr val="002060"/>
                </a:solidFill>
              </a:rPr>
              <a:t>Avere </a:t>
            </a:r>
            <a:r>
              <a:rPr lang="it-IT" u="sng" dirty="0">
                <a:solidFill>
                  <a:srgbClr val="002060"/>
                </a:solidFill>
              </a:rPr>
              <a:t>un corretto stile di vita è la cosa migliore perché insegna ad acquisire regole di buon comportamento, che nel tempo si tradurranno in un investimento sulla propria </a:t>
            </a:r>
            <a:r>
              <a:rPr lang="it-IT" u="sng" dirty="0" smtClean="0">
                <a:solidFill>
                  <a:srgbClr val="002060"/>
                </a:solidFill>
              </a:rPr>
              <a:t>salute</a:t>
            </a:r>
            <a:r>
              <a:rPr lang="it-IT" dirty="0" smtClean="0">
                <a:solidFill>
                  <a:srgbClr val="002060"/>
                </a:solidFill>
              </a:rPr>
              <a:t> </a:t>
            </a:r>
          </a:p>
          <a:p>
            <a:endParaRPr lang="it-IT" b="1" dirty="0" smtClean="0">
              <a:solidFill>
                <a:srgbClr val="002060"/>
              </a:solidFill>
            </a:endParaRPr>
          </a:p>
        </p:txBody>
      </p:sp>
      <p:sp>
        <p:nvSpPr>
          <p:cNvPr id="9" name="CasellaDiTesto 8"/>
          <p:cNvSpPr txBox="1"/>
          <p:nvPr/>
        </p:nvSpPr>
        <p:spPr>
          <a:xfrm>
            <a:off x="88900" y="5898967"/>
            <a:ext cx="12028231" cy="923330"/>
          </a:xfrm>
          <a:prstGeom prst="rect">
            <a:avLst/>
          </a:prstGeom>
          <a:noFill/>
        </p:spPr>
        <p:txBody>
          <a:bodyPr wrap="square" rtlCol="0">
            <a:spAutoFit/>
          </a:bodyPr>
          <a:lstStyle/>
          <a:p>
            <a:r>
              <a:rPr lang="it-IT" b="1" dirty="0" smtClean="0">
                <a:solidFill>
                  <a:srgbClr val="C00000"/>
                </a:solidFill>
              </a:rPr>
              <a:t>                       Una </a:t>
            </a:r>
            <a:r>
              <a:rPr lang="it-IT" b="1" dirty="0">
                <a:solidFill>
                  <a:srgbClr val="C00000"/>
                </a:solidFill>
              </a:rPr>
              <a:t>cura attenta può limitare i danni del </a:t>
            </a:r>
            <a:r>
              <a:rPr lang="it-IT" b="1" dirty="0" smtClean="0">
                <a:solidFill>
                  <a:srgbClr val="C00000"/>
                </a:solidFill>
              </a:rPr>
              <a:t>Diabete</a:t>
            </a:r>
            <a:r>
              <a:rPr lang="it-IT" b="1" dirty="0">
                <a:solidFill>
                  <a:srgbClr val="002060"/>
                </a:solidFill>
              </a:rPr>
              <a:t> </a:t>
            </a:r>
            <a:endParaRPr lang="it-IT" b="1" dirty="0" smtClean="0">
              <a:solidFill>
                <a:srgbClr val="002060"/>
              </a:solidFill>
            </a:endParaRPr>
          </a:p>
          <a:p>
            <a:r>
              <a:rPr lang="it-IT" b="1" dirty="0" smtClean="0">
                <a:solidFill>
                  <a:srgbClr val="002060"/>
                </a:solidFill>
              </a:rPr>
              <a:t>Al </a:t>
            </a:r>
            <a:r>
              <a:rPr lang="it-IT" b="1" dirty="0">
                <a:solidFill>
                  <a:srgbClr val="002060"/>
                </a:solidFill>
              </a:rPr>
              <a:t>tempo stesso, sarà necessario sottoporsi a controlli </a:t>
            </a:r>
            <a:r>
              <a:rPr lang="it-IT" b="1" dirty="0" smtClean="0">
                <a:solidFill>
                  <a:srgbClr val="002060"/>
                </a:solidFill>
              </a:rPr>
              <a:t>periodici </a:t>
            </a:r>
            <a:r>
              <a:rPr lang="it-IT" b="1" dirty="0">
                <a:solidFill>
                  <a:srgbClr val="002060"/>
                </a:solidFill>
              </a:rPr>
              <a:t>del cuore, degli occhi e dei piedi. </a:t>
            </a:r>
          </a:p>
          <a:p>
            <a:endParaRPr lang="it-IT" dirty="0"/>
          </a:p>
        </p:txBody>
      </p:sp>
    </p:spTree>
    <p:extLst>
      <p:ext uri="{BB962C8B-B14F-4D97-AF65-F5344CB8AC3E}">
        <p14:creationId xmlns:p14="http://schemas.microsoft.com/office/powerpoint/2010/main" val="111525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42323" y="319314"/>
            <a:ext cx="11743243" cy="6284686"/>
          </a:xfrm>
          <a:prstGeom prst="rect">
            <a:avLst/>
          </a:prstGeom>
        </p:spPr>
      </p:pic>
    </p:spTree>
    <p:extLst>
      <p:ext uri="{BB962C8B-B14F-4D97-AF65-F5344CB8AC3E}">
        <p14:creationId xmlns:p14="http://schemas.microsoft.com/office/powerpoint/2010/main" val="38594261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190005" y="183677"/>
            <a:ext cx="10474037" cy="1258784"/>
          </a:xfrm>
        </p:spPr>
        <p:txBody>
          <a:bodyPr>
            <a:normAutofit fontScale="90000"/>
          </a:bodyPr>
          <a:lstStyle/>
          <a:p>
            <a:r>
              <a:rPr lang="it-IT" sz="3200" b="1" dirty="0" smtClean="0">
                <a:solidFill>
                  <a:srgbClr val="002060"/>
                </a:solidFill>
              </a:rPr>
              <a:t/>
            </a:r>
            <a:br>
              <a:rPr lang="it-IT" sz="3200" b="1" dirty="0" smtClean="0">
                <a:solidFill>
                  <a:srgbClr val="002060"/>
                </a:solidFill>
              </a:rPr>
            </a:br>
            <a:r>
              <a:rPr lang="it-IT" sz="3200" b="1" dirty="0">
                <a:solidFill>
                  <a:srgbClr val="002060"/>
                </a:solidFill>
              </a:rPr>
              <a:t/>
            </a:r>
            <a:br>
              <a:rPr lang="it-IT" sz="3200" b="1" dirty="0">
                <a:solidFill>
                  <a:srgbClr val="002060"/>
                </a:solidFill>
              </a:rPr>
            </a:br>
            <a:r>
              <a:rPr lang="it-IT" sz="3200" b="1" dirty="0" smtClean="0">
                <a:solidFill>
                  <a:srgbClr val="002060"/>
                </a:solidFill>
              </a:rPr>
              <a:t>DIAGNOSI DI DIABETE</a:t>
            </a:r>
            <a:br>
              <a:rPr lang="it-IT" sz="3200" b="1" dirty="0" smtClean="0">
                <a:solidFill>
                  <a:srgbClr val="002060"/>
                </a:solidFill>
              </a:rPr>
            </a:br>
            <a:r>
              <a:rPr lang="it-IT" sz="3200" b="1" dirty="0" smtClean="0">
                <a:solidFill>
                  <a:srgbClr val="002060"/>
                </a:solidFill>
              </a:rPr>
              <a:t>                       </a:t>
            </a:r>
            <a:r>
              <a:rPr lang="it-IT" sz="3100" i="1" dirty="0" smtClean="0">
                <a:solidFill>
                  <a:schemeClr val="accent6">
                    <a:lumMod val="75000"/>
                  </a:schemeClr>
                </a:solidFill>
              </a:rPr>
              <a:t>Diamo </a:t>
            </a:r>
            <a:r>
              <a:rPr lang="it-IT" sz="3100" i="1" dirty="0">
                <a:solidFill>
                  <a:schemeClr val="accent6">
                    <a:lumMod val="75000"/>
                  </a:schemeClr>
                </a:solidFill>
              </a:rPr>
              <a:t>un po’ di numeri ...</a:t>
            </a:r>
            <a:r>
              <a:rPr lang="it-IT" sz="3100" b="1" i="1" dirty="0" smtClean="0">
                <a:solidFill>
                  <a:srgbClr val="002060"/>
                </a:solidFill>
              </a:rPr>
              <a:t/>
            </a:r>
            <a:br>
              <a:rPr lang="it-IT" sz="3100" b="1" i="1" dirty="0" smtClean="0">
                <a:solidFill>
                  <a:srgbClr val="002060"/>
                </a:solidFill>
              </a:rPr>
            </a:br>
            <a:r>
              <a:rPr lang="it-IT" sz="3100" b="1" i="1" dirty="0" smtClean="0">
                <a:solidFill>
                  <a:srgbClr val="002060"/>
                </a:solidFill>
              </a:rPr>
              <a:t/>
            </a:r>
            <a:br>
              <a:rPr lang="it-IT" sz="3100" b="1" i="1" dirty="0" smtClean="0">
                <a:solidFill>
                  <a:srgbClr val="002060"/>
                </a:solidFill>
              </a:rPr>
            </a:br>
            <a:r>
              <a:rPr lang="it-IT" sz="3200" b="1" dirty="0">
                <a:solidFill>
                  <a:srgbClr val="002060"/>
                </a:solidFill>
              </a:rPr>
              <a:t/>
            </a:r>
            <a:br>
              <a:rPr lang="it-IT" sz="3200" b="1" dirty="0">
                <a:solidFill>
                  <a:srgbClr val="002060"/>
                </a:solidFill>
              </a:rPr>
            </a:br>
            <a:endParaRPr lang="it-IT" sz="3200" b="1" dirty="0">
              <a:solidFill>
                <a:srgbClr val="002060"/>
              </a:solidFill>
            </a:endParaRPr>
          </a:p>
        </p:txBody>
      </p:sp>
      <p:pic>
        <p:nvPicPr>
          <p:cNvPr id="6" name="Segnaposto contenuto 5"/>
          <p:cNvPicPr>
            <a:picLocks noGrp="1" noChangeAspect="1"/>
          </p:cNvPicPr>
          <p:nvPr>
            <p:ph idx="1"/>
          </p:nvPr>
        </p:nvPicPr>
        <p:blipFill>
          <a:blip r:embed="rId2"/>
          <a:stretch>
            <a:fillRect/>
          </a:stretch>
        </p:blipFill>
        <p:spPr>
          <a:xfrm>
            <a:off x="5213269" y="1367643"/>
            <a:ext cx="6792685" cy="5372340"/>
          </a:xfrm>
          <a:prstGeom prst="rect">
            <a:avLst/>
          </a:prstGeom>
        </p:spPr>
      </p:pic>
      <p:sp>
        <p:nvSpPr>
          <p:cNvPr id="7" name="CasellaDiTesto 6"/>
          <p:cNvSpPr txBox="1"/>
          <p:nvPr/>
        </p:nvSpPr>
        <p:spPr>
          <a:xfrm>
            <a:off x="190005" y="2633545"/>
            <a:ext cx="4678879" cy="2246769"/>
          </a:xfrm>
          <a:prstGeom prst="rect">
            <a:avLst/>
          </a:prstGeom>
          <a:noFill/>
        </p:spPr>
        <p:txBody>
          <a:bodyPr wrap="square" rtlCol="0">
            <a:spAutoFit/>
          </a:bodyPr>
          <a:lstStyle/>
          <a:p>
            <a:r>
              <a:rPr lang="it-IT" sz="2000" b="1" dirty="0" smtClean="0">
                <a:solidFill>
                  <a:schemeClr val="accent6">
                    <a:lumMod val="75000"/>
                  </a:schemeClr>
                </a:solidFill>
              </a:rPr>
              <a:t>  GLICEMIA </a:t>
            </a:r>
            <a:r>
              <a:rPr lang="it-IT" sz="2000" b="1" dirty="0">
                <a:solidFill>
                  <a:schemeClr val="accent6">
                    <a:lumMod val="75000"/>
                  </a:schemeClr>
                </a:solidFill>
              </a:rPr>
              <a:t>NON A DIGIUNO: </a:t>
            </a:r>
            <a:r>
              <a:rPr lang="it-IT" sz="2000" dirty="0" smtClean="0">
                <a:solidFill>
                  <a:srgbClr val="002060"/>
                </a:solidFill>
              </a:rPr>
              <a:t>glicemia occasionale</a:t>
            </a:r>
            <a:r>
              <a:rPr lang="it-IT" sz="2000" dirty="0" smtClean="0">
                <a:solidFill>
                  <a:srgbClr val="C00000"/>
                </a:solidFill>
              </a:rPr>
              <a:t> ≥ </a:t>
            </a:r>
            <a:r>
              <a:rPr lang="it-IT" sz="2000" dirty="0" smtClean="0">
                <a:solidFill>
                  <a:schemeClr val="accent5">
                    <a:lumMod val="75000"/>
                  </a:schemeClr>
                </a:solidFill>
              </a:rPr>
              <a:t>200 mg/dl </a:t>
            </a:r>
          </a:p>
          <a:p>
            <a:r>
              <a:rPr lang="it-IT" sz="2000" dirty="0" smtClean="0">
                <a:solidFill>
                  <a:srgbClr val="002060"/>
                </a:solidFill>
              </a:rPr>
              <a:t>  se </a:t>
            </a:r>
            <a:r>
              <a:rPr lang="it-IT" sz="2000" dirty="0">
                <a:solidFill>
                  <a:srgbClr val="002060"/>
                </a:solidFill>
              </a:rPr>
              <a:t>accompagnata da </a:t>
            </a:r>
            <a:r>
              <a:rPr lang="it-IT" sz="2000" dirty="0" smtClean="0">
                <a:solidFill>
                  <a:srgbClr val="002060"/>
                </a:solidFill>
              </a:rPr>
              <a:t>sintomi </a:t>
            </a:r>
          </a:p>
          <a:p>
            <a:endParaRPr lang="it-IT" sz="2000" dirty="0">
              <a:solidFill>
                <a:srgbClr val="002060"/>
              </a:solidFill>
            </a:endParaRPr>
          </a:p>
          <a:p>
            <a:endParaRPr lang="it-IT" sz="2000" dirty="0" smtClean="0">
              <a:solidFill>
                <a:srgbClr val="002060"/>
              </a:solidFill>
            </a:endParaRPr>
          </a:p>
          <a:p>
            <a:endParaRPr lang="it-IT" sz="2000" dirty="0" smtClean="0">
              <a:solidFill>
                <a:srgbClr val="002060"/>
              </a:solidFill>
            </a:endParaRPr>
          </a:p>
          <a:p>
            <a:r>
              <a:rPr lang="it-IT" sz="2000" dirty="0" smtClean="0">
                <a:solidFill>
                  <a:srgbClr val="002060"/>
                </a:solidFill>
              </a:rPr>
              <a:t>                   </a:t>
            </a:r>
            <a:r>
              <a:rPr lang="it-IT" sz="2000" b="1" dirty="0" smtClean="0">
                <a:solidFill>
                  <a:srgbClr val="002060"/>
                </a:solidFill>
              </a:rPr>
              <a:t>Diabete</a:t>
            </a:r>
            <a:endParaRPr lang="it-IT" sz="2000" b="1" dirty="0">
              <a:solidFill>
                <a:srgbClr val="002060"/>
              </a:solidFill>
            </a:endParaRPr>
          </a:p>
        </p:txBody>
      </p:sp>
      <p:sp>
        <p:nvSpPr>
          <p:cNvPr id="8" name="Freccia in giù 7"/>
          <p:cNvSpPr/>
          <p:nvPr/>
        </p:nvSpPr>
        <p:spPr>
          <a:xfrm>
            <a:off x="1995055" y="3756930"/>
            <a:ext cx="273133" cy="5937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028612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stretch>
            <a:fillRect/>
          </a:stretch>
        </p:blipFill>
        <p:spPr>
          <a:xfrm>
            <a:off x="5990324" y="3171549"/>
            <a:ext cx="6140741" cy="3602230"/>
          </a:xfrm>
          <a:prstGeom prst="rect">
            <a:avLst/>
          </a:prstGeom>
        </p:spPr>
      </p:pic>
      <p:sp>
        <p:nvSpPr>
          <p:cNvPr id="2" name="Titolo 1"/>
          <p:cNvSpPr>
            <a:spLocks noGrp="1"/>
          </p:cNvSpPr>
          <p:nvPr>
            <p:ph type="title"/>
          </p:nvPr>
        </p:nvSpPr>
        <p:spPr>
          <a:xfrm>
            <a:off x="506082" y="254176"/>
            <a:ext cx="8534400" cy="1036907"/>
          </a:xfrm>
        </p:spPr>
        <p:txBody>
          <a:bodyPr>
            <a:normAutofit/>
          </a:bodyPr>
          <a:lstStyle/>
          <a:p>
            <a:r>
              <a:rPr lang="it-IT" sz="3200" b="1" dirty="0">
                <a:solidFill>
                  <a:srgbClr val="002060"/>
                </a:solidFill>
              </a:rPr>
              <a:t>... per controllare bene il </a:t>
            </a:r>
            <a:r>
              <a:rPr lang="it-IT" sz="3200" b="1" dirty="0" smtClean="0">
                <a:solidFill>
                  <a:srgbClr val="002060"/>
                </a:solidFill>
              </a:rPr>
              <a:t>Diabete</a:t>
            </a:r>
            <a:endParaRPr lang="it-IT" sz="3200" b="1" dirty="0">
              <a:solidFill>
                <a:srgbClr val="002060"/>
              </a:solidFill>
            </a:endParaRPr>
          </a:p>
        </p:txBody>
      </p:sp>
      <p:sp>
        <p:nvSpPr>
          <p:cNvPr id="3" name="Segnaposto contenuto 2"/>
          <p:cNvSpPr>
            <a:spLocks noGrp="1"/>
          </p:cNvSpPr>
          <p:nvPr>
            <p:ph idx="1"/>
          </p:nvPr>
        </p:nvSpPr>
        <p:spPr>
          <a:xfrm>
            <a:off x="185449" y="1585394"/>
            <a:ext cx="9635445" cy="2024704"/>
          </a:xfrm>
        </p:spPr>
        <p:txBody>
          <a:bodyPr>
            <a:normAutofit/>
          </a:bodyPr>
          <a:lstStyle/>
          <a:p>
            <a:pPr marL="0" indent="0">
              <a:buNone/>
            </a:pPr>
            <a:r>
              <a:rPr lang="it-IT" b="1" dirty="0" smtClean="0">
                <a:solidFill>
                  <a:srgbClr val="C00000"/>
                </a:solidFill>
              </a:rPr>
              <a:t>  Emoglobina </a:t>
            </a:r>
            <a:r>
              <a:rPr lang="it-IT" b="1" dirty="0" err="1">
                <a:solidFill>
                  <a:srgbClr val="C00000"/>
                </a:solidFill>
              </a:rPr>
              <a:t>glicosilata</a:t>
            </a:r>
            <a:r>
              <a:rPr lang="it-IT" b="1" dirty="0">
                <a:solidFill>
                  <a:srgbClr val="C00000"/>
                </a:solidFill>
              </a:rPr>
              <a:t> (HbA1c) </a:t>
            </a:r>
          </a:p>
          <a:p>
            <a:pPr marL="0" indent="0">
              <a:buNone/>
            </a:pPr>
            <a:r>
              <a:rPr lang="it-IT" b="1" dirty="0" smtClean="0">
                <a:solidFill>
                  <a:srgbClr val="C00000"/>
                </a:solidFill>
              </a:rPr>
              <a:t> </a:t>
            </a:r>
            <a:r>
              <a:rPr lang="it-IT" dirty="0" smtClean="0"/>
              <a:t> </a:t>
            </a:r>
            <a:r>
              <a:rPr lang="it-IT" i="1" dirty="0" smtClean="0"/>
              <a:t>         È </a:t>
            </a:r>
            <a:r>
              <a:rPr lang="it-IT" i="1" dirty="0"/>
              <a:t>un parametro plasmatico che permette di valutare </a:t>
            </a:r>
            <a:endParaRPr lang="it-IT" i="1" dirty="0" smtClean="0"/>
          </a:p>
          <a:p>
            <a:pPr>
              <a:buClr>
                <a:srgbClr val="002060"/>
              </a:buClr>
              <a:buFont typeface="Wingdings" panose="05000000000000000000" pitchFamily="2" charset="2"/>
              <a:buChar char="Ø"/>
            </a:pPr>
            <a:r>
              <a:rPr lang="it-IT" dirty="0"/>
              <a:t>C</a:t>
            </a:r>
            <a:r>
              <a:rPr lang="it-IT" dirty="0" smtClean="0"/>
              <a:t>ompenso  glucidico </a:t>
            </a:r>
          </a:p>
          <a:p>
            <a:pPr>
              <a:buClr>
                <a:srgbClr val="002060"/>
              </a:buClr>
              <a:buFont typeface="Wingdings" panose="05000000000000000000" pitchFamily="2" charset="2"/>
              <a:buChar char="Ø"/>
            </a:pPr>
            <a:r>
              <a:rPr lang="it-IT" dirty="0" smtClean="0"/>
              <a:t> Risposta alla </a:t>
            </a:r>
            <a:r>
              <a:rPr lang="it-IT" dirty="0"/>
              <a:t>terapia </a:t>
            </a:r>
            <a:r>
              <a:rPr lang="it-IT" dirty="0" smtClean="0"/>
              <a:t> </a:t>
            </a:r>
            <a:r>
              <a:rPr lang="it-IT" dirty="0"/>
              <a:t>e la necessità di eventuali modifiche</a:t>
            </a:r>
          </a:p>
        </p:txBody>
      </p:sp>
      <p:pic>
        <p:nvPicPr>
          <p:cNvPr id="17" name="Immagine 16"/>
          <p:cNvPicPr>
            <a:picLocks noChangeAspect="1"/>
          </p:cNvPicPr>
          <p:nvPr/>
        </p:nvPicPr>
        <p:blipFill>
          <a:blip r:embed="rId3"/>
          <a:stretch>
            <a:fillRect/>
          </a:stretch>
        </p:blipFill>
        <p:spPr>
          <a:xfrm>
            <a:off x="8344101" y="56650"/>
            <a:ext cx="3786964" cy="1796214"/>
          </a:xfrm>
          <a:prstGeom prst="rect">
            <a:avLst/>
          </a:prstGeom>
        </p:spPr>
      </p:pic>
      <p:pic>
        <p:nvPicPr>
          <p:cNvPr id="19" name="Immagine 18"/>
          <p:cNvPicPr>
            <a:picLocks noChangeAspect="1"/>
          </p:cNvPicPr>
          <p:nvPr/>
        </p:nvPicPr>
        <p:blipFill>
          <a:blip r:embed="rId4"/>
          <a:stretch>
            <a:fillRect/>
          </a:stretch>
        </p:blipFill>
        <p:spPr>
          <a:xfrm>
            <a:off x="0" y="5323355"/>
            <a:ext cx="3722035" cy="1534645"/>
          </a:xfrm>
          <a:prstGeom prst="rect">
            <a:avLst/>
          </a:prstGeom>
        </p:spPr>
      </p:pic>
      <p:sp>
        <p:nvSpPr>
          <p:cNvPr id="15" name="Rettangolo arrotondato 14"/>
          <p:cNvSpPr/>
          <p:nvPr/>
        </p:nvSpPr>
        <p:spPr>
          <a:xfrm>
            <a:off x="1367722" y="3586769"/>
            <a:ext cx="4174958" cy="1552074"/>
          </a:xfrm>
          <a:prstGeom prst="roundRect">
            <a:avLst/>
          </a:prstGeom>
          <a:solidFill>
            <a:schemeClr val="accent4">
              <a:lumMod val="20000"/>
              <a:lumOff val="80000"/>
            </a:schemeClr>
          </a:soli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b="1" dirty="0" smtClean="0">
              <a:solidFill>
                <a:schemeClr val="accent6">
                  <a:lumMod val="50000"/>
                </a:schemeClr>
              </a:solidFill>
            </a:endParaRPr>
          </a:p>
          <a:p>
            <a:pPr algn="ctr"/>
            <a:endParaRPr lang="it-IT" sz="1200" b="1" dirty="0">
              <a:solidFill>
                <a:schemeClr val="accent6">
                  <a:lumMod val="50000"/>
                </a:schemeClr>
              </a:solidFill>
            </a:endParaRPr>
          </a:p>
          <a:p>
            <a:pPr algn="ctr"/>
            <a:endParaRPr lang="it-IT" sz="1200" b="1" dirty="0" smtClean="0">
              <a:solidFill>
                <a:schemeClr val="accent6">
                  <a:lumMod val="50000"/>
                </a:schemeClr>
              </a:solidFill>
            </a:endParaRPr>
          </a:p>
          <a:p>
            <a:pPr algn="ctr"/>
            <a:endParaRPr lang="it-IT" sz="1200" b="1" dirty="0">
              <a:solidFill>
                <a:schemeClr val="accent6">
                  <a:lumMod val="50000"/>
                </a:schemeClr>
              </a:solidFill>
            </a:endParaRPr>
          </a:p>
          <a:p>
            <a:pPr algn="ctr"/>
            <a:r>
              <a:rPr lang="it-IT" sz="1400" b="1" dirty="0" smtClean="0">
                <a:solidFill>
                  <a:schemeClr val="accent6">
                    <a:lumMod val="50000"/>
                  </a:schemeClr>
                </a:solidFill>
              </a:rPr>
              <a:t>I VALORI DELLA GLICEMIA NEL DIABETE</a:t>
            </a:r>
          </a:p>
          <a:p>
            <a:pPr algn="ctr"/>
            <a:endParaRPr lang="it-IT" sz="1200" b="1" dirty="0" smtClean="0">
              <a:solidFill>
                <a:schemeClr val="accent6">
                  <a:lumMod val="50000"/>
                </a:schemeClr>
              </a:solidFill>
            </a:endParaRPr>
          </a:p>
          <a:p>
            <a:pPr algn="ctr"/>
            <a:r>
              <a:rPr lang="it-IT" sz="1400" b="1" dirty="0" smtClean="0">
                <a:solidFill>
                  <a:schemeClr val="accent6">
                    <a:lumMod val="50000"/>
                  </a:schemeClr>
                </a:solidFill>
              </a:rPr>
              <a:t>A DIGIUNO GLICEMIA TRA 70-130 mg/dl</a:t>
            </a:r>
          </a:p>
          <a:p>
            <a:pPr algn="ctr"/>
            <a:r>
              <a:rPr lang="it-IT" sz="1400" b="1" dirty="0" smtClean="0">
                <a:solidFill>
                  <a:schemeClr val="accent6">
                    <a:lumMod val="50000"/>
                  </a:schemeClr>
                </a:solidFill>
              </a:rPr>
              <a:t>POST-PRANDIALE: INFERIORE A 160 mg/dl</a:t>
            </a:r>
          </a:p>
          <a:p>
            <a:pPr algn="ctr"/>
            <a:endParaRPr lang="it-IT" sz="1200" b="1" dirty="0">
              <a:solidFill>
                <a:schemeClr val="accent6">
                  <a:lumMod val="50000"/>
                </a:schemeClr>
              </a:solidFill>
            </a:endParaRPr>
          </a:p>
          <a:p>
            <a:pPr algn="ctr"/>
            <a:endParaRPr lang="it-IT" sz="1200" b="1" dirty="0" smtClean="0">
              <a:solidFill>
                <a:schemeClr val="accent6">
                  <a:lumMod val="50000"/>
                </a:schemeClr>
              </a:solidFill>
            </a:endParaRPr>
          </a:p>
          <a:p>
            <a:pPr algn="ctr"/>
            <a:endParaRPr lang="it-IT" sz="1200" b="1" dirty="0">
              <a:solidFill>
                <a:schemeClr val="accent6">
                  <a:lumMod val="50000"/>
                </a:schemeClr>
              </a:solidFill>
            </a:endParaRPr>
          </a:p>
          <a:p>
            <a:pPr algn="ctr"/>
            <a:endParaRPr lang="it-IT" sz="1200" b="1" dirty="0" smtClean="0">
              <a:solidFill>
                <a:schemeClr val="accent6">
                  <a:lumMod val="50000"/>
                </a:schemeClr>
              </a:solidFill>
            </a:endParaRPr>
          </a:p>
          <a:p>
            <a:pPr algn="ctr"/>
            <a:r>
              <a:rPr lang="it-IT" sz="1200" b="1" dirty="0" smtClean="0">
                <a:solidFill>
                  <a:schemeClr val="accent6">
                    <a:lumMod val="50000"/>
                  </a:schemeClr>
                </a:solidFill>
              </a:rPr>
              <a:t> </a:t>
            </a:r>
            <a:endParaRPr lang="it-IT" sz="1200" b="1" dirty="0">
              <a:solidFill>
                <a:schemeClr val="accent6">
                  <a:lumMod val="50000"/>
                </a:schemeClr>
              </a:solidFill>
            </a:endParaRPr>
          </a:p>
        </p:txBody>
      </p:sp>
    </p:spTree>
    <p:extLst>
      <p:ext uri="{BB962C8B-B14F-4D97-AF65-F5344CB8AC3E}">
        <p14:creationId xmlns:p14="http://schemas.microsoft.com/office/powerpoint/2010/main" val="31776119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sellaDiTesto 4"/>
          <p:cNvSpPr txBox="1"/>
          <p:nvPr/>
        </p:nvSpPr>
        <p:spPr>
          <a:xfrm>
            <a:off x="3019926" y="1070811"/>
            <a:ext cx="5979695" cy="3994484"/>
          </a:xfrm>
          <a:prstGeom prst="rect">
            <a:avLst/>
          </a:prstGeom>
          <a:noFill/>
        </p:spPr>
        <p:txBody>
          <a:bodyPr wrap="square" rtlCol="0">
            <a:spAutoFit/>
          </a:bodyPr>
          <a:lstStyle/>
          <a:p>
            <a:endParaRPr lang="it-IT" dirty="0"/>
          </a:p>
        </p:txBody>
      </p:sp>
      <p:pic>
        <p:nvPicPr>
          <p:cNvPr id="6" name="Immagine 5"/>
          <p:cNvPicPr>
            <a:picLocks noChangeAspect="1"/>
          </p:cNvPicPr>
          <p:nvPr/>
        </p:nvPicPr>
        <p:blipFill>
          <a:blip r:embed="rId2"/>
          <a:stretch>
            <a:fillRect/>
          </a:stretch>
        </p:blipFill>
        <p:spPr>
          <a:xfrm>
            <a:off x="5117909" y="726474"/>
            <a:ext cx="6701051" cy="6038771"/>
          </a:xfrm>
          <a:prstGeom prst="rect">
            <a:avLst/>
          </a:prstGeom>
        </p:spPr>
      </p:pic>
      <p:sp>
        <p:nvSpPr>
          <p:cNvPr id="8" name="CasellaDiTesto 7"/>
          <p:cNvSpPr txBox="1"/>
          <p:nvPr/>
        </p:nvSpPr>
        <p:spPr>
          <a:xfrm>
            <a:off x="109181" y="141699"/>
            <a:ext cx="6687403" cy="584775"/>
          </a:xfrm>
          <a:prstGeom prst="rect">
            <a:avLst/>
          </a:prstGeom>
          <a:noFill/>
        </p:spPr>
        <p:txBody>
          <a:bodyPr wrap="square" rtlCol="0">
            <a:spAutoFit/>
          </a:bodyPr>
          <a:lstStyle/>
          <a:p>
            <a:r>
              <a:rPr lang="it-IT" sz="3200" b="1" dirty="0" smtClean="0">
                <a:solidFill>
                  <a:srgbClr val="002060"/>
                </a:solidFill>
              </a:rPr>
              <a:t>AUTOCONTROLLO GLICEMICO…</a:t>
            </a:r>
            <a:endParaRPr lang="it-IT" sz="3200" b="1" dirty="0">
              <a:solidFill>
                <a:srgbClr val="002060"/>
              </a:solidFill>
            </a:endParaRPr>
          </a:p>
        </p:txBody>
      </p:sp>
      <p:sp>
        <p:nvSpPr>
          <p:cNvPr id="9" name="CasellaDiTesto 8"/>
          <p:cNvSpPr txBox="1"/>
          <p:nvPr/>
        </p:nvSpPr>
        <p:spPr>
          <a:xfrm>
            <a:off x="200588" y="1255594"/>
            <a:ext cx="4630720" cy="3970318"/>
          </a:xfrm>
          <a:prstGeom prst="rect">
            <a:avLst/>
          </a:prstGeom>
          <a:noFill/>
        </p:spPr>
        <p:txBody>
          <a:bodyPr wrap="square" rtlCol="0">
            <a:spAutoFit/>
          </a:bodyPr>
          <a:lstStyle/>
          <a:p>
            <a:r>
              <a:rPr lang="it-IT" b="1" dirty="0">
                <a:solidFill>
                  <a:srgbClr val="002060"/>
                </a:solidFill>
              </a:rPr>
              <a:t>Gli orari appropriati per le misurazioni glicemiche domiciliari </a:t>
            </a:r>
            <a:endParaRPr lang="it-IT" b="1" dirty="0" smtClean="0">
              <a:solidFill>
                <a:srgbClr val="002060"/>
              </a:solidFill>
            </a:endParaRPr>
          </a:p>
          <a:p>
            <a:endParaRPr lang="it-IT" b="1" dirty="0">
              <a:solidFill>
                <a:srgbClr val="002060"/>
              </a:solidFill>
            </a:endParaRPr>
          </a:p>
          <a:p>
            <a:pPr marL="285750" indent="-285750">
              <a:buFont typeface="Wingdings" panose="05000000000000000000" pitchFamily="2" charset="2"/>
              <a:buChar char="§"/>
            </a:pPr>
            <a:r>
              <a:rPr lang="it-IT" dirty="0" smtClean="0">
                <a:solidFill>
                  <a:srgbClr val="002060"/>
                </a:solidFill>
              </a:rPr>
              <a:t>sono </a:t>
            </a:r>
            <a:r>
              <a:rPr lang="it-IT" dirty="0">
                <a:solidFill>
                  <a:srgbClr val="002060"/>
                </a:solidFill>
              </a:rPr>
              <a:t>poco prima della colazione, del pranzo e della cena </a:t>
            </a:r>
            <a:endParaRPr lang="it-IT" dirty="0" smtClean="0">
              <a:solidFill>
                <a:srgbClr val="002060"/>
              </a:solidFill>
            </a:endParaRPr>
          </a:p>
          <a:p>
            <a:pPr marL="285750" indent="-285750">
              <a:buFont typeface="Wingdings" panose="05000000000000000000" pitchFamily="2" charset="2"/>
              <a:buChar char="§"/>
            </a:pPr>
            <a:r>
              <a:rPr lang="it-IT" dirty="0" smtClean="0">
                <a:solidFill>
                  <a:srgbClr val="002060"/>
                </a:solidFill>
              </a:rPr>
              <a:t>2 </a:t>
            </a:r>
            <a:r>
              <a:rPr lang="it-IT" dirty="0">
                <a:solidFill>
                  <a:srgbClr val="002060"/>
                </a:solidFill>
              </a:rPr>
              <a:t>ore dopo l’inizio della colazione, del pranzo e della </a:t>
            </a:r>
            <a:r>
              <a:rPr lang="it-IT" dirty="0" smtClean="0">
                <a:solidFill>
                  <a:srgbClr val="002060"/>
                </a:solidFill>
              </a:rPr>
              <a:t>cena</a:t>
            </a:r>
          </a:p>
          <a:p>
            <a:pPr marL="285750" indent="-285750">
              <a:buFont typeface="Wingdings" panose="05000000000000000000" pitchFamily="2" charset="2"/>
              <a:buChar char="§"/>
            </a:pPr>
            <a:r>
              <a:rPr lang="it-IT" dirty="0" smtClean="0">
                <a:solidFill>
                  <a:srgbClr val="002060"/>
                </a:solidFill>
              </a:rPr>
              <a:t>E</a:t>
            </a:r>
            <a:r>
              <a:rPr lang="it-IT" dirty="0">
                <a:solidFill>
                  <a:srgbClr val="002060"/>
                </a:solidFill>
              </a:rPr>
              <a:t>’ utile misurare la glicemia anche quando si ritiene di avere la glicemia troppo bassa perché c’è qualcuno di questi disturbi: nervosismo, batticuore, debolezza, vuoto allo stomaco, tremore, sudore, vista </a:t>
            </a:r>
            <a:r>
              <a:rPr lang="it-IT" dirty="0" smtClean="0">
                <a:solidFill>
                  <a:srgbClr val="002060"/>
                </a:solidFill>
              </a:rPr>
              <a:t>confusa</a:t>
            </a:r>
            <a:endParaRPr lang="it-IT" dirty="0">
              <a:solidFill>
                <a:srgbClr val="002060"/>
              </a:solidFill>
            </a:endParaRPr>
          </a:p>
        </p:txBody>
      </p:sp>
    </p:spTree>
    <p:extLst>
      <p:ext uri="{BB962C8B-B14F-4D97-AF65-F5344CB8AC3E}">
        <p14:creationId xmlns:p14="http://schemas.microsoft.com/office/powerpoint/2010/main" val="21116960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79550" y="435178"/>
            <a:ext cx="11048577" cy="6042895"/>
          </a:xfrm>
          <a:prstGeom prst="rect">
            <a:avLst/>
          </a:prstGeom>
        </p:spPr>
      </p:pic>
    </p:spTree>
    <p:extLst>
      <p:ext uri="{BB962C8B-B14F-4D97-AF65-F5344CB8AC3E}">
        <p14:creationId xmlns:p14="http://schemas.microsoft.com/office/powerpoint/2010/main" val="18872141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10793639" y="4702214"/>
            <a:ext cx="1398361" cy="1549730"/>
          </a:xfrm>
          <a:prstGeom prst="rect">
            <a:avLst/>
          </a:prstGeom>
        </p:spPr>
      </p:pic>
      <p:pic>
        <p:nvPicPr>
          <p:cNvPr id="7" name="Immagine 6"/>
          <p:cNvPicPr>
            <a:picLocks noChangeAspect="1"/>
          </p:cNvPicPr>
          <p:nvPr/>
        </p:nvPicPr>
        <p:blipFill>
          <a:blip r:embed="rId3"/>
          <a:stretch>
            <a:fillRect/>
          </a:stretch>
        </p:blipFill>
        <p:spPr>
          <a:xfrm rot="21124437">
            <a:off x="10080211" y="1645315"/>
            <a:ext cx="1819275" cy="1123950"/>
          </a:xfrm>
          <a:prstGeom prst="rect">
            <a:avLst/>
          </a:prstGeom>
        </p:spPr>
      </p:pic>
      <p:sp>
        <p:nvSpPr>
          <p:cNvPr id="3" name="Segnaposto testo 2"/>
          <p:cNvSpPr>
            <a:spLocks noGrp="1"/>
          </p:cNvSpPr>
          <p:nvPr>
            <p:ph type="body" idx="1"/>
          </p:nvPr>
        </p:nvSpPr>
        <p:spPr>
          <a:xfrm>
            <a:off x="0" y="917084"/>
            <a:ext cx="11513713" cy="5484078"/>
          </a:xfrm>
        </p:spPr>
        <p:txBody>
          <a:bodyPr>
            <a:normAutofit fontScale="85000" lnSpcReduction="20000"/>
          </a:bodyPr>
          <a:lstStyle/>
          <a:p>
            <a:pPr>
              <a:buClr>
                <a:schemeClr val="accent6">
                  <a:lumMod val="75000"/>
                </a:schemeClr>
              </a:buClr>
            </a:pPr>
            <a:r>
              <a:rPr lang="it-IT" dirty="0" smtClean="0">
                <a:solidFill>
                  <a:srgbClr val="002060"/>
                </a:solidFill>
              </a:rPr>
              <a:t>            </a:t>
            </a:r>
            <a:r>
              <a:rPr lang="it-IT" sz="2400" dirty="0" smtClean="0">
                <a:solidFill>
                  <a:srgbClr val="002060"/>
                </a:solidFill>
              </a:rPr>
              <a:t>La </a:t>
            </a:r>
            <a:r>
              <a:rPr lang="it-IT" sz="2400" dirty="0">
                <a:solidFill>
                  <a:srgbClr val="002060"/>
                </a:solidFill>
              </a:rPr>
              <a:t>parola “</a:t>
            </a:r>
            <a:r>
              <a:rPr lang="it-IT" sz="2400" b="1" dirty="0">
                <a:solidFill>
                  <a:srgbClr val="002060"/>
                </a:solidFill>
              </a:rPr>
              <a:t>Diabete</a:t>
            </a:r>
            <a:r>
              <a:rPr lang="it-IT" sz="2400" dirty="0">
                <a:solidFill>
                  <a:srgbClr val="002060"/>
                </a:solidFill>
              </a:rPr>
              <a:t>” deriva dal </a:t>
            </a:r>
            <a:r>
              <a:rPr lang="it-IT" sz="2400" dirty="0" smtClean="0">
                <a:solidFill>
                  <a:srgbClr val="002060"/>
                </a:solidFill>
              </a:rPr>
              <a:t> </a:t>
            </a:r>
            <a:r>
              <a:rPr lang="it-IT" sz="2400" dirty="0">
                <a:solidFill>
                  <a:srgbClr val="002060"/>
                </a:solidFill>
              </a:rPr>
              <a:t>greco antico </a:t>
            </a:r>
            <a:r>
              <a:rPr lang="it-IT" sz="2400" dirty="0" smtClean="0">
                <a:solidFill>
                  <a:srgbClr val="002060"/>
                </a:solidFill>
              </a:rPr>
              <a:t>e </a:t>
            </a:r>
            <a:r>
              <a:rPr lang="it-IT" sz="2400" dirty="0">
                <a:solidFill>
                  <a:srgbClr val="002060"/>
                </a:solidFill>
              </a:rPr>
              <a:t>significa </a:t>
            </a:r>
            <a:r>
              <a:rPr lang="it-IT" sz="2400" b="1" dirty="0">
                <a:solidFill>
                  <a:srgbClr val="002060"/>
                </a:solidFill>
              </a:rPr>
              <a:t>“passare attraverso”</a:t>
            </a:r>
          </a:p>
          <a:p>
            <a:pPr marL="342900" indent="-342900">
              <a:buClr>
                <a:srgbClr val="002060"/>
              </a:buClr>
              <a:buFont typeface="Wingdings" panose="05000000000000000000" pitchFamily="2" charset="2"/>
              <a:buChar char="v"/>
            </a:pPr>
            <a:endParaRPr lang="it-IT" dirty="0" smtClean="0">
              <a:solidFill>
                <a:srgbClr val="002060"/>
              </a:solidFill>
            </a:endParaRPr>
          </a:p>
          <a:p>
            <a:pPr marL="342900" indent="-342900">
              <a:buClr>
                <a:srgbClr val="002060"/>
              </a:buClr>
              <a:buFont typeface="Wingdings" panose="05000000000000000000" pitchFamily="2" charset="2"/>
              <a:buChar char="v"/>
            </a:pPr>
            <a:r>
              <a:rPr lang="it-IT" dirty="0" smtClean="0">
                <a:solidFill>
                  <a:srgbClr val="002060"/>
                </a:solidFill>
              </a:rPr>
              <a:t> Una </a:t>
            </a:r>
            <a:r>
              <a:rPr lang="it-IT" dirty="0">
                <a:solidFill>
                  <a:srgbClr val="002060"/>
                </a:solidFill>
              </a:rPr>
              <a:t>malattia caratterizzata da ‘eccessiva emissione di urine‘ trova posto nell’antichità </a:t>
            </a:r>
            <a:r>
              <a:rPr lang="it-IT" dirty="0" smtClean="0">
                <a:solidFill>
                  <a:srgbClr val="002060"/>
                </a:solidFill>
              </a:rPr>
              <a:t>in</a:t>
            </a:r>
          </a:p>
          <a:p>
            <a:pPr>
              <a:buClr>
                <a:srgbClr val="002060"/>
              </a:buClr>
            </a:pPr>
            <a:r>
              <a:rPr lang="it-IT" b="1" dirty="0" smtClean="0">
                <a:solidFill>
                  <a:srgbClr val="002060"/>
                </a:solidFill>
              </a:rPr>
              <a:t>        manoscritti </a:t>
            </a:r>
            <a:r>
              <a:rPr lang="it-IT" b="1" dirty="0">
                <a:solidFill>
                  <a:srgbClr val="002060"/>
                </a:solidFill>
              </a:rPr>
              <a:t>egiziani </a:t>
            </a:r>
            <a:r>
              <a:rPr lang="it-IT" dirty="0">
                <a:solidFill>
                  <a:srgbClr val="002060"/>
                </a:solidFill>
              </a:rPr>
              <a:t>risalenti a circa 3.500 anni </a:t>
            </a:r>
            <a:r>
              <a:rPr lang="it-IT" dirty="0" smtClean="0">
                <a:solidFill>
                  <a:srgbClr val="002060"/>
                </a:solidFill>
              </a:rPr>
              <a:t>fa, </a:t>
            </a:r>
            <a:r>
              <a:rPr lang="it-IT" dirty="0"/>
              <a:t>nei papiri si precisa</a:t>
            </a:r>
            <a:r>
              <a:rPr lang="it-IT" dirty="0" smtClean="0">
                <a:solidFill>
                  <a:srgbClr val="002060"/>
                </a:solidFill>
              </a:rPr>
              <a:t> </a:t>
            </a:r>
          </a:p>
          <a:p>
            <a:pPr>
              <a:buClr>
                <a:srgbClr val="002060"/>
              </a:buClr>
            </a:pPr>
            <a:r>
              <a:rPr lang="it-IT" dirty="0" smtClean="0"/>
              <a:t>                                “</a:t>
            </a:r>
            <a:r>
              <a:rPr lang="it-IT" dirty="0"/>
              <a:t>avevano una </a:t>
            </a:r>
            <a:r>
              <a:rPr lang="it-IT" dirty="0" smtClean="0"/>
              <a:t>sete </a:t>
            </a:r>
            <a:r>
              <a:rPr lang="it-IT" dirty="0"/>
              <a:t>tale </a:t>
            </a:r>
            <a:r>
              <a:rPr lang="it-IT" dirty="0" smtClean="0"/>
              <a:t>da </a:t>
            </a:r>
            <a:r>
              <a:rPr lang="it-IT" dirty="0"/>
              <a:t>prosciugare le acque del Nilo</a:t>
            </a:r>
            <a:r>
              <a:rPr lang="it-IT" dirty="0" smtClean="0"/>
              <a:t>”</a:t>
            </a:r>
            <a:endParaRPr lang="it-IT" dirty="0" smtClean="0">
              <a:solidFill>
                <a:srgbClr val="002060"/>
              </a:solidFill>
            </a:endParaRPr>
          </a:p>
          <a:p>
            <a:pPr marL="342900" indent="-342900">
              <a:buFont typeface="Wingdings" panose="05000000000000000000" pitchFamily="2" charset="2"/>
              <a:buChar char="v"/>
            </a:pPr>
            <a:endParaRPr lang="it-IT" dirty="0" smtClean="0">
              <a:solidFill>
                <a:srgbClr val="002060"/>
              </a:solidFill>
            </a:endParaRPr>
          </a:p>
          <a:p>
            <a:pPr marL="342900" indent="-342900">
              <a:buClr>
                <a:srgbClr val="002060"/>
              </a:buClr>
              <a:buFont typeface="Wingdings" panose="05000000000000000000" pitchFamily="2" charset="2"/>
              <a:buChar char="v"/>
            </a:pPr>
            <a:r>
              <a:rPr lang="it-IT" dirty="0"/>
              <a:t>Un famoso </a:t>
            </a:r>
            <a:r>
              <a:rPr lang="it-IT" b="1" dirty="0">
                <a:solidFill>
                  <a:srgbClr val="002060"/>
                </a:solidFill>
              </a:rPr>
              <a:t>medico </a:t>
            </a:r>
            <a:r>
              <a:rPr lang="it-IT" b="1" dirty="0" smtClean="0">
                <a:solidFill>
                  <a:srgbClr val="002060"/>
                </a:solidFill>
              </a:rPr>
              <a:t>indiano </a:t>
            </a:r>
            <a:r>
              <a:rPr lang="it-IT" dirty="0"/>
              <a:t>di nome </a:t>
            </a:r>
            <a:r>
              <a:rPr lang="it-IT" dirty="0" err="1"/>
              <a:t>Susruta</a:t>
            </a:r>
            <a:r>
              <a:rPr lang="it-IT" dirty="0"/>
              <a:t> descrive casi di persone che urinavano </a:t>
            </a:r>
            <a:r>
              <a:rPr lang="it-IT" dirty="0" smtClean="0"/>
              <a:t>molto  </a:t>
            </a:r>
            <a:r>
              <a:rPr lang="it-IT" dirty="0"/>
              <a:t>e la cui urina attraeva le mosche ed era di sapore </a:t>
            </a:r>
            <a:r>
              <a:rPr lang="it-IT" dirty="0" smtClean="0"/>
              <a:t>dolce</a:t>
            </a:r>
            <a:endParaRPr lang="it-IT" dirty="0" smtClean="0">
              <a:solidFill>
                <a:srgbClr val="002060"/>
              </a:solidFill>
            </a:endParaRPr>
          </a:p>
          <a:p>
            <a:pPr marL="342900" indent="-342900">
              <a:buClr>
                <a:srgbClr val="002060"/>
              </a:buClr>
              <a:buFont typeface="Wingdings" panose="05000000000000000000" pitchFamily="2" charset="2"/>
              <a:buChar char="v"/>
            </a:pPr>
            <a:r>
              <a:rPr lang="it-IT" b="1" dirty="0" smtClean="0">
                <a:solidFill>
                  <a:srgbClr val="002060"/>
                </a:solidFill>
              </a:rPr>
              <a:t>Ippocrate</a:t>
            </a:r>
            <a:r>
              <a:rPr lang="it-IT" dirty="0" smtClean="0">
                <a:solidFill>
                  <a:srgbClr val="002060"/>
                </a:solidFill>
              </a:rPr>
              <a:t> </a:t>
            </a:r>
            <a:r>
              <a:rPr lang="it-IT" dirty="0">
                <a:solidFill>
                  <a:srgbClr val="002060"/>
                </a:solidFill>
              </a:rPr>
              <a:t>(460 </a:t>
            </a:r>
            <a:r>
              <a:rPr lang="it-IT" dirty="0" err="1">
                <a:solidFill>
                  <a:srgbClr val="002060"/>
                </a:solidFill>
              </a:rPr>
              <a:t>a.c.</a:t>
            </a:r>
            <a:r>
              <a:rPr lang="it-IT" dirty="0">
                <a:solidFill>
                  <a:srgbClr val="002060"/>
                </a:solidFill>
              </a:rPr>
              <a:t>) descrive la poliuria proprio come un passaggio attraverso il corpo delle sostanze vitali </a:t>
            </a:r>
          </a:p>
          <a:p>
            <a:pPr marL="342900" indent="-342900">
              <a:buClr>
                <a:srgbClr val="002060"/>
              </a:buClr>
              <a:buFont typeface="Wingdings" panose="05000000000000000000" pitchFamily="2" charset="2"/>
              <a:buChar char="v"/>
            </a:pPr>
            <a:r>
              <a:rPr lang="it-IT" b="1" dirty="0" err="1">
                <a:solidFill>
                  <a:srgbClr val="002060"/>
                </a:solidFill>
              </a:rPr>
              <a:t>Areteo</a:t>
            </a:r>
            <a:r>
              <a:rPr lang="it-IT" b="1" dirty="0">
                <a:solidFill>
                  <a:srgbClr val="002060"/>
                </a:solidFill>
              </a:rPr>
              <a:t> Di Cappadocia </a:t>
            </a:r>
            <a:r>
              <a:rPr lang="it-IT" dirty="0">
                <a:solidFill>
                  <a:srgbClr val="002060"/>
                </a:solidFill>
              </a:rPr>
              <a:t>(120-200 </a:t>
            </a:r>
            <a:r>
              <a:rPr lang="it-IT" dirty="0" err="1">
                <a:solidFill>
                  <a:srgbClr val="002060"/>
                </a:solidFill>
              </a:rPr>
              <a:t>d.c</a:t>
            </a:r>
            <a:r>
              <a:rPr lang="it-IT" dirty="0" err="1" smtClean="0">
                <a:solidFill>
                  <a:srgbClr val="002060"/>
                </a:solidFill>
              </a:rPr>
              <a:t>.</a:t>
            </a:r>
            <a:r>
              <a:rPr lang="it-IT" dirty="0" smtClean="0">
                <a:solidFill>
                  <a:srgbClr val="002060"/>
                </a:solidFill>
              </a:rPr>
              <a:t>) </a:t>
            </a:r>
            <a:r>
              <a:rPr lang="it-IT" dirty="0"/>
              <a:t> probabilmente fu il primo che usò il termine diabete </a:t>
            </a:r>
            <a:r>
              <a:rPr lang="it-IT" dirty="0" smtClean="0">
                <a:solidFill>
                  <a:srgbClr val="002060"/>
                </a:solidFill>
              </a:rPr>
              <a:t> </a:t>
            </a:r>
            <a:r>
              <a:rPr lang="it-IT" dirty="0">
                <a:solidFill>
                  <a:srgbClr val="002060"/>
                </a:solidFill>
              </a:rPr>
              <a:t>descrive il quadro clinico come </a:t>
            </a:r>
            <a:r>
              <a:rPr lang="it-IT" dirty="0" smtClean="0">
                <a:solidFill>
                  <a:srgbClr val="002060"/>
                </a:solidFill>
              </a:rPr>
              <a:t>un </a:t>
            </a:r>
            <a:r>
              <a:rPr lang="it-IT" dirty="0">
                <a:solidFill>
                  <a:srgbClr val="002060"/>
                </a:solidFill>
              </a:rPr>
              <a:t>discioglimento nelle urine delle carni e delle membra del corpo </a:t>
            </a:r>
            <a:r>
              <a:rPr lang="it-IT" dirty="0" smtClean="0">
                <a:solidFill>
                  <a:srgbClr val="002060"/>
                </a:solidFill>
              </a:rPr>
              <a:t>, </a:t>
            </a:r>
            <a:r>
              <a:rPr lang="it-IT" dirty="0"/>
              <a:t>s</a:t>
            </a:r>
            <a:r>
              <a:rPr lang="it-IT" dirty="0" smtClean="0"/>
              <a:t>e </a:t>
            </a:r>
            <a:r>
              <a:rPr lang="it-IT" dirty="0"/>
              <a:t>smettono di bere per un momento, la bocca si asciuga e il corpo si secca; i visceri sembrano </a:t>
            </a:r>
            <a:r>
              <a:rPr lang="it-IT" dirty="0" smtClean="0"/>
              <a:t>inariditi, muoiono in breve tempo</a:t>
            </a:r>
            <a:endParaRPr lang="it-IT" dirty="0">
              <a:solidFill>
                <a:srgbClr val="002060"/>
              </a:solidFill>
            </a:endParaRPr>
          </a:p>
          <a:p>
            <a:pPr marL="342900" indent="-342900">
              <a:buClr>
                <a:srgbClr val="002060"/>
              </a:buClr>
              <a:buFont typeface="Wingdings" panose="05000000000000000000" pitchFamily="2" charset="2"/>
              <a:buChar char="v"/>
            </a:pPr>
            <a:r>
              <a:rPr lang="it-IT" b="1" dirty="0">
                <a:solidFill>
                  <a:srgbClr val="002060"/>
                </a:solidFill>
              </a:rPr>
              <a:t>Galeno</a:t>
            </a:r>
            <a:r>
              <a:rPr lang="it-IT" dirty="0">
                <a:solidFill>
                  <a:srgbClr val="002060"/>
                </a:solidFill>
              </a:rPr>
              <a:t> (129- 200 </a:t>
            </a:r>
            <a:r>
              <a:rPr lang="it-IT" dirty="0" err="1">
                <a:solidFill>
                  <a:srgbClr val="002060"/>
                </a:solidFill>
              </a:rPr>
              <a:t>d.c.</a:t>
            </a:r>
            <a:r>
              <a:rPr lang="it-IT" dirty="0">
                <a:solidFill>
                  <a:srgbClr val="002060"/>
                </a:solidFill>
              </a:rPr>
              <a:t>) condusse alla credenza che il diabete fosse un problema dei reni </a:t>
            </a:r>
          </a:p>
          <a:p>
            <a:r>
              <a:rPr lang="it-IT" dirty="0" smtClean="0">
                <a:solidFill>
                  <a:srgbClr val="002060"/>
                </a:solidFill>
              </a:rPr>
              <a:t>         </a:t>
            </a:r>
          </a:p>
          <a:p>
            <a:r>
              <a:rPr lang="it-IT" dirty="0">
                <a:solidFill>
                  <a:srgbClr val="002060"/>
                </a:solidFill>
              </a:rPr>
              <a:t> </a:t>
            </a:r>
            <a:r>
              <a:rPr lang="it-IT" dirty="0" smtClean="0">
                <a:solidFill>
                  <a:srgbClr val="002060"/>
                </a:solidFill>
              </a:rPr>
              <a:t>            </a:t>
            </a:r>
            <a:r>
              <a:rPr lang="it-IT" b="1" i="1" u="sng" dirty="0" smtClean="0">
                <a:solidFill>
                  <a:srgbClr val="002060"/>
                </a:solidFill>
              </a:rPr>
              <a:t>Assaggiare </a:t>
            </a:r>
            <a:r>
              <a:rPr lang="it-IT" b="1" i="1" u="sng" dirty="0">
                <a:solidFill>
                  <a:srgbClr val="002060"/>
                </a:solidFill>
              </a:rPr>
              <a:t>l’urina di persone diabetiche era un metodo comune di investigazione </a:t>
            </a:r>
            <a:endParaRPr lang="it-IT" b="1" i="1" u="sng" dirty="0" smtClean="0">
              <a:solidFill>
                <a:srgbClr val="002060"/>
              </a:solidFill>
            </a:endParaRPr>
          </a:p>
        </p:txBody>
      </p:sp>
      <p:sp>
        <p:nvSpPr>
          <p:cNvPr id="4" name="CasellaDiTesto 3"/>
          <p:cNvSpPr txBox="1"/>
          <p:nvPr/>
        </p:nvSpPr>
        <p:spPr>
          <a:xfrm>
            <a:off x="243840" y="201614"/>
            <a:ext cx="11833860" cy="584775"/>
          </a:xfrm>
          <a:prstGeom prst="rect">
            <a:avLst/>
          </a:prstGeom>
          <a:noFill/>
        </p:spPr>
        <p:txBody>
          <a:bodyPr wrap="square" rtlCol="0">
            <a:spAutoFit/>
          </a:bodyPr>
          <a:lstStyle/>
          <a:p>
            <a:r>
              <a:rPr lang="it-IT" sz="3200" b="1" dirty="0">
                <a:solidFill>
                  <a:srgbClr val="002060"/>
                </a:solidFill>
                <a:hlinkClick r:id="rId4" tooltip="Storia del diabete"/>
              </a:rPr>
              <a:t>Storia del D</a:t>
            </a:r>
            <a:r>
              <a:rPr lang="it-IT" sz="3200" b="1" dirty="0" smtClean="0">
                <a:solidFill>
                  <a:srgbClr val="002060"/>
                </a:solidFill>
                <a:hlinkClick r:id="rId4" tooltip="Storia del diabete"/>
              </a:rPr>
              <a:t>iabete</a:t>
            </a:r>
            <a:r>
              <a:rPr lang="it-IT" sz="3200" b="1" dirty="0" smtClean="0">
                <a:solidFill>
                  <a:srgbClr val="002060"/>
                </a:solidFill>
              </a:rPr>
              <a:t> </a:t>
            </a:r>
            <a:r>
              <a:rPr lang="it-IT" sz="3200" b="1" u="sng" dirty="0" smtClean="0">
                <a:solidFill>
                  <a:srgbClr val="002060"/>
                </a:solidFill>
              </a:rPr>
              <a:t>Mellito</a:t>
            </a:r>
            <a:r>
              <a:rPr lang="it-IT" sz="3200" b="1" dirty="0" smtClean="0">
                <a:solidFill>
                  <a:srgbClr val="002060"/>
                </a:solidFill>
              </a:rPr>
              <a:t>:</a:t>
            </a:r>
            <a:endParaRPr lang="it-IT" dirty="0">
              <a:solidFill>
                <a:srgbClr val="002060"/>
              </a:solidFill>
            </a:endParaRPr>
          </a:p>
        </p:txBody>
      </p:sp>
    </p:spTree>
    <p:extLst>
      <p:ext uri="{BB962C8B-B14F-4D97-AF65-F5344CB8AC3E}">
        <p14:creationId xmlns:p14="http://schemas.microsoft.com/office/powerpoint/2010/main" val="5479191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rot="21168274">
            <a:off x="364900" y="618241"/>
            <a:ext cx="8572500" cy="4343912"/>
          </a:xfrm>
          <a:prstGeom prst="rect">
            <a:avLst/>
          </a:prstGeom>
          <a:ln w="38100">
            <a:solidFill>
              <a:schemeClr val="accent5">
                <a:lumMod val="50000"/>
              </a:schemeClr>
            </a:solidFill>
          </a:ln>
        </p:spPr>
      </p:pic>
      <p:pic>
        <p:nvPicPr>
          <p:cNvPr id="3" name="Immagine 2"/>
          <p:cNvPicPr>
            <a:picLocks noChangeAspect="1"/>
          </p:cNvPicPr>
          <p:nvPr/>
        </p:nvPicPr>
        <p:blipFill>
          <a:blip r:embed="rId3"/>
          <a:stretch>
            <a:fillRect/>
          </a:stretch>
        </p:blipFill>
        <p:spPr>
          <a:xfrm>
            <a:off x="3589113" y="5477438"/>
            <a:ext cx="5848350" cy="1171575"/>
          </a:xfrm>
          <a:prstGeom prst="rect">
            <a:avLst/>
          </a:prstGeom>
          <a:ln w="28575">
            <a:solidFill>
              <a:schemeClr val="accent5">
                <a:lumMod val="50000"/>
              </a:schemeClr>
            </a:solidFill>
          </a:ln>
        </p:spPr>
      </p:pic>
      <p:pic>
        <p:nvPicPr>
          <p:cNvPr id="4" name="Immagine 3"/>
          <p:cNvPicPr>
            <a:picLocks noChangeAspect="1"/>
          </p:cNvPicPr>
          <p:nvPr/>
        </p:nvPicPr>
        <p:blipFill>
          <a:blip r:embed="rId4"/>
          <a:stretch>
            <a:fillRect/>
          </a:stretch>
        </p:blipFill>
        <p:spPr>
          <a:xfrm>
            <a:off x="9699234" y="3743764"/>
            <a:ext cx="2190750" cy="2971800"/>
          </a:xfrm>
          <a:prstGeom prst="rect">
            <a:avLst/>
          </a:prstGeom>
          <a:ln w="28575">
            <a:solidFill>
              <a:schemeClr val="accent5">
                <a:lumMod val="50000"/>
              </a:schemeClr>
            </a:solidFill>
          </a:ln>
        </p:spPr>
      </p:pic>
    </p:spTree>
    <p:extLst>
      <p:ext uri="{BB962C8B-B14F-4D97-AF65-F5344CB8AC3E}">
        <p14:creationId xmlns:p14="http://schemas.microsoft.com/office/powerpoint/2010/main" val="11532239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05307" y="340821"/>
            <a:ext cx="11062952" cy="6205182"/>
          </a:xfrm>
          <a:prstGeom prst="rect">
            <a:avLst/>
          </a:prstGeom>
        </p:spPr>
      </p:pic>
    </p:spTree>
    <p:extLst>
      <p:ext uri="{BB962C8B-B14F-4D97-AF65-F5344CB8AC3E}">
        <p14:creationId xmlns:p14="http://schemas.microsoft.com/office/powerpoint/2010/main" val="4728953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687133" y="771344"/>
            <a:ext cx="8976573" cy="5397636"/>
          </a:xfrm>
          <a:prstGeom prst="rect">
            <a:avLst/>
          </a:prstGeom>
          <a:ln w="38100">
            <a:solidFill>
              <a:srgbClr val="7030A0"/>
            </a:solidFill>
          </a:ln>
        </p:spPr>
      </p:pic>
      <p:sp>
        <p:nvSpPr>
          <p:cNvPr id="3" name="CasellaDiTesto 2"/>
          <p:cNvSpPr txBox="1"/>
          <p:nvPr/>
        </p:nvSpPr>
        <p:spPr>
          <a:xfrm>
            <a:off x="2583635" y="106042"/>
            <a:ext cx="7534141" cy="861774"/>
          </a:xfrm>
          <a:prstGeom prst="rect">
            <a:avLst/>
          </a:prstGeom>
          <a:noFill/>
        </p:spPr>
        <p:txBody>
          <a:bodyPr wrap="square" rtlCol="0">
            <a:spAutoFit/>
          </a:bodyPr>
          <a:lstStyle/>
          <a:p>
            <a:r>
              <a:rPr lang="it-IT" sz="3200" b="1" dirty="0">
                <a:solidFill>
                  <a:srgbClr val="002060"/>
                </a:solidFill>
                <a:cs typeface="Arial" panose="020B0604020202020204" pitchFamily="34" charset="0"/>
              </a:rPr>
              <a:t>Contesto epidemiologico italiano</a:t>
            </a:r>
            <a:endParaRPr lang="it-IT" sz="3200" dirty="0">
              <a:solidFill>
                <a:srgbClr val="002060"/>
              </a:solidFill>
            </a:endParaRPr>
          </a:p>
          <a:p>
            <a:endParaRPr lang="it-IT" dirty="0"/>
          </a:p>
        </p:txBody>
      </p:sp>
      <p:sp>
        <p:nvSpPr>
          <p:cNvPr id="4" name="CasellaDiTesto 3"/>
          <p:cNvSpPr txBox="1"/>
          <p:nvPr/>
        </p:nvSpPr>
        <p:spPr>
          <a:xfrm>
            <a:off x="1541171" y="6316912"/>
            <a:ext cx="9216980" cy="646331"/>
          </a:xfrm>
          <a:prstGeom prst="rect">
            <a:avLst/>
          </a:prstGeom>
          <a:noFill/>
        </p:spPr>
        <p:txBody>
          <a:bodyPr wrap="square" rtlCol="0">
            <a:spAutoFit/>
          </a:bodyPr>
          <a:lstStyle/>
          <a:p>
            <a:pPr lvl="0" algn="ctr">
              <a:defRPr/>
            </a:pPr>
            <a:r>
              <a:rPr lang="it-IT" sz="2000" b="1" dirty="0">
                <a:solidFill>
                  <a:srgbClr val="002060"/>
                </a:solidFill>
                <a:cs typeface="Arial" panose="020B0604020202020204" pitchFamily="34" charset="0"/>
              </a:rPr>
              <a:t>In </a:t>
            </a:r>
            <a:r>
              <a:rPr lang="it-IT" sz="2000" b="1" dirty="0" smtClean="0">
                <a:solidFill>
                  <a:srgbClr val="002060"/>
                </a:solidFill>
                <a:cs typeface="Arial" panose="020B0604020202020204" pitchFamily="34" charset="0"/>
              </a:rPr>
              <a:t>Italia</a:t>
            </a:r>
            <a:r>
              <a:rPr lang="it-IT" sz="2000" b="1" dirty="0">
                <a:solidFill>
                  <a:srgbClr val="002060"/>
                </a:solidFill>
                <a:cs typeface="Arial" panose="020B0604020202020204" pitchFamily="34" charset="0"/>
              </a:rPr>
              <a:t>, i casi noti di diabete sono più che raddoppiati in 30 </a:t>
            </a:r>
            <a:r>
              <a:rPr lang="it-IT" sz="2000" b="1" dirty="0" smtClean="0">
                <a:solidFill>
                  <a:srgbClr val="002060"/>
                </a:solidFill>
                <a:cs typeface="Arial" panose="020B0604020202020204" pitchFamily="34" charset="0"/>
              </a:rPr>
              <a:t>anni</a:t>
            </a:r>
            <a:endParaRPr lang="it-IT" sz="1600" b="1" dirty="0">
              <a:solidFill>
                <a:srgbClr val="002060"/>
              </a:solidFill>
              <a:cs typeface="Arial" panose="020B0604020202020204" pitchFamily="34" charset="0"/>
            </a:endParaRPr>
          </a:p>
          <a:p>
            <a:pPr lvl="0" algn="ctr">
              <a:defRPr/>
            </a:pPr>
            <a:r>
              <a:rPr lang="it-IT" sz="1600" b="1" dirty="0">
                <a:solidFill>
                  <a:srgbClr val="002060"/>
                </a:solidFill>
                <a:cs typeface="Arial" panose="020B0604020202020204" pitchFamily="34" charset="0"/>
              </a:rPr>
              <a:t> </a:t>
            </a:r>
            <a:endParaRPr lang="it-IT" sz="1600" b="1" dirty="0">
              <a:solidFill>
                <a:srgbClr val="002060"/>
              </a:solidFill>
            </a:endParaRPr>
          </a:p>
        </p:txBody>
      </p:sp>
    </p:spTree>
    <p:extLst>
      <p:ext uri="{BB962C8B-B14F-4D97-AF65-F5344CB8AC3E}">
        <p14:creationId xmlns:p14="http://schemas.microsoft.com/office/powerpoint/2010/main" val="36996668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19311" y="717453"/>
            <a:ext cx="9582720" cy="5568651"/>
          </a:xfrm>
          <a:prstGeom prst="rect">
            <a:avLst/>
          </a:prstGeom>
          <a:solidFill>
            <a:srgbClr val="F1A9A9"/>
          </a:solidFill>
          <a:ln w="28575">
            <a:solidFill>
              <a:schemeClr val="accent6">
                <a:lumMod val="20000"/>
                <a:lumOff val="80000"/>
              </a:schemeClr>
            </a:solidFill>
          </a:ln>
        </p:spPr>
      </p:pic>
    </p:spTree>
    <p:extLst>
      <p:ext uri="{BB962C8B-B14F-4D97-AF65-F5344CB8AC3E}">
        <p14:creationId xmlns:p14="http://schemas.microsoft.com/office/powerpoint/2010/main" val="378949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 y="173568"/>
            <a:ext cx="8534400" cy="393699"/>
          </a:xfrm>
        </p:spPr>
        <p:txBody>
          <a:bodyPr>
            <a:normAutofit fontScale="90000"/>
          </a:bodyPr>
          <a:lstStyle/>
          <a:p>
            <a:r>
              <a:rPr lang="it-IT" b="1" dirty="0">
                <a:solidFill>
                  <a:srgbClr val="0070C0"/>
                </a:solidFill>
                <a:hlinkClick r:id="rId2" tooltip="Conoscere il Diabete"/>
              </a:rPr>
              <a:t>Conoscere il </a:t>
            </a:r>
            <a:r>
              <a:rPr lang="it-IT" b="1" dirty="0" smtClean="0">
                <a:solidFill>
                  <a:srgbClr val="0070C0"/>
                </a:solidFill>
                <a:hlinkClick r:id="rId2" tooltip="Conoscere il Diabete"/>
              </a:rPr>
              <a:t>Diabete</a:t>
            </a:r>
            <a:endParaRPr lang="it-IT" dirty="0"/>
          </a:p>
        </p:txBody>
      </p:sp>
      <p:sp>
        <p:nvSpPr>
          <p:cNvPr id="3" name="Segnaposto contenuto 2"/>
          <p:cNvSpPr>
            <a:spLocks noGrp="1"/>
          </p:cNvSpPr>
          <p:nvPr>
            <p:ph idx="1"/>
          </p:nvPr>
        </p:nvSpPr>
        <p:spPr>
          <a:xfrm>
            <a:off x="114300" y="1938866"/>
            <a:ext cx="11976100" cy="3556000"/>
          </a:xfrm>
        </p:spPr>
        <p:txBody>
          <a:bodyPr>
            <a:noAutofit/>
          </a:bodyPr>
          <a:lstStyle/>
          <a:p>
            <a:pPr marL="0" indent="0">
              <a:buNone/>
            </a:pPr>
            <a:r>
              <a:rPr lang="it-IT" sz="2400" dirty="0" smtClean="0">
                <a:solidFill>
                  <a:srgbClr val="002060"/>
                </a:solidFill>
              </a:rPr>
              <a:t>          Il </a:t>
            </a:r>
            <a:r>
              <a:rPr lang="it-IT" sz="2400" dirty="0">
                <a:solidFill>
                  <a:srgbClr val="002060"/>
                </a:solidFill>
              </a:rPr>
              <a:t>DIABETE MELLITO è una malattia frequente che dura tutta la </a:t>
            </a:r>
            <a:r>
              <a:rPr lang="it-IT" sz="2400" dirty="0" smtClean="0">
                <a:solidFill>
                  <a:srgbClr val="002060"/>
                </a:solidFill>
              </a:rPr>
              <a:t>vita </a:t>
            </a:r>
          </a:p>
          <a:p>
            <a:pPr marL="0" indent="0">
              <a:buNone/>
            </a:pPr>
            <a:r>
              <a:rPr lang="it-IT" sz="1600" dirty="0" smtClean="0">
                <a:solidFill>
                  <a:srgbClr val="002060"/>
                </a:solidFill>
              </a:rPr>
              <a:t> </a:t>
            </a:r>
          </a:p>
          <a:p>
            <a:pPr marL="0" indent="0">
              <a:buNone/>
            </a:pPr>
            <a:r>
              <a:rPr lang="it-IT" sz="1600" dirty="0" smtClean="0">
                <a:solidFill>
                  <a:srgbClr val="002060"/>
                </a:solidFill>
              </a:rPr>
              <a:t>Il </a:t>
            </a:r>
            <a:r>
              <a:rPr lang="it-IT" sz="1600" dirty="0">
                <a:solidFill>
                  <a:srgbClr val="002060"/>
                </a:solidFill>
              </a:rPr>
              <a:t>diabete non è una malattia </a:t>
            </a:r>
            <a:r>
              <a:rPr lang="it-IT" sz="1600" dirty="0" smtClean="0">
                <a:solidFill>
                  <a:srgbClr val="002060"/>
                </a:solidFill>
              </a:rPr>
              <a:t>contagiosa</a:t>
            </a:r>
            <a:r>
              <a:rPr lang="it-IT" sz="1600" dirty="0">
                <a:solidFill>
                  <a:srgbClr val="002060"/>
                </a:solidFill>
              </a:rPr>
              <a:t> </a:t>
            </a:r>
            <a:r>
              <a:rPr lang="it-IT" sz="1600" dirty="0" smtClean="0">
                <a:solidFill>
                  <a:srgbClr val="002060"/>
                </a:solidFill>
              </a:rPr>
              <a:t>e  </a:t>
            </a:r>
            <a:r>
              <a:rPr lang="it-IT" sz="1600" dirty="0">
                <a:solidFill>
                  <a:srgbClr val="002060"/>
                </a:solidFill>
              </a:rPr>
              <a:t>non è una malattia ereditaria, non c’è un passaggio inevitabile della malattia da una generazione ad un’altra. Esiste però una predisposizione familiare, soprattutto in caso di diabete tipo 2, per cui chi ha un diabetico fra i parenti di primo grado (genitori, fratelli) ha un rischio di ammalare superiore rispetto a chi non ha parenti con la malattia.</a:t>
            </a:r>
          </a:p>
          <a:p>
            <a:pPr marL="0" indent="0">
              <a:buNone/>
            </a:pPr>
            <a:r>
              <a:rPr lang="it-IT" sz="1800" b="1" dirty="0" smtClean="0">
                <a:solidFill>
                  <a:srgbClr val="002060"/>
                </a:solidFill>
              </a:rPr>
              <a:t>Il </a:t>
            </a:r>
            <a:r>
              <a:rPr lang="it-IT" sz="1800" b="1" dirty="0">
                <a:solidFill>
                  <a:srgbClr val="002060"/>
                </a:solidFill>
              </a:rPr>
              <a:t>diabete è una malattia in cui </a:t>
            </a:r>
            <a:r>
              <a:rPr lang="it-IT" sz="1800" b="1" dirty="0" smtClean="0">
                <a:solidFill>
                  <a:srgbClr val="002060"/>
                </a:solidFill>
              </a:rPr>
              <a:t>c’è un </a:t>
            </a:r>
            <a:r>
              <a:rPr lang="it-IT" sz="1800" b="1" dirty="0">
                <a:solidFill>
                  <a:srgbClr val="002060"/>
                </a:solidFill>
              </a:rPr>
              <a:t>aumento nel sangue dei livelli di glucosio (</a:t>
            </a:r>
            <a:r>
              <a:rPr lang="it-IT" sz="1800" b="1" dirty="0" smtClean="0">
                <a:solidFill>
                  <a:srgbClr val="002060"/>
                </a:solidFill>
              </a:rPr>
              <a:t>zucchero/glicemia</a:t>
            </a:r>
            <a:r>
              <a:rPr lang="it-IT" sz="1800" b="1" dirty="0">
                <a:solidFill>
                  <a:srgbClr val="002060"/>
                </a:solidFill>
              </a:rPr>
              <a:t>) </a:t>
            </a:r>
            <a:r>
              <a:rPr lang="it-IT" sz="1800" b="1" dirty="0" smtClean="0">
                <a:solidFill>
                  <a:srgbClr val="002060"/>
                </a:solidFill>
              </a:rPr>
              <a:t>                             per </a:t>
            </a:r>
            <a:r>
              <a:rPr lang="it-IT" sz="1800" b="1" dirty="0">
                <a:solidFill>
                  <a:srgbClr val="002060"/>
                </a:solidFill>
              </a:rPr>
              <a:t>un deficit della quantità e, spesso, nell’efficacia biologica </a:t>
            </a:r>
            <a:r>
              <a:rPr lang="it-IT" sz="1800" b="1" dirty="0" smtClean="0">
                <a:solidFill>
                  <a:srgbClr val="002060"/>
                </a:solidFill>
              </a:rPr>
              <a:t>dell’insulina                                                                 l’ormone </a:t>
            </a:r>
            <a:r>
              <a:rPr lang="it-IT" sz="1800" b="1" dirty="0">
                <a:solidFill>
                  <a:srgbClr val="002060"/>
                </a:solidFill>
              </a:rPr>
              <a:t>che controlla la glicemia nel sangue e che </a:t>
            </a:r>
            <a:r>
              <a:rPr lang="it-IT" sz="1800" b="1" dirty="0" smtClean="0">
                <a:solidFill>
                  <a:srgbClr val="002060"/>
                </a:solidFill>
              </a:rPr>
              <a:t>                                                                                                              viene </a:t>
            </a:r>
            <a:r>
              <a:rPr lang="it-IT" sz="1800" b="1" dirty="0">
                <a:solidFill>
                  <a:srgbClr val="002060"/>
                </a:solidFill>
              </a:rPr>
              <a:t>prodotto dal </a:t>
            </a:r>
            <a:r>
              <a:rPr lang="it-IT" sz="1800" b="1" dirty="0" smtClean="0">
                <a:solidFill>
                  <a:srgbClr val="002060"/>
                </a:solidFill>
              </a:rPr>
              <a:t>pancreas</a:t>
            </a:r>
          </a:p>
          <a:p>
            <a:pPr marL="0" indent="0">
              <a:buNone/>
            </a:pPr>
            <a:endParaRPr lang="it-IT" sz="1800" b="1" dirty="0">
              <a:solidFill>
                <a:srgbClr val="002060"/>
              </a:solidFill>
            </a:endParaRPr>
          </a:p>
          <a:p>
            <a:pPr marL="0" indent="0">
              <a:buNone/>
            </a:pPr>
            <a:r>
              <a:rPr lang="it-IT" sz="2400" b="1" dirty="0">
                <a:solidFill>
                  <a:srgbClr val="C00000"/>
                </a:solidFill>
              </a:rPr>
              <a:t>IN PAROLE SEMPLICI, TU HAI IL DIABETE </a:t>
            </a:r>
            <a:r>
              <a:rPr lang="it-IT" sz="2400" b="1" dirty="0" smtClean="0">
                <a:solidFill>
                  <a:srgbClr val="C00000"/>
                </a:solidFill>
              </a:rPr>
              <a:t>                                                                   QUANDO NEL </a:t>
            </a:r>
            <a:r>
              <a:rPr lang="it-IT" sz="2400" b="1" dirty="0">
                <a:solidFill>
                  <a:srgbClr val="C00000"/>
                </a:solidFill>
              </a:rPr>
              <a:t>SANGUE </a:t>
            </a:r>
            <a:r>
              <a:rPr lang="it-IT" sz="2400" b="1" dirty="0" smtClean="0">
                <a:solidFill>
                  <a:srgbClr val="C00000"/>
                </a:solidFill>
              </a:rPr>
              <a:t>                                                                                    CIRCOLA </a:t>
            </a:r>
            <a:r>
              <a:rPr lang="it-IT" sz="2400" b="1" dirty="0">
                <a:solidFill>
                  <a:srgbClr val="C00000"/>
                </a:solidFill>
              </a:rPr>
              <a:t>TROPPO ZUCCHERO </a:t>
            </a:r>
            <a:r>
              <a:rPr lang="it-IT" sz="2400" b="1" dirty="0" smtClean="0">
                <a:solidFill>
                  <a:srgbClr val="C00000"/>
                </a:solidFill>
              </a:rPr>
              <a:t>                                                                                            (</a:t>
            </a:r>
            <a:r>
              <a:rPr lang="it-IT" sz="2400" b="1" dirty="0">
                <a:solidFill>
                  <a:srgbClr val="C00000"/>
                </a:solidFill>
              </a:rPr>
              <a:t>GLUCOSIO, CIOÈ GLICEMIA</a:t>
            </a:r>
            <a:r>
              <a:rPr lang="it-IT" sz="2400" b="1" dirty="0" smtClean="0">
                <a:solidFill>
                  <a:srgbClr val="C00000"/>
                </a:solidFill>
              </a:rPr>
              <a:t>)</a:t>
            </a:r>
            <a:endParaRPr lang="it-IT" sz="2400" b="1" dirty="0">
              <a:solidFill>
                <a:srgbClr val="C00000"/>
              </a:solidFill>
            </a:endParaRPr>
          </a:p>
        </p:txBody>
      </p:sp>
      <p:pic>
        <p:nvPicPr>
          <p:cNvPr id="5" name="Immagine 4"/>
          <p:cNvPicPr>
            <a:picLocks noChangeAspect="1"/>
          </p:cNvPicPr>
          <p:nvPr/>
        </p:nvPicPr>
        <p:blipFill>
          <a:blip r:embed="rId3"/>
          <a:stretch>
            <a:fillRect/>
          </a:stretch>
        </p:blipFill>
        <p:spPr>
          <a:xfrm>
            <a:off x="6373483" y="3886200"/>
            <a:ext cx="5716917" cy="2861733"/>
          </a:xfrm>
          <a:prstGeom prst="rect">
            <a:avLst/>
          </a:prstGeom>
        </p:spPr>
      </p:pic>
    </p:spTree>
    <p:extLst>
      <p:ext uri="{BB962C8B-B14F-4D97-AF65-F5344CB8AC3E}">
        <p14:creationId xmlns:p14="http://schemas.microsoft.com/office/powerpoint/2010/main" val="1885723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491175" y="351109"/>
            <a:ext cx="9129932" cy="6273902"/>
          </a:xfrm>
          <a:prstGeom prst="rect">
            <a:avLst/>
          </a:prstGeom>
          <a:solidFill>
            <a:schemeClr val="accent2">
              <a:lumMod val="60000"/>
              <a:lumOff val="40000"/>
            </a:schemeClr>
          </a:solidFill>
          <a:ln w="28575">
            <a:solidFill>
              <a:schemeClr val="accent2">
                <a:lumMod val="60000"/>
                <a:lumOff val="40000"/>
              </a:schemeClr>
            </a:solidFill>
          </a:ln>
        </p:spPr>
      </p:pic>
    </p:spTree>
    <p:extLst>
      <p:ext uri="{BB962C8B-B14F-4D97-AF65-F5344CB8AC3E}">
        <p14:creationId xmlns:p14="http://schemas.microsoft.com/office/powerpoint/2010/main" val="4258357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0"/>
            <a:ext cx="8534400" cy="1028700"/>
          </a:xfrm>
        </p:spPr>
        <p:txBody>
          <a:bodyPr>
            <a:normAutofit/>
          </a:bodyPr>
          <a:lstStyle/>
          <a:p>
            <a:r>
              <a:rPr lang="it-IT" sz="3200" b="1" dirty="0" smtClean="0">
                <a:solidFill>
                  <a:srgbClr val="002060"/>
                </a:solidFill>
              </a:rPr>
              <a:t>Tipi DI </a:t>
            </a:r>
            <a:r>
              <a:rPr lang="it-IT" sz="3200" b="1" dirty="0" err="1" smtClean="0">
                <a:solidFill>
                  <a:srgbClr val="002060"/>
                </a:solidFill>
              </a:rPr>
              <a:t>DIaBETE</a:t>
            </a:r>
            <a:r>
              <a:rPr lang="it-IT" sz="3200" b="1" dirty="0" smtClean="0">
                <a:solidFill>
                  <a:srgbClr val="002060"/>
                </a:solidFill>
              </a:rPr>
              <a:t> MELLITO</a:t>
            </a:r>
            <a:endParaRPr lang="it-IT" sz="3200" b="1" dirty="0">
              <a:solidFill>
                <a:srgbClr val="002060"/>
              </a:solidFill>
            </a:endParaRPr>
          </a:p>
        </p:txBody>
      </p:sp>
      <p:sp>
        <p:nvSpPr>
          <p:cNvPr id="3" name="Segnaposto contenuto 2"/>
          <p:cNvSpPr>
            <a:spLocks noGrp="1"/>
          </p:cNvSpPr>
          <p:nvPr>
            <p:ph idx="1"/>
          </p:nvPr>
        </p:nvSpPr>
        <p:spPr>
          <a:xfrm>
            <a:off x="188912" y="1028700"/>
            <a:ext cx="11749088" cy="5829300"/>
          </a:xfrm>
        </p:spPr>
        <p:txBody>
          <a:bodyPr>
            <a:normAutofit fontScale="92500" lnSpcReduction="10000"/>
          </a:bodyPr>
          <a:lstStyle/>
          <a:p>
            <a:pPr>
              <a:buClr>
                <a:srgbClr val="002060"/>
              </a:buClr>
              <a:buFont typeface="Wingdings" panose="05000000000000000000" pitchFamily="2" charset="2"/>
              <a:buChar char="q"/>
            </a:pPr>
            <a:r>
              <a:rPr lang="it-IT" b="1" dirty="0" smtClean="0">
                <a:solidFill>
                  <a:srgbClr val="002060"/>
                </a:solidFill>
              </a:rPr>
              <a:t>DIABETE </a:t>
            </a:r>
            <a:r>
              <a:rPr lang="it-IT" b="1" dirty="0">
                <a:solidFill>
                  <a:srgbClr val="002060"/>
                </a:solidFill>
              </a:rPr>
              <a:t>TIPO 1 </a:t>
            </a:r>
            <a:r>
              <a:rPr lang="it-IT" dirty="0"/>
              <a:t> è la conseguenza di una distruzione, relativamente rapida, delle cellule del pancreas che producono </a:t>
            </a:r>
            <a:r>
              <a:rPr lang="it-IT" dirty="0" smtClean="0"/>
              <a:t>insulina </a:t>
            </a:r>
            <a:r>
              <a:rPr lang="it-IT" dirty="0"/>
              <a:t>Per questo tipo di diabete è assolutamente necessaria la terapia con le iniezioni di insulina perché in poco tempo l’organismo non produce più insulina (carenza assoluta di insulina</a:t>
            </a:r>
            <a:r>
              <a:rPr lang="it-IT" dirty="0" smtClean="0"/>
              <a:t>). Il </a:t>
            </a:r>
            <a:r>
              <a:rPr lang="it-IT" dirty="0"/>
              <a:t>diabete tipo 1 compare soprattutto in bambini, adolescenti, giovani adulti e raramente inizia dopo i 40 anni.</a:t>
            </a:r>
            <a:endParaRPr lang="it-IT" dirty="0" smtClean="0"/>
          </a:p>
          <a:p>
            <a:pPr marL="0" indent="0">
              <a:buClr>
                <a:srgbClr val="002060"/>
              </a:buClr>
              <a:buNone/>
            </a:pPr>
            <a:endParaRPr lang="it-IT" b="1" dirty="0" smtClean="0">
              <a:solidFill>
                <a:srgbClr val="002060"/>
              </a:solidFill>
            </a:endParaRPr>
          </a:p>
          <a:p>
            <a:pPr>
              <a:buClr>
                <a:srgbClr val="002060"/>
              </a:buClr>
              <a:buFont typeface="Wingdings" panose="05000000000000000000" pitchFamily="2" charset="2"/>
              <a:buChar char="q"/>
            </a:pPr>
            <a:r>
              <a:rPr lang="it-IT" b="1" dirty="0" smtClean="0">
                <a:solidFill>
                  <a:srgbClr val="002060"/>
                </a:solidFill>
              </a:rPr>
              <a:t>DIABETE </a:t>
            </a:r>
            <a:r>
              <a:rPr lang="it-IT" b="1" dirty="0">
                <a:solidFill>
                  <a:srgbClr val="002060"/>
                </a:solidFill>
              </a:rPr>
              <a:t>TIPO 2 </a:t>
            </a:r>
            <a:r>
              <a:rPr lang="it-IT" dirty="0" smtClean="0"/>
              <a:t> </a:t>
            </a:r>
            <a:r>
              <a:rPr lang="it-IT" dirty="0"/>
              <a:t>il </a:t>
            </a:r>
            <a:r>
              <a:rPr lang="it-IT" dirty="0" smtClean="0"/>
              <a:t> </a:t>
            </a:r>
            <a:r>
              <a:rPr lang="it-IT" dirty="0"/>
              <a:t>corpo è resistente all’effetto </a:t>
            </a:r>
            <a:r>
              <a:rPr lang="it-IT" dirty="0" smtClean="0"/>
              <a:t>dell’insulina. </a:t>
            </a:r>
            <a:r>
              <a:rPr lang="it-IT" dirty="0"/>
              <a:t>In questo tipo di diabete non c’è abbastanza insulina per far fronte alle necessità dell’organismo (carenza relativa di insulina</a:t>
            </a:r>
            <a:r>
              <a:rPr lang="it-IT" dirty="0" smtClean="0"/>
              <a:t>).      </a:t>
            </a:r>
            <a:r>
              <a:rPr lang="it-IT" dirty="0"/>
              <a:t>Il diabete tipo 2 compare soprattutto dopo i 40 anni ma l’età di insorgenza si sta abbassando per la sempre maggiore diffusione dell’obesità anche fra i più giovani</a:t>
            </a:r>
            <a:r>
              <a:rPr lang="it-IT" dirty="0" smtClean="0"/>
              <a:t>. </a:t>
            </a:r>
            <a:r>
              <a:rPr lang="it-IT" dirty="0"/>
              <a:t>S</a:t>
            </a:r>
            <a:r>
              <a:rPr lang="it-IT" dirty="0" smtClean="0"/>
              <a:t>i </a:t>
            </a:r>
            <a:r>
              <a:rPr lang="it-IT" dirty="0"/>
              <a:t>sviluppa, nell’arco di molti </a:t>
            </a:r>
            <a:r>
              <a:rPr lang="it-IT" dirty="0" smtClean="0"/>
              <a:t>anni. </a:t>
            </a:r>
            <a:r>
              <a:rPr lang="it-IT" dirty="0"/>
              <a:t> In questo tipo di diabete un ruolo importante è esercitato dall’eccesso di peso corporeo che determina </a:t>
            </a:r>
            <a:r>
              <a:rPr lang="it-IT" dirty="0" err="1"/>
              <a:t>insulino</a:t>
            </a:r>
            <a:r>
              <a:rPr lang="it-IT" dirty="0"/>
              <a:t>-resistenza e influisce negativamente anche sulla secrezione </a:t>
            </a:r>
            <a:r>
              <a:rPr lang="it-IT" dirty="0" smtClean="0"/>
              <a:t>dell’ormone</a:t>
            </a:r>
          </a:p>
          <a:p>
            <a:pPr marL="0" indent="0">
              <a:buClr>
                <a:srgbClr val="002060"/>
              </a:buClr>
              <a:buNone/>
            </a:pPr>
            <a:r>
              <a:rPr lang="it-IT" dirty="0">
                <a:solidFill>
                  <a:srgbClr val="C00000"/>
                </a:solidFill>
              </a:rPr>
              <a:t>Esistono anche altre forme di Diabete: </a:t>
            </a:r>
            <a:endParaRPr lang="it-IT" dirty="0" smtClean="0">
              <a:solidFill>
                <a:srgbClr val="C00000"/>
              </a:solidFill>
            </a:endParaRPr>
          </a:p>
          <a:p>
            <a:pPr marL="0" indent="0">
              <a:buClr>
                <a:srgbClr val="002060"/>
              </a:buClr>
              <a:buNone/>
            </a:pPr>
            <a:r>
              <a:rPr lang="it-IT" dirty="0" smtClean="0"/>
              <a:t>• </a:t>
            </a:r>
            <a:r>
              <a:rPr lang="it-IT" b="1" i="1" dirty="0"/>
              <a:t>il DIABETE GESTAZIONALE </a:t>
            </a:r>
            <a:r>
              <a:rPr lang="it-IT" dirty="0"/>
              <a:t>(accompagna la gravidanza</a:t>
            </a:r>
            <a:r>
              <a:rPr lang="it-IT" dirty="0" smtClean="0"/>
              <a:t>)</a:t>
            </a:r>
          </a:p>
          <a:p>
            <a:pPr marL="0" indent="0">
              <a:buClr>
                <a:srgbClr val="002060"/>
              </a:buClr>
              <a:buNone/>
            </a:pPr>
            <a:r>
              <a:rPr lang="it-IT" dirty="0" smtClean="0"/>
              <a:t>•</a:t>
            </a:r>
            <a:r>
              <a:rPr lang="it-IT" b="1" dirty="0" smtClean="0"/>
              <a:t> </a:t>
            </a:r>
            <a:r>
              <a:rPr lang="it-IT" b="1" dirty="0"/>
              <a:t>il </a:t>
            </a:r>
            <a:r>
              <a:rPr lang="it-IT" b="1" i="1" dirty="0"/>
              <a:t>DIABETE </a:t>
            </a:r>
            <a:r>
              <a:rPr lang="it-IT" b="1" i="1" dirty="0" smtClean="0"/>
              <a:t>GENETICO</a:t>
            </a:r>
          </a:p>
          <a:p>
            <a:pPr marL="0" indent="0">
              <a:buClr>
                <a:srgbClr val="002060"/>
              </a:buClr>
              <a:buNone/>
            </a:pPr>
            <a:r>
              <a:rPr lang="it-IT" dirty="0" smtClean="0"/>
              <a:t>•</a:t>
            </a:r>
            <a:r>
              <a:rPr lang="it-IT" b="1" dirty="0" smtClean="0"/>
              <a:t> </a:t>
            </a:r>
            <a:r>
              <a:rPr lang="it-IT" b="1" dirty="0"/>
              <a:t>il </a:t>
            </a:r>
            <a:r>
              <a:rPr lang="it-IT" b="1" i="1" dirty="0"/>
              <a:t>DIABETE CAUSATO DA ALCUNI FARMACI </a:t>
            </a:r>
            <a:r>
              <a:rPr lang="it-IT" dirty="0"/>
              <a:t>(</a:t>
            </a:r>
            <a:r>
              <a:rPr lang="it-IT" dirty="0" smtClean="0"/>
              <a:t>cortisonici)</a:t>
            </a:r>
          </a:p>
          <a:p>
            <a:pPr marL="0" indent="0">
              <a:buClr>
                <a:srgbClr val="002060"/>
              </a:buClr>
              <a:buNone/>
            </a:pPr>
            <a:r>
              <a:rPr lang="it-IT" dirty="0" smtClean="0"/>
              <a:t>•</a:t>
            </a:r>
            <a:r>
              <a:rPr lang="it-IT" b="1" dirty="0" smtClean="0"/>
              <a:t> </a:t>
            </a:r>
            <a:r>
              <a:rPr lang="it-IT" b="1" dirty="0"/>
              <a:t>il </a:t>
            </a:r>
            <a:r>
              <a:rPr lang="it-IT" b="1" i="1" dirty="0"/>
              <a:t>DIABETE CAUSATO DA ALCUNE MALATTIE DEL </a:t>
            </a:r>
            <a:r>
              <a:rPr lang="it-IT" b="1" i="1" dirty="0" smtClean="0"/>
              <a:t>PANCREAS</a:t>
            </a:r>
          </a:p>
          <a:p>
            <a:pPr marL="0" indent="0">
              <a:buClr>
                <a:srgbClr val="002060"/>
              </a:buClr>
              <a:buNone/>
            </a:pPr>
            <a:endParaRPr lang="it-IT" dirty="0"/>
          </a:p>
        </p:txBody>
      </p:sp>
      <p:sp>
        <p:nvSpPr>
          <p:cNvPr id="6" name="CasellaDiTesto 5"/>
          <p:cNvSpPr txBox="1"/>
          <p:nvPr/>
        </p:nvSpPr>
        <p:spPr>
          <a:xfrm>
            <a:off x="8521700" y="4800600"/>
            <a:ext cx="3416300" cy="1765300"/>
          </a:xfrm>
          <a:prstGeom prst="rect">
            <a:avLst/>
          </a:prstGeom>
          <a:noFill/>
        </p:spPr>
        <p:txBody>
          <a:bodyPr wrap="square" rtlCol="0">
            <a:spAutoFit/>
          </a:bodyPr>
          <a:lstStyle/>
          <a:p>
            <a:endParaRPr lang="it-IT" dirty="0"/>
          </a:p>
        </p:txBody>
      </p:sp>
      <p:pic>
        <p:nvPicPr>
          <p:cNvPr id="7" name="Immagine 6"/>
          <p:cNvPicPr>
            <a:picLocks noChangeAspect="1"/>
          </p:cNvPicPr>
          <p:nvPr/>
        </p:nvPicPr>
        <p:blipFill>
          <a:blip r:embed="rId2"/>
          <a:stretch>
            <a:fillRect/>
          </a:stretch>
        </p:blipFill>
        <p:spPr>
          <a:xfrm>
            <a:off x="9247939" y="4529137"/>
            <a:ext cx="2845636" cy="2308225"/>
          </a:xfrm>
          <a:prstGeom prst="rect">
            <a:avLst/>
          </a:prstGeom>
        </p:spPr>
      </p:pic>
    </p:spTree>
    <p:extLst>
      <p:ext uri="{BB962C8B-B14F-4D97-AF65-F5344CB8AC3E}">
        <p14:creationId xmlns:p14="http://schemas.microsoft.com/office/powerpoint/2010/main" val="1309920136"/>
      </p:ext>
    </p:extLst>
  </p:cSld>
  <p:clrMapOvr>
    <a:masterClrMapping/>
  </p:clrMapOvr>
  <p:timing>
    <p:tnLst>
      <p:par>
        <p:cTn id="1" dur="indefinite" restart="never" nodeType="tmRoot"/>
      </p:par>
    </p:tnLst>
  </p:timing>
</p:sld>
</file>

<file path=ppt/theme/theme1.xml><?xml version="1.0" encoding="utf-8"?>
<a:theme xmlns:a="http://schemas.openxmlformats.org/drawingml/2006/main" name="Sezione">
  <a:themeElements>
    <a:clrScheme name="Sezion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zion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zion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703</TotalTime>
  <Words>768</Words>
  <Application>Microsoft Office PowerPoint</Application>
  <PresentationFormat>Widescreen</PresentationFormat>
  <Paragraphs>85</Paragraphs>
  <Slides>18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Century Gothic</vt:lpstr>
      <vt:lpstr>Wingdings</vt:lpstr>
      <vt:lpstr>Wingdings 3</vt:lpstr>
      <vt:lpstr>Sezione</vt:lpstr>
      <vt:lpstr>Dr.ssa Chiara mauri      asst lariana</vt:lpstr>
      <vt:lpstr>Presentazione standard di PowerPoint</vt:lpstr>
      <vt:lpstr>Presentazione standard di PowerPoint</vt:lpstr>
      <vt:lpstr>Presentazione standard di PowerPoint</vt:lpstr>
      <vt:lpstr>Presentazione standard di PowerPoint</vt:lpstr>
      <vt:lpstr>Presentazione standard di PowerPoint</vt:lpstr>
      <vt:lpstr>Conoscere il Diabete</vt:lpstr>
      <vt:lpstr>Presentazione standard di PowerPoint</vt:lpstr>
      <vt:lpstr>Tipi DI DIaBETE MELLITO</vt:lpstr>
      <vt:lpstr>Presentazione standard di PowerPoint</vt:lpstr>
      <vt:lpstr>COME SI MANIFESTA IL DIABETE</vt:lpstr>
      <vt:lpstr>Fattori DI RISCHIO per il diabete mellito tipo 2 </vt:lpstr>
      <vt:lpstr>Perché è necessario tenere sotto controllo il Diabete?</vt:lpstr>
      <vt:lpstr>Presentazione standard di PowerPoint</vt:lpstr>
      <vt:lpstr>  DIAGNOSI DI DIABETE                        Diamo un po’ di numeri ...   </vt:lpstr>
      <vt:lpstr>... per controllare bene il Diabete</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53</cp:revision>
  <dcterms:created xsi:type="dcterms:W3CDTF">2022-09-25T16:09:56Z</dcterms:created>
  <dcterms:modified xsi:type="dcterms:W3CDTF">2023-11-14T21:02:24Z</dcterms:modified>
</cp:coreProperties>
</file>