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2"/>
    <p:sldId id="263" r:id="rId3"/>
    <p:sldId id="264" r:id="rId4"/>
    <p:sldId id="265" r:id="rId5"/>
    <p:sldId id="266" r:id="rId6"/>
    <p:sldId id="269" r:id="rId7"/>
    <p:sldId id="270" r:id="rId8"/>
    <p:sldId id="272" r:id="rId9"/>
    <p:sldId id="275" r:id="rId10"/>
    <p:sldId id="277" r:id="rId11"/>
    <p:sldId id="278" r:id="rId12"/>
    <p:sldId id="279" r:id="rId13"/>
    <p:sldId id="339" r:id="rId14"/>
    <p:sldId id="314" r:id="rId15"/>
    <p:sldId id="338" r:id="rId16"/>
    <p:sldId id="351" r:id="rId17"/>
    <p:sldId id="352" r:id="rId18"/>
    <p:sldId id="353" r:id="rId19"/>
    <p:sldId id="322" r:id="rId20"/>
    <p:sldId id="340" r:id="rId21"/>
    <p:sldId id="341" r:id="rId22"/>
    <p:sldId id="342" r:id="rId23"/>
    <p:sldId id="354" r:id="rId24"/>
    <p:sldId id="343" r:id="rId25"/>
    <p:sldId id="346" r:id="rId26"/>
    <p:sldId id="347" r:id="rId27"/>
    <p:sldId id="344" r:id="rId28"/>
    <p:sldId id="345" r:id="rId29"/>
    <p:sldId id="348" r:id="rId30"/>
    <p:sldId id="349" r:id="rId31"/>
    <p:sldId id="350" r:id="rId32"/>
    <p:sldId id="355" r:id="rId33"/>
    <p:sldId id="303" r:id="rId34"/>
    <p:sldId id="280" r:id="rId35"/>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82" d="100"/>
          <a:sy n="82" d="100"/>
        </p:scale>
        <p:origin x="123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1C5784-4FD5-4D77-9B17-236E6CE4572E}"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139E31EB-8C9D-479B-B0B9-34597EF9FEE7}">
      <dgm:prSet/>
      <dgm:spPr/>
      <dgm:t>
        <a:bodyPr/>
        <a:lstStyle/>
        <a:p>
          <a:pPr>
            <a:lnSpc>
              <a:spcPct val="100000"/>
            </a:lnSpc>
            <a:defRPr b="1"/>
          </a:pPr>
          <a:r>
            <a:rPr lang="en-US" b="1" i="0" baseline="0"/>
            <a:t>Chiamata – Soccorso: 8 min 30 sec circa</a:t>
          </a:r>
          <a:endParaRPr lang="en-US"/>
        </a:p>
      </dgm:t>
    </dgm:pt>
    <dgm:pt modelId="{284B2FDB-0FF4-4685-8990-CC4F28DC7377}" type="parTrans" cxnId="{3F2142D9-766A-43D7-AB5C-5391D554AE9E}">
      <dgm:prSet/>
      <dgm:spPr/>
      <dgm:t>
        <a:bodyPr/>
        <a:lstStyle/>
        <a:p>
          <a:endParaRPr lang="en-US"/>
        </a:p>
      </dgm:t>
    </dgm:pt>
    <dgm:pt modelId="{F1DC8285-1B89-45DC-87D9-8CD8399DAADB}" type="sibTrans" cxnId="{3F2142D9-766A-43D7-AB5C-5391D554AE9E}">
      <dgm:prSet/>
      <dgm:spPr/>
      <dgm:t>
        <a:bodyPr/>
        <a:lstStyle/>
        <a:p>
          <a:endParaRPr lang="en-US"/>
        </a:p>
      </dgm:t>
    </dgm:pt>
    <dgm:pt modelId="{0155E723-CAE1-4405-AA63-2E5FF047DE6D}">
      <dgm:prSet/>
      <dgm:spPr/>
      <dgm:t>
        <a:bodyPr/>
        <a:lstStyle/>
        <a:p>
          <a:pPr>
            <a:lnSpc>
              <a:spcPct val="100000"/>
            </a:lnSpc>
            <a:defRPr b="1"/>
          </a:pPr>
          <a:r>
            <a:rPr lang="en-US" b="1" i="0" baseline="0"/>
            <a:t>Chiamata – Primo Shock: 10 min circa</a:t>
          </a:r>
          <a:endParaRPr lang="en-US"/>
        </a:p>
      </dgm:t>
    </dgm:pt>
    <dgm:pt modelId="{948F9312-06BF-4E3A-B08D-F96BF201A91E}" type="parTrans" cxnId="{5BD0A7F5-7B86-4016-8433-92D48A79D899}">
      <dgm:prSet/>
      <dgm:spPr/>
      <dgm:t>
        <a:bodyPr/>
        <a:lstStyle/>
        <a:p>
          <a:endParaRPr lang="en-US"/>
        </a:p>
      </dgm:t>
    </dgm:pt>
    <dgm:pt modelId="{7DF7E7B8-FDE7-4F81-A79A-4494DB7AB4CF}" type="sibTrans" cxnId="{5BD0A7F5-7B86-4016-8433-92D48A79D899}">
      <dgm:prSet/>
      <dgm:spPr/>
      <dgm:t>
        <a:bodyPr/>
        <a:lstStyle/>
        <a:p>
          <a:endParaRPr lang="en-US"/>
        </a:p>
      </dgm:t>
    </dgm:pt>
    <dgm:pt modelId="{ABB1D925-EE89-4549-9D31-8741ACDCA00F}">
      <dgm:prSet/>
      <dgm:spPr/>
      <dgm:t>
        <a:bodyPr/>
        <a:lstStyle/>
        <a:p>
          <a:pPr>
            <a:lnSpc>
              <a:spcPct val="100000"/>
            </a:lnSpc>
          </a:pPr>
          <a:r>
            <a:rPr lang="en-US" b="1" i="0" baseline="0"/>
            <a:t>media shock erogati: 4 (1-29)</a:t>
          </a:r>
          <a:endParaRPr lang="en-US"/>
        </a:p>
      </dgm:t>
    </dgm:pt>
    <dgm:pt modelId="{5AF0F5CA-A025-4C9B-8054-A8E86E537898}" type="parTrans" cxnId="{E4311EA8-6416-4161-9D3E-4B54F8DDE74A}">
      <dgm:prSet/>
      <dgm:spPr/>
      <dgm:t>
        <a:bodyPr/>
        <a:lstStyle/>
        <a:p>
          <a:endParaRPr lang="en-US"/>
        </a:p>
      </dgm:t>
    </dgm:pt>
    <dgm:pt modelId="{E3F76075-0298-47EA-80F4-B0B3C2F14049}" type="sibTrans" cxnId="{E4311EA8-6416-4161-9D3E-4B54F8DDE74A}">
      <dgm:prSet/>
      <dgm:spPr/>
      <dgm:t>
        <a:bodyPr/>
        <a:lstStyle/>
        <a:p>
          <a:endParaRPr lang="en-US"/>
        </a:p>
      </dgm:t>
    </dgm:pt>
    <dgm:pt modelId="{80C83AA1-6BE7-4F4D-8462-F6B40F0E2657}" type="pres">
      <dgm:prSet presAssocID="{C91C5784-4FD5-4D77-9B17-236E6CE4572E}" presName="root" presStyleCnt="0">
        <dgm:presLayoutVars>
          <dgm:dir/>
          <dgm:resizeHandles val="exact"/>
        </dgm:presLayoutVars>
      </dgm:prSet>
      <dgm:spPr/>
    </dgm:pt>
    <dgm:pt modelId="{B8A7D28B-A8F9-48D3-AF0D-BBE5EA444748}" type="pres">
      <dgm:prSet presAssocID="{139E31EB-8C9D-479B-B0B9-34597EF9FEE7}" presName="compNode" presStyleCnt="0"/>
      <dgm:spPr/>
    </dgm:pt>
    <dgm:pt modelId="{364AC486-C11F-4563-AFC8-16B1BFF962B6}" type="pres">
      <dgm:prSet presAssocID="{139E31EB-8C9D-479B-B0B9-34597EF9FEE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Vigile del fuoco"/>
        </a:ext>
      </dgm:extLst>
    </dgm:pt>
    <dgm:pt modelId="{C057072D-F5B6-436F-98EB-1018B9E68F58}" type="pres">
      <dgm:prSet presAssocID="{139E31EB-8C9D-479B-B0B9-34597EF9FEE7}" presName="iconSpace" presStyleCnt="0"/>
      <dgm:spPr/>
    </dgm:pt>
    <dgm:pt modelId="{FD3C077B-49C1-4538-BA3F-661FFD24CB6D}" type="pres">
      <dgm:prSet presAssocID="{139E31EB-8C9D-479B-B0B9-34597EF9FEE7}" presName="parTx" presStyleLbl="revTx" presStyleIdx="0" presStyleCnt="4">
        <dgm:presLayoutVars>
          <dgm:chMax val="0"/>
          <dgm:chPref val="0"/>
        </dgm:presLayoutVars>
      </dgm:prSet>
      <dgm:spPr/>
    </dgm:pt>
    <dgm:pt modelId="{4FC95BD8-8576-4183-95E5-9A053E47163A}" type="pres">
      <dgm:prSet presAssocID="{139E31EB-8C9D-479B-B0B9-34597EF9FEE7}" presName="txSpace" presStyleCnt="0"/>
      <dgm:spPr/>
    </dgm:pt>
    <dgm:pt modelId="{49A1F42A-59D2-453A-818D-9494A11928EA}" type="pres">
      <dgm:prSet presAssocID="{139E31EB-8C9D-479B-B0B9-34597EF9FEE7}" presName="desTx" presStyleLbl="revTx" presStyleIdx="1" presStyleCnt="4">
        <dgm:presLayoutVars/>
      </dgm:prSet>
      <dgm:spPr/>
    </dgm:pt>
    <dgm:pt modelId="{0414AD71-A84C-4B66-99F1-F949104FA8C0}" type="pres">
      <dgm:prSet presAssocID="{F1DC8285-1B89-45DC-87D9-8CD8399DAADB}" presName="sibTrans" presStyleCnt="0"/>
      <dgm:spPr/>
    </dgm:pt>
    <dgm:pt modelId="{30C9C643-6791-47F0-BC16-BD9B0CEB4984}" type="pres">
      <dgm:prSet presAssocID="{0155E723-CAE1-4405-AA63-2E5FF047DE6D}" presName="compNode" presStyleCnt="0"/>
      <dgm:spPr/>
    </dgm:pt>
    <dgm:pt modelId="{17852A34-8BD6-424C-BF4A-F143CA257E8B}" type="pres">
      <dgm:prSet presAssocID="{0155E723-CAE1-4405-AA63-2E5FF047DE6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rt with Pulse"/>
        </a:ext>
      </dgm:extLst>
    </dgm:pt>
    <dgm:pt modelId="{FD410BBA-E35B-4734-9AAB-7CCF1751F2A7}" type="pres">
      <dgm:prSet presAssocID="{0155E723-CAE1-4405-AA63-2E5FF047DE6D}" presName="iconSpace" presStyleCnt="0"/>
      <dgm:spPr/>
    </dgm:pt>
    <dgm:pt modelId="{E65F6CA6-8A06-4F69-97D4-E625D2E09169}" type="pres">
      <dgm:prSet presAssocID="{0155E723-CAE1-4405-AA63-2E5FF047DE6D}" presName="parTx" presStyleLbl="revTx" presStyleIdx="2" presStyleCnt="4">
        <dgm:presLayoutVars>
          <dgm:chMax val="0"/>
          <dgm:chPref val="0"/>
        </dgm:presLayoutVars>
      </dgm:prSet>
      <dgm:spPr/>
    </dgm:pt>
    <dgm:pt modelId="{AF9B22EB-407E-47D1-ACFE-975429017708}" type="pres">
      <dgm:prSet presAssocID="{0155E723-CAE1-4405-AA63-2E5FF047DE6D}" presName="txSpace" presStyleCnt="0"/>
      <dgm:spPr/>
    </dgm:pt>
    <dgm:pt modelId="{F02C91A9-6F5F-44E4-B84A-A26E58E22817}" type="pres">
      <dgm:prSet presAssocID="{0155E723-CAE1-4405-AA63-2E5FF047DE6D}" presName="desTx" presStyleLbl="revTx" presStyleIdx="3" presStyleCnt="4">
        <dgm:presLayoutVars/>
      </dgm:prSet>
      <dgm:spPr/>
    </dgm:pt>
  </dgm:ptLst>
  <dgm:cxnLst>
    <dgm:cxn modelId="{D2303A01-B8CD-4CED-A06A-40F8319EE798}" type="presOf" srcId="{0155E723-CAE1-4405-AA63-2E5FF047DE6D}" destId="{E65F6CA6-8A06-4F69-97D4-E625D2E09169}" srcOrd="0" destOrd="0" presId="urn:microsoft.com/office/officeart/2018/5/layout/CenteredIconLabelDescriptionList"/>
    <dgm:cxn modelId="{8F2CF21C-3E2D-4709-8449-924E8B907BF6}" type="presOf" srcId="{139E31EB-8C9D-479B-B0B9-34597EF9FEE7}" destId="{FD3C077B-49C1-4538-BA3F-661FFD24CB6D}" srcOrd="0" destOrd="0" presId="urn:microsoft.com/office/officeart/2018/5/layout/CenteredIconLabelDescriptionList"/>
    <dgm:cxn modelId="{1491E06B-36AF-4437-9CD1-8106FF80EB66}" type="presOf" srcId="{C91C5784-4FD5-4D77-9B17-236E6CE4572E}" destId="{80C83AA1-6BE7-4F4D-8462-F6B40F0E2657}" srcOrd="0" destOrd="0" presId="urn:microsoft.com/office/officeart/2018/5/layout/CenteredIconLabelDescriptionList"/>
    <dgm:cxn modelId="{83BAF46D-44C0-4B81-B20F-A0185E574246}" type="presOf" srcId="{ABB1D925-EE89-4549-9D31-8741ACDCA00F}" destId="{F02C91A9-6F5F-44E4-B84A-A26E58E22817}" srcOrd="0" destOrd="0" presId="urn:microsoft.com/office/officeart/2018/5/layout/CenteredIconLabelDescriptionList"/>
    <dgm:cxn modelId="{E4311EA8-6416-4161-9D3E-4B54F8DDE74A}" srcId="{0155E723-CAE1-4405-AA63-2E5FF047DE6D}" destId="{ABB1D925-EE89-4549-9D31-8741ACDCA00F}" srcOrd="0" destOrd="0" parTransId="{5AF0F5CA-A025-4C9B-8054-A8E86E537898}" sibTransId="{E3F76075-0298-47EA-80F4-B0B3C2F14049}"/>
    <dgm:cxn modelId="{3F2142D9-766A-43D7-AB5C-5391D554AE9E}" srcId="{C91C5784-4FD5-4D77-9B17-236E6CE4572E}" destId="{139E31EB-8C9D-479B-B0B9-34597EF9FEE7}" srcOrd="0" destOrd="0" parTransId="{284B2FDB-0FF4-4685-8990-CC4F28DC7377}" sibTransId="{F1DC8285-1B89-45DC-87D9-8CD8399DAADB}"/>
    <dgm:cxn modelId="{5BD0A7F5-7B86-4016-8433-92D48A79D899}" srcId="{C91C5784-4FD5-4D77-9B17-236E6CE4572E}" destId="{0155E723-CAE1-4405-AA63-2E5FF047DE6D}" srcOrd="1" destOrd="0" parTransId="{948F9312-06BF-4E3A-B08D-F96BF201A91E}" sibTransId="{7DF7E7B8-FDE7-4F81-A79A-4494DB7AB4CF}"/>
    <dgm:cxn modelId="{0EA5F05A-E18F-4F07-8CA7-78CEFA2FB358}" type="presParOf" srcId="{80C83AA1-6BE7-4F4D-8462-F6B40F0E2657}" destId="{B8A7D28B-A8F9-48D3-AF0D-BBE5EA444748}" srcOrd="0" destOrd="0" presId="urn:microsoft.com/office/officeart/2018/5/layout/CenteredIconLabelDescriptionList"/>
    <dgm:cxn modelId="{BF644865-8EF7-4ABF-B821-44CAA9FE746F}" type="presParOf" srcId="{B8A7D28B-A8F9-48D3-AF0D-BBE5EA444748}" destId="{364AC486-C11F-4563-AFC8-16B1BFF962B6}" srcOrd="0" destOrd="0" presId="urn:microsoft.com/office/officeart/2018/5/layout/CenteredIconLabelDescriptionList"/>
    <dgm:cxn modelId="{E902B342-C67C-4921-98A7-ACD2E0C9BB23}" type="presParOf" srcId="{B8A7D28B-A8F9-48D3-AF0D-BBE5EA444748}" destId="{C057072D-F5B6-436F-98EB-1018B9E68F58}" srcOrd="1" destOrd="0" presId="urn:microsoft.com/office/officeart/2018/5/layout/CenteredIconLabelDescriptionList"/>
    <dgm:cxn modelId="{F90BEDF3-3437-436E-A910-D38E60C6B671}" type="presParOf" srcId="{B8A7D28B-A8F9-48D3-AF0D-BBE5EA444748}" destId="{FD3C077B-49C1-4538-BA3F-661FFD24CB6D}" srcOrd="2" destOrd="0" presId="urn:microsoft.com/office/officeart/2018/5/layout/CenteredIconLabelDescriptionList"/>
    <dgm:cxn modelId="{CE433988-3E78-498F-A845-656C82675C72}" type="presParOf" srcId="{B8A7D28B-A8F9-48D3-AF0D-BBE5EA444748}" destId="{4FC95BD8-8576-4183-95E5-9A053E47163A}" srcOrd="3" destOrd="0" presId="urn:microsoft.com/office/officeart/2018/5/layout/CenteredIconLabelDescriptionList"/>
    <dgm:cxn modelId="{0643A3BF-CDF9-4EEA-AB99-14BF1631DBD7}" type="presParOf" srcId="{B8A7D28B-A8F9-48D3-AF0D-BBE5EA444748}" destId="{49A1F42A-59D2-453A-818D-9494A11928EA}" srcOrd="4" destOrd="0" presId="urn:microsoft.com/office/officeart/2018/5/layout/CenteredIconLabelDescriptionList"/>
    <dgm:cxn modelId="{3589CF61-6777-4C85-A465-C091200ABC43}" type="presParOf" srcId="{80C83AA1-6BE7-4F4D-8462-F6B40F0E2657}" destId="{0414AD71-A84C-4B66-99F1-F949104FA8C0}" srcOrd="1" destOrd="0" presId="urn:microsoft.com/office/officeart/2018/5/layout/CenteredIconLabelDescriptionList"/>
    <dgm:cxn modelId="{5AF3A5BA-9D3C-4C3F-B2CF-741AB5669B0D}" type="presParOf" srcId="{80C83AA1-6BE7-4F4D-8462-F6B40F0E2657}" destId="{30C9C643-6791-47F0-BC16-BD9B0CEB4984}" srcOrd="2" destOrd="0" presId="urn:microsoft.com/office/officeart/2018/5/layout/CenteredIconLabelDescriptionList"/>
    <dgm:cxn modelId="{100DC933-5E1D-42ED-AA6F-8B1C0C589947}" type="presParOf" srcId="{30C9C643-6791-47F0-BC16-BD9B0CEB4984}" destId="{17852A34-8BD6-424C-BF4A-F143CA257E8B}" srcOrd="0" destOrd="0" presId="urn:microsoft.com/office/officeart/2018/5/layout/CenteredIconLabelDescriptionList"/>
    <dgm:cxn modelId="{73B31388-21E4-45C7-84FF-ED36A6E073B3}" type="presParOf" srcId="{30C9C643-6791-47F0-BC16-BD9B0CEB4984}" destId="{FD410BBA-E35B-4734-9AAB-7CCF1751F2A7}" srcOrd="1" destOrd="0" presId="urn:microsoft.com/office/officeart/2018/5/layout/CenteredIconLabelDescriptionList"/>
    <dgm:cxn modelId="{73418748-2F93-47B1-9541-FA4EF2A1CE18}" type="presParOf" srcId="{30C9C643-6791-47F0-BC16-BD9B0CEB4984}" destId="{E65F6CA6-8A06-4F69-97D4-E625D2E09169}" srcOrd="2" destOrd="0" presId="urn:microsoft.com/office/officeart/2018/5/layout/CenteredIconLabelDescriptionList"/>
    <dgm:cxn modelId="{DBAB18EE-E5D1-431E-B218-DA9AB1239211}" type="presParOf" srcId="{30C9C643-6791-47F0-BC16-BD9B0CEB4984}" destId="{AF9B22EB-407E-47D1-ACFE-975429017708}" srcOrd="3" destOrd="0" presId="urn:microsoft.com/office/officeart/2018/5/layout/CenteredIconLabelDescriptionList"/>
    <dgm:cxn modelId="{5074E7E7-58D0-4E0B-85AC-F87604C5DCF3}" type="presParOf" srcId="{30C9C643-6791-47F0-BC16-BD9B0CEB4984}" destId="{F02C91A9-6F5F-44E4-B84A-A26E58E2281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AC486-C11F-4563-AFC8-16B1BFF962B6}">
      <dsp:nvSpPr>
        <dsp:cNvPr id="0" name=""/>
        <dsp:cNvSpPr/>
      </dsp:nvSpPr>
      <dsp:spPr>
        <a:xfrm>
          <a:off x="1238177" y="49982"/>
          <a:ext cx="1320417" cy="12598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3C077B-49C1-4538-BA3F-661FFD24CB6D}">
      <dsp:nvSpPr>
        <dsp:cNvPr id="0" name=""/>
        <dsp:cNvSpPr/>
      </dsp:nvSpPr>
      <dsp:spPr>
        <a:xfrm>
          <a:off x="12075" y="1397275"/>
          <a:ext cx="3772620" cy="539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sz="2100" b="1" i="0" kern="1200" baseline="0"/>
            <a:t>Chiamata – Soccorso: 8 min 30 sec circa</a:t>
          </a:r>
          <a:endParaRPr lang="en-US" sz="2100" kern="1200"/>
        </a:p>
      </dsp:txBody>
      <dsp:txXfrm>
        <a:off x="12075" y="1397275"/>
        <a:ext cx="3772620" cy="539918"/>
      </dsp:txXfrm>
    </dsp:sp>
    <dsp:sp modelId="{49A1F42A-59D2-453A-818D-9494A11928EA}">
      <dsp:nvSpPr>
        <dsp:cNvPr id="0" name=""/>
        <dsp:cNvSpPr/>
      </dsp:nvSpPr>
      <dsp:spPr>
        <a:xfrm>
          <a:off x="12075" y="1977884"/>
          <a:ext cx="3772620" cy="106628"/>
        </a:xfrm>
        <a:prstGeom prst="rect">
          <a:avLst/>
        </a:prstGeom>
        <a:noFill/>
        <a:ln>
          <a:noFill/>
        </a:ln>
        <a:effectLst/>
      </dsp:spPr>
      <dsp:style>
        <a:lnRef idx="0">
          <a:scrgbClr r="0" g="0" b="0"/>
        </a:lnRef>
        <a:fillRef idx="0">
          <a:scrgbClr r="0" g="0" b="0"/>
        </a:fillRef>
        <a:effectRef idx="0">
          <a:scrgbClr r="0" g="0" b="0"/>
        </a:effectRef>
        <a:fontRef idx="minor"/>
      </dsp:style>
    </dsp:sp>
    <dsp:sp modelId="{17852A34-8BD6-424C-BF4A-F143CA257E8B}">
      <dsp:nvSpPr>
        <dsp:cNvPr id="0" name=""/>
        <dsp:cNvSpPr/>
      </dsp:nvSpPr>
      <dsp:spPr>
        <a:xfrm>
          <a:off x="5671006" y="49982"/>
          <a:ext cx="1320417" cy="12598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5F6CA6-8A06-4F69-97D4-E625D2E09169}">
      <dsp:nvSpPr>
        <dsp:cNvPr id="0" name=""/>
        <dsp:cNvSpPr/>
      </dsp:nvSpPr>
      <dsp:spPr>
        <a:xfrm>
          <a:off x="4444904" y="1397275"/>
          <a:ext cx="3772620" cy="539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sz="2100" b="1" i="0" kern="1200" baseline="0"/>
            <a:t>Chiamata – Primo Shock: 10 min circa</a:t>
          </a:r>
          <a:endParaRPr lang="en-US" sz="2100" kern="1200"/>
        </a:p>
      </dsp:txBody>
      <dsp:txXfrm>
        <a:off x="4444904" y="1397275"/>
        <a:ext cx="3772620" cy="539918"/>
      </dsp:txXfrm>
    </dsp:sp>
    <dsp:sp modelId="{F02C91A9-6F5F-44E4-B84A-A26E58E22817}">
      <dsp:nvSpPr>
        <dsp:cNvPr id="0" name=""/>
        <dsp:cNvSpPr/>
      </dsp:nvSpPr>
      <dsp:spPr>
        <a:xfrm>
          <a:off x="4444904" y="1977884"/>
          <a:ext cx="3772620" cy="106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i="0" kern="1200" baseline="0"/>
            <a:t>media shock erogati: 4 (1-29)</a:t>
          </a:r>
          <a:endParaRPr lang="en-US" sz="1600" kern="1200"/>
        </a:p>
      </dsp:txBody>
      <dsp:txXfrm>
        <a:off x="4444904" y="1977884"/>
        <a:ext cx="3772620" cy="106628"/>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13</a:t>
            </a:fld>
            <a:endParaRPr lang="it-IT"/>
          </a:p>
        </p:txBody>
      </p:sp>
    </p:spTree>
    <p:extLst>
      <p:ext uri="{BB962C8B-B14F-4D97-AF65-F5344CB8AC3E}">
        <p14:creationId xmlns:p14="http://schemas.microsoft.com/office/powerpoint/2010/main" val="25913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17</a:t>
            </a:fld>
            <a:endParaRPr lang="it-IT"/>
          </a:p>
        </p:txBody>
      </p:sp>
    </p:spTree>
    <p:extLst>
      <p:ext uri="{BB962C8B-B14F-4D97-AF65-F5344CB8AC3E}">
        <p14:creationId xmlns:p14="http://schemas.microsoft.com/office/powerpoint/2010/main" val="3973240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19</a:t>
            </a:fld>
            <a:endParaRPr lang="it-IT"/>
          </a:p>
        </p:txBody>
      </p:sp>
    </p:spTree>
    <p:extLst>
      <p:ext uri="{BB962C8B-B14F-4D97-AF65-F5344CB8AC3E}">
        <p14:creationId xmlns:p14="http://schemas.microsoft.com/office/powerpoint/2010/main" val="1953080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22</a:t>
            </a:fld>
            <a:endParaRPr lang="it-IT"/>
          </a:p>
        </p:txBody>
      </p:sp>
    </p:spTree>
    <p:extLst>
      <p:ext uri="{BB962C8B-B14F-4D97-AF65-F5344CB8AC3E}">
        <p14:creationId xmlns:p14="http://schemas.microsoft.com/office/powerpoint/2010/main" val="2687245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24</a:t>
            </a:fld>
            <a:endParaRPr lang="it-IT"/>
          </a:p>
        </p:txBody>
      </p:sp>
    </p:spTree>
    <p:extLst>
      <p:ext uri="{BB962C8B-B14F-4D97-AF65-F5344CB8AC3E}">
        <p14:creationId xmlns:p14="http://schemas.microsoft.com/office/powerpoint/2010/main" val="417601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C094016-23D1-494A-8525-47AB882668E5}" type="slidenum">
              <a:rPr lang="it-IT" altLang="it-IT"/>
              <a:pPr eaLnBrk="1" hangingPunct="1"/>
              <a:t>25</a:t>
            </a:fld>
            <a:endParaRPr lang="it-IT" altLang="it-IT"/>
          </a:p>
        </p:txBody>
      </p:sp>
      <p:sp>
        <p:nvSpPr>
          <p:cNvPr id="61443" name="Rectangle 2"/>
          <p:cNvSpPr>
            <a:spLocks noGrp="1" noRot="1" noChangeAspect="1" noChangeArrowheads="1" noTextEdit="1"/>
          </p:cNvSpPr>
          <p:nvPr>
            <p:ph type="sldImg"/>
            <p:custDataLst>
              <p:tags r:id="rId1"/>
            </p:custDataLst>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a:cs typeface="Times New Roman" panose="02020603050405020304" pitchFamily="18" charset="0"/>
              </a:rPr>
              <a:t>Il termine defibrillatori automatici esterni si riferisce a defibrillatori sterni con un sistema di analisi del ritmo cardiaco incorporato. Alcuni apparecchi sono considerati completamente automatici, mentre altri sono defibrillatori semiautomatici. Tutti gli AED vengono attaccati al paziente tramite due piastre adesive monouso e cavi di connessione. Le piastre hanno due funzioni: registrare il ritmo ed erogare la scarica elettrica al paziente.</a:t>
            </a:r>
            <a:br>
              <a:rPr lang="it-IT" altLang="it-IT">
                <a:cs typeface="Times New Roman" panose="02020603050405020304" pitchFamily="18" charset="0"/>
              </a:rPr>
            </a:br>
            <a:r>
              <a:rPr lang="it-IT" altLang="it-IT">
                <a:cs typeface="Times New Roman" panose="02020603050405020304" pitchFamily="18" charset="0"/>
              </a:rPr>
              <a:t>Un defibrillatore automatico richiede che esclusivamente che vengano collegati gli elettrodi e, nel caso in cui sia presente una VF lo strumento carica il suo condensatore ed eroga la scarica.Gli apparecchi semiautomatici richiedono una manovra addizionale all’operatore: premere il pulsante “analisi” perché venga iniziata l’analisi del ritmo, e il pulsante shock affinché venga erogata la scarica.</a:t>
            </a:r>
            <a:br>
              <a:rPr lang="it-IT" altLang="it-IT">
                <a:cs typeface="Times New Roman" panose="02020603050405020304" pitchFamily="18" charset="0"/>
              </a:rPr>
            </a:br>
            <a:r>
              <a:rPr lang="it-IT" altLang="it-IT">
                <a:cs typeface="Times New Roman" panose="02020603050405020304" pitchFamily="18" charset="0"/>
              </a:rPr>
              <a:t>Il pulsante shock può essere premuto solo quando lo strumento identifica la VF e ha avvertito l’operatore di premere il pulsante.</a:t>
            </a:r>
            <a:br>
              <a:rPr lang="it-IT" altLang="it-IT">
                <a:cs typeface="Times New Roman" panose="02020603050405020304" pitchFamily="18" charset="0"/>
              </a:rPr>
            </a:br>
            <a:r>
              <a:rPr lang="it-IT" altLang="it-IT">
                <a:cs typeface="Times New Roman" panose="02020603050405020304" pitchFamily="18" charset="0"/>
              </a:rPr>
              <a:t>I defibrillatori completamente automatici sono stati sviluppati per l’uso da parte di operatori che hanno ricevuto un limitato addestramento. I defibrillatori a richiesta di scarica sono più sicuri, in quanto passano alla modalità di analisi solo se attivati dall’operatore, lasciando a lui la decisione finale di defibrillare o meno.</a:t>
            </a:r>
            <a:br>
              <a:rPr lang="it-IT" altLang="it-IT">
                <a:cs typeface="Times New Roman" panose="02020603050405020304" pitchFamily="18" charset="0"/>
              </a:rPr>
            </a:br>
            <a:r>
              <a:rPr lang="it-IT" altLang="it-IT">
                <a:cs typeface="Times New Roman" panose="02020603050405020304" pitchFamily="18" charset="0"/>
              </a:rPr>
              <a:t>L’esperienza clinica suggerisce che gli strumenti sono ugualmente sicuri, indipendentemente dal fatto che sia l’operatore a premere il pulsante o meno.</a:t>
            </a:r>
          </a:p>
          <a:p>
            <a:pPr eaLnBrk="1" hangingPunct="1">
              <a:spcBef>
                <a:spcPct val="0"/>
              </a:spcBef>
            </a:pPr>
            <a:endParaRPr lang="it-IT" altLang="it-IT"/>
          </a:p>
          <a:p>
            <a:pPr eaLnBrk="1" hangingPunct="1">
              <a:spcBef>
                <a:spcPct val="0"/>
              </a:spcBef>
            </a:pPr>
            <a:endParaRPr lang="it-IT" altLang="it-IT"/>
          </a:p>
        </p:txBody>
      </p:sp>
    </p:spTree>
    <p:extLst>
      <p:ext uri="{BB962C8B-B14F-4D97-AF65-F5344CB8AC3E}">
        <p14:creationId xmlns:p14="http://schemas.microsoft.com/office/powerpoint/2010/main" val="2400848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custDataLst>
              <p:tags r:id="rId1"/>
            </p:custDataLst>
          </p:nvPr>
        </p:nvSpPr>
        <p:spPr/>
        <p:txBody>
          <a:bodyPr/>
          <a:lstStyle/>
          <a:p>
            <a:endParaRPr lang="it-IT"/>
          </a:p>
        </p:txBody>
      </p:sp>
      <p:sp>
        <p:nvSpPr>
          <p:cNvPr id="4" name="Segnaposto numero diapositiva 3"/>
          <p:cNvSpPr>
            <a:spLocks noGrp="1"/>
          </p:cNvSpPr>
          <p:nvPr>
            <p:ph type="sldNum" sz="quarter" idx="10"/>
          </p:nvPr>
        </p:nvSpPr>
        <p:spPr/>
        <p:txBody>
          <a:bodyPr/>
          <a:lstStyle/>
          <a:p>
            <a:fld id="{788DC81E-0221-455A-AE29-83F9F5A31FF4}" type="slidenum">
              <a:rPr lang="it-IT" smtClean="0"/>
              <a:t>27</a:t>
            </a:fld>
            <a:endParaRPr lang="it-IT"/>
          </a:p>
        </p:txBody>
      </p:sp>
    </p:spTree>
    <p:extLst>
      <p:ext uri="{BB962C8B-B14F-4D97-AF65-F5344CB8AC3E}">
        <p14:creationId xmlns:p14="http://schemas.microsoft.com/office/powerpoint/2010/main" val="3392643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24E8A80-2B5F-4870-AFB9-714EF0C4E366}" type="slidenum">
              <a:rPr lang="it-IT" altLang="it-IT"/>
              <a:pPr eaLnBrk="1" hangingPunct="1"/>
              <a:t>30</a:t>
            </a:fld>
            <a:endParaRPr lang="it-IT" altLang="it-IT"/>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a:t>No in pazienti portatori di pace-maker!!!!!!</a:t>
            </a:r>
          </a:p>
        </p:txBody>
      </p:sp>
    </p:spTree>
    <p:extLst>
      <p:ext uri="{BB962C8B-B14F-4D97-AF65-F5344CB8AC3E}">
        <p14:creationId xmlns:p14="http://schemas.microsoft.com/office/powerpoint/2010/main" val="706061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685800" y="2130425"/>
            <a:ext cx="7772400" cy="1470025"/>
          </a:xfrm>
          <a:prstGeom prst="rect">
            <a:avLst/>
          </a:prstGeom>
        </p:spPr>
        <p:txBody>
          <a:bodyPr/>
          <a:lstStyle/>
          <a:p>
            <a:r>
              <a:t>Titolo Testo</a:t>
            </a:r>
          </a:p>
        </p:txBody>
      </p:sp>
      <p:sp>
        <p:nvSpPr>
          <p:cNvPr id="12" name="Corpo livello uno…"/>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9ACB8B-1CC4-471D-99C0-46EB6075EBA1}" type="datetimeFigureOut">
              <a:rPr lang="it-IT" smtClean="0"/>
              <a:t>21/09/2023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a:xfrm>
            <a:off x="8389284" y="6400413"/>
            <a:ext cx="297516" cy="276999"/>
          </a:xfrm>
        </p:spPr>
        <p:txBody>
          <a:bodyPr/>
          <a:lstStyle/>
          <a:p>
            <a:fld id="{4DD399B7-C28B-482F-843B-79462AE1B030}" type="slidenum">
              <a:rPr lang="it-IT" smtClean="0"/>
              <a:t>‹N›</a:t>
            </a:fld>
            <a:endParaRPr lang="it-IT"/>
          </a:p>
        </p:txBody>
      </p:sp>
    </p:spTree>
    <p:extLst>
      <p:ext uri="{BB962C8B-B14F-4D97-AF65-F5344CB8AC3E}">
        <p14:creationId xmlns:p14="http://schemas.microsoft.com/office/powerpoint/2010/main" val="284222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a:t>
            </a:r>
          </a:p>
        </p:txBody>
      </p:sp>
      <p:sp>
        <p:nvSpPr>
          <p:cNvPr id="3" name="Segnaposto ClipArt 2"/>
          <p:cNvSpPr>
            <a:spLocks noGrp="1"/>
          </p:cNvSpPr>
          <p:nvPr>
            <p:ph type="clipArt" sz="half" idx="1"/>
          </p:nvPr>
        </p:nvSpPr>
        <p:spPr>
          <a:xfrm>
            <a:off x="457200" y="1600202"/>
            <a:ext cx="4038600" cy="4525963"/>
          </a:xfrm>
          <a:prstGeom prst="rect">
            <a:avLst/>
          </a:prstGeom>
        </p:spPr>
        <p:txBody>
          <a:bodyPr/>
          <a:lstStyle/>
          <a:p>
            <a:pPr lvl="0"/>
            <a:endParaRPr lang="it-IT" noProof="0"/>
          </a:p>
        </p:txBody>
      </p:sp>
      <p:sp>
        <p:nvSpPr>
          <p:cNvPr id="4" name="Segnaposto testo 3"/>
          <p:cNvSpPr>
            <a:spLocks noGrp="1"/>
          </p:cNvSpPr>
          <p:nvPr>
            <p:ph type="body" sz="half" idx="2"/>
          </p:nvPr>
        </p:nvSpPr>
        <p:spPr>
          <a:xfrm>
            <a:off x="4648200" y="1600202"/>
            <a:ext cx="4038600" cy="452596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02500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29" name="Titolo Testo"/>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Titolo Testo</a:t>
            </a:r>
          </a:p>
        </p:txBody>
      </p:sp>
      <p:sp>
        <p:nvSpPr>
          <p:cNvPr id="30" name="Corpo livello uno…"/>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uto 2">
    <p:spTree>
      <p:nvGrpSpPr>
        <p:cNvPr id="1" name=""/>
        <p:cNvGrpSpPr/>
        <p:nvPr/>
      </p:nvGrpSpPr>
      <p:grpSpPr>
        <a:xfrm>
          <a:off x="0" y="0"/>
          <a:ext cx="0" cy="0"/>
          <a:chOff x="0" y="0"/>
          <a:chExt cx="0" cy="0"/>
        </a:xfrm>
      </p:grpSpPr>
      <p:sp>
        <p:nvSpPr>
          <p:cNvPr id="38" name="Titolo Testo"/>
          <p:cNvSpPr txBox="1">
            <a:spLocks noGrp="1"/>
          </p:cNvSpPr>
          <p:nvPr>
            <p:ph type="title"/>
          </p:nvPr>
        </p:nvSpPr>
        <p:spPr>
          <a:prstGeom prst="rect">
            <a:avLst/>
          </a:prstGeom>
        </p:spPr>
        <p:txBody>
          <a:bodyPr/>
          <a:lstStyle/>
          <a:p>
            <a:r>
              <a:t>Titolo Testo</a:t>
            </a:r>
          </a:p>
        </p:txBody>
      </p:sp>
      <p:sp>
        <p:nvSpPr>
          <p:cNvPr id="39" name="Corpo livello uno…"/>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49" name="Segnaposto testo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57" name="Titolo Testo"/>
          <p:cNvSpPr txBox="1">
            <a:spLocks noGrp="1"/>
          </p:cNvSpPr>
          <p:nvPr>
            <p:ph type="title"/>
          </p:nvPr>
        </p:nvSpPr>
        <p:spPr>
          <a:prstGeom prst="rect">
            <a:avLst/>
          </a:prstGeom>
        </p:spPr>
        <p:txBody>
          <a:bodyPr/>
          <a:lstStyle/>
          <a:p>
            <a:r>
              <a:t>Titolo Testo</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6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72" name="Titolo Testo"/>
          <p:cNvSpPr txBox="1">
            <a:spLocks noGrp="1"/>
          </p:cNvSpPr>
          <p:nvPr>
            <p:ph type="title"/>
          </p:nvPr>
        </p:nvSpPr>
        <p:spPr>
          <a:xfrm>
            <a:off x="457200" y="273050"/>
            <a:ext cx="3008314" cy="1162050"/>
          </a:xfrm>
          <a:prstGeom prst="rect">
            <a:avLst/>
          </a:prstGeom>
        </p:spPr>
        <p:txBody>
          <a:bodyPr anchor="b"/>
          <a:lstStyle>
            <a:lvl1pPr algn="l">
              <a:defRPr sz="2000" b="1"/>
            </a:lvl1pPr>
          </a:lstStyle>
          <a:p>
            <a:r>
              <a:t>Titolo Testo</a:t>
            </a:r>
          </a:p>
        </p:txBody>
      </p:sp>
      <p:sp>
        <p:nvSpPr>
          <p:cNvPr id="73" name="Corpo livello uno…"/>
          <p:cNvSpPr txBox="1">
            <a:spLocks noGrp="1"/>
          </p:cNvSpPr>
          <p:nvPr>
            <p:ph type="body" idx="1"/>
          </p:nvPr>
        </p:nvSpPr>
        <p:spPr>
          <a:xfrm>
            <a:off x="3575050" y="273050"/>
            <a:ext cx="5111750" cy="5853113"/>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74" name="Segnaposto testo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82" name="Titolo Testo"/>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Titolo Testo</a:t>
            </a:r>
          </a:p>
        </p:txBody>
      </p:sp>
      <p:sp>
        <p:nvSpPr>
          <p:cNvPr id="83" name="Segnaposto immagine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Corpo livello uno…"/>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30.png"/><Relationship Id="rId11" Type="http://schemas.openxmlformats.org/officeDocument/2006/relationships/image" Target="../media/image24.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7.jpe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56.jp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11.xml"/><Relationship Id="rId4" Type="http://schemas.openxmlformats.org/officeDocument/2006/relationships/image" Target="../media/image59.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0.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Immagine 3" descr="Immagine 3"/>
          <p:cNvPicPr>
            <a:picLocks noChangeAspect="1"/>
          </p:cNvPicPr>
          <p:nvPr/>
        </p:nvPicPr>
        <p:blipFill>
          <a:blip r:embed="rId2"/>
          <a:stretch>
            <a:fillRect/>
          </a:stretch>
        </p:blipFill>
        <p:spPr>
          <a:xfrm>
            <a:off x="0" y="0"/>
            <a:ext cx="9144000" cy="1948721"/>
          </a:xfrm>
          <a:prstGeom prst="rect">
            <a:avLst/>
          </a:prstGeom>
          <a:ln w="12700">
            <a:miter lim="400000"/>
          </a:ln>
        </p:spPr>
      </p:pic>
      <p:pic>
        <p:nvPicPr>
          <p:cNvPr id="95" name="Immagine 4" descr="Immagine 4"/>
          <p:cNvPicPr>
            <a:picLocks noChangeAspect="1"/>
          </p:cNvPicPr>
          <p:nvPr/>
        </p:nvPicPr>
        <p:blipFill>
          <a:blip r:embed="rId3"/>
          <a:stretch>
            <a:fillRect/>
          </a:stretch>
        </p:blipFill>
        <p:spPr>
          <a:xfrm>
            <a:off x="382125" y="2193781"/>
            <a:ext cx="3016782" cy="4365632"/>
          </a:xfrm>
          <a:prstGeom prst="rect">
            <a:avLst/>
          </a:prstGeom>
          <a:ln w="12700">
            <a:miter lim="400000"/>
          </a:ln>
        </p:spPr>
      </p:pic>
      <p:sp>
        <p:nvSpPr>
          <p:cNvPr id="97" name="CasellaDiTesto 6"/>
          <p:cNvSpPr txBox="1"/>
          <p:nvPr/>
        </p:nvSpPr>
        <p:spPr>
          <a:xfrm>
            <a:off x="5687783" y="5666821"/>
            <a:ext cx="3295131"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2400" b="1">
                <a:solidFill>
                  <a:srgbClr val="15A02A"/>
                </a:solidFill>
              </a:defRPr>
            </a:pPr>
            <a:r>
              <a:rPr dirty="0"/>
              <a:t>Dr </a:t>
            </a:r>
            <a:r>
              <a:rPr lang="it-IT" dirty="0"/>
              <a:t>VOLONTE’</a:t>
            </a:r>
            <a:r>
              <a:rPr dirty="0"/>
              <a:t> </a:t>
            </a:r>
            <a:r>
              <a:rPr lang="it-IT" dirty="0"/>
              <a:t>Fabio</a:t>
            </a:r>
            <a:endParaRPr dirty="0"/>
          </a:p>
          <a:p>
            <a:pPr algn="ctr">
              <a:defRPr sz="2400" b="1">
                <a:solidFill>
                  <a:srgbClr val="15A02A"/>
                </a:solidFill>
              </a:defRPr>
            </a:pPr>
            <a:r>
              <a:rPr dirty="0" err="1"/>
              <a:t>Anestesista</a:t>
            </a:r>
            <a:r>
              <a:rPr dirty="0"/>
              <a:t> </a:t>
            </a:r>
            <a:r>
              <a:rPr dirty="0" err="1"/>
              <a:t>Rianimatore</a:t>
            </a:r>
            <a:endParaRPr dirty="0"/>
          </a:p>
        </p:txBody>
      </p:sp>
      <p:sp>
        <p:nvSpPr>
          <p:cNvPr id="3" name="CasellaDiTesto 2">
            <a:extLst>
              <a:ext uri="{FF2B5EF4-FFF2-40B4-BE49-F238E27FC236}">
                <a16:creationId xmlns:a16="http://schemas.microsoft.com/office/drawing/2014/main" id="{B4A4DAF7-15E9-1DB1-793B-CF83A8130C0B}"/>
              </a:ext>
            </a:extLst>
          </p:cNvPr>
          <p:cNvSpPr txBox="1"/>
          <p:nvPr/>
        </p:nvSpPr>
        <p:spPr>
          <a:xfrm>
            <a:off x="4082142" y="3761992"/>
            <a:ext cx="4278087"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1800" b="1" dirty="0">
                <a:solidFill>
                  <a:srgbClr val="2D5193"/>
                </a:solidFill>
                <a:effectLst/>
                <a:latin typeface="Arial" panose="020B0604020202020204" pitchFamily="34" charset="0"/>
              </a:rPr>
              <a:t>20 Settembre 2023</a:t>
            </a:r>
            <a:endParaRPr lang="it-IT" dirty="0"/>
          </a:p>
          <a:p>
            <a:r>
              <a:rPr lang="it-IT" sz="1800" b="1" dirty="0">
                <a:solidFill>
                  <a:srgbClr val="00AF4F"/>
                </a:solidFill>
                <a:effectLst/>
                <a:latin typeface="Arial" panose="020B0604020202020204" pitchFamily="34" charset="0"/>
              </a:rPr>
              <a:t>TECNICHE DI PRIMO SOCCORSO E DEFIBRILLATORE </a:t>
            </a:r>
            <a:endParaRPr lang="it-IT"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itolo 1"/>
          <p:cNvSpPr txBox="1">
            <a:spLocks noGrp="1"/>
          </p:cNvSpPr>
          <p:nvPr>
            <p:ph type="title"/>
          </p:nvPr>
        </p:nvSpPr>
        <p:spPr>
          <a:xfrm>
            <a:off x="457200" y="274638"/>
            <a:ext cx="8229600" cy="787002"/>
          </a:xfrm>
          <a:prstGeom prst="rect">
            <a:avLst/>
          </a:prstGeom>
        </p:spPr>
        <p:txBody>
          <a:bodyPr>
            <a:normAutofit fontScale="90000"/>
          </a:bodyPr>
          <a:lstStyle>
            <a:lvl1pPr>
              <a:defRPr>
                <a:solidFill>
                  <a:srgbClr val="15A02A"/>
                </a:solidFill>
              </a:defRPr>
            </a:lvl1pPr>
          </a:lstStyle>
          <a:p>
            <a:r>
              <a:rPr lang="it-IT" b="1" dirty="0"/>
              <a:t>CHIUNQUE PUÒ SALVARE UNA VITA</a:t>
            </a:r>
          </a:p>
        </p:txBody>
      </p:sp>
      <p:pic>
        <p:nvPicPr>
          <p:cNvPr id="179" name="Immagine 3" descr="Immagine 3"/>
          <p:cNvPicPr>
            <a:picLocks noChangeAspect="1"/>
          </p:cNvPicPr>
          <p:nvPr/>
        </p:nvPicPr>
        <p:blipFill>
          <a:blip r:embed="rId2"/>
          <a:stretch>
            <a:fillRect/>
          </a:stretch>
        </p:blipFill>
        <p:spPr>
          <a:xfrm>
            <a:off x="457200" y="1264161"/>
            <a:ext cx="8264908" cy="5458733"/>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 name="Immagine 4" descr="Immagine 4"/>
          <p:cNvPicPr>
            <a:picLocks noChangeAspect="1"/>
          </p:cNvPicPr>
          <p:nvPr/>
        </p:nvPicPr>
        <p:blipFill>
          <a:blip r:embed="rId2"/>
          <a:stretch>
            <a:fillRect/>
          </a:stretch>
        </p:blipFill>
        <p:spPr>
          <a:xfrm>
            <a:off x="341211" y="398114"/>
            <a:ext cx="8559801" cy="6134101"/>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Immagine 3" descr="Immagine 3"/>
          <p:cNvPicPr>
            <a:picLocks noChangeAspect="1"/>
          </p:cNvPicPr>
          <p:nvPr/>
        </p:nvPicPr>
        <p:blipFill>
          <a:blip r:embed="rId2"/>
          <a:stretch>
            <a:fillRect/>
          </a:stretch>
        </p:blipFill>
        <p:spPr>
          <a:xfrm>
            <a:off x="0" y="279400"/>
            <a:ext cx="9144000" cy="6288626"/>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l="10515" t="22845" r="35802" b="23155"/>
          <a:stretch>
            <a:fillRect/>
          </a:stretch>
        </p:blipFill>
        <p:spPr bwMode="auto">
          <a:xfrm>
            <a:off x="372980" y="2550696"/>
            <a:ext cx="5226993" cy="280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ttangolo 2"/>
          <p:cNvSpPr>
            <a:spLocks noChangeArrowheads="1"/>
          </p:cNvSpPr>
          <p:nvPr/>
        </p:nvSpPr>
        <p:spPr bwMode="auto">
          <a:xfrm>
            <a:off x="0" y="1255369"/>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LIVELLI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FORMAZIONE</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8167" y="2689195"/>
            <a:ext cx="457200" cy="457200"/>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7369" y="2688518"/>
            <a:ext cx="457200" cy="457200"/>
          </a:xfrm>
          <a:prstGeom prst="rect">
            <a:avLst/>
          </a:prstGeom>
        </p:spPr>
      </p:pic>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6767" y="3443437"/>
            <a:ext cx="457200" cy="457200"/>
          </a:xfrm>
          <a:prstGeom prst="rect">
            <a:avLst/>
          </a:prstGeom>
        </p:spPr>
      </p:pic>
      <p:pic>
        <p:nvPicPr>
          <p:cNvPr id="6" name="Immagin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0169" y="4391527"/>
            <a:ext cx="457200" cy="457200"/>
          </a:xfrm>
          <a:prstGeom prst="rect">
            <a:avLst/>
          </a:prstGeom>
        </p:spPr>
      </p:pic>
      <p:sp>
        <p:nvSpPr>
          <p:cNvPr id="7" name="CasellaDiTesto 6"/>
          <p:cNvSpPr txBox="1"/>
          <p:nvPr/>
        </p:nvSpPr>
        <p:spPr>
          <a:xfrm>
            <a:off x="6969998" y="2779295"/>
            <a:ext cx="1933371" cy="300082"/>
          </a:xfrm>
          <a:prstGeom prst="rect">
            <a:avLst/>
          </a:prstGeom>
          <a:noFill/>
        </p:spPr>
        <p:txBody>
          <a:bodyPr wrap="square" rtlCol="0">
            <a:spAutoFit/>
          </a:bodyPr>
          <a:lstStyle/>
          <a:p>
            <a:r>
              <a:rPr lang="it-IT" sz="1350" b="1" dirty="0"/>
              <a:t>OPERATORI</a:t>
            </a:r>
            <a:r>
              <a:rPr lang="it-IT" sz="1350" dirty="0"/>
              <a:t> SANITARI</a:t>
            </a:r>
          </a:p>
        </p:txBody>
      </p:sp>
      <p:sp>
        <p:nvSpPr>
          <p:cNvPr id="10" name="CasellaDiTesto 9"/>
          <p:cNvSpPr txBox="1"/>
          <p:nvPr/>
        </p:nvSpPr>
        <p:spPr>
          <a:xfrm>
            <a:off x="6969998" y="3415889"/>
            <a:ext cx="1933371" cy="507831"/>
          </a:xfrm>
          <a:prstGeom prst="rect">
            <a:avLst/>
          </a:prstGeom>
          <a:noFill/>
        </p:spPr>
        <p:txBody>
          <a:bodyPr wrap="square" rtlCol="0">
            <a:spAutoFit/>
          </a:bodyPr>
          <a:lstStyle/>
          <a:p>
            <a:r>
              <a:rPr lang="it-IT" sz="1350" b="1" dirty="0"/>
              <a:t>TRAINED</a:t>
            </a:r>
            <a:r>
              <a:rPr lang="it-IT" sz="1350" dirty="0"/>
              <a:t> RESCUERS</a:t>
            </a:r>
          </a:p>
          <a:p>
            <a:r>
              <a:rPr lang="it-IT" sz="1350" dirty="0"/>
              <a:t>LAICI </a:t>
            </a:r>
            <a:r>
              <a:rPr lang="it-IT" sz="1350" b="1" dirty="0"/>
              <a:t>ADDESTRATI</a:t>
            </a:r>
            <a:endParaRPr lang="it-IT" sz="1350" dirty="0"/>
          </a:p>
        </p:txBody>
      </p:sp>
      <p:sp>
        <p:nvSpPr>
          <p:cNvPr id="11" name="CasellaDiTesto 10"/>
          <p:cNvSpPr txBox="1"/>
          <p:nvPr/>
        </p:nvSpPr>
        <p:spPr>
          <a:xfrm>
            <a:off x="6969997" y="4396278"/>
            <a:ext cx="2174003" cy="715581"/>
          </a:xfrm>
          <a:prstGeom prst="rect">
            <a:avLst/>
          </a:prstGeom>
          <a:noFill/>
        </p:spPr>
        <p:txBody>
          <a:bodyPr wrap="square" rtlCol="0">
            <a:spAutoFit/>
          </a:bodyPr>
          <a:lstStyle/>
          <a:p>
            <a:r>
              <a:rPr lang="it-IT" sz="1350" b="1" dirty="0"/>
              <a:t>LAY - UNTRAINED</a:t>
            </a:r>
            <a:r>
              <a:rPr lang="it-IT" sz="1350" dirty="0"/>
              <a:t> RESCUERS</a:t>
            </a:r>
          </a:p>
          <a:p>
            <a:r>
              <a:rPr lang="it-IT" sz="1350" b="1" dirty="0"/>
              <a:t>LAICI</a:t>
            </a:r>
          </a:p>
        </p:txBody>
      </p:sp>
    </p:spTree>
    <p:extLst>
      <p:ext uri="{BB962C8B-B14F-4D97-AF65-F5344CB8AC3E}">
        <p14:creationId xmlns:p14="http://schemas.microsoft.com/office/powerpoint/2010/main" val="456999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0" y="14103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CATENA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SOPRAVVIVENZA</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0" y="2979653"/>
            <a:ext cx="8583680" cy="16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9157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57300"/>
            <a:ext cx="9144000" cy="742950"/>
          </a:xfrm>
        </p:spPr>
        <p:txBody>
          <a:bodyPr>
            <a:normAutofit/>
          </a:bodyPr>
          <a:lstStyle/>
          <a:p>
            <a:pPr algn="ctr"/>
            <a:r>
              <a:rPr lang="it-CH" sz="3300" b="1" dirty="0">
                <a:solidFill>
                  <a:srgbClr val="FF0000"/>
                </a:solidFill>
                <a:effectLst>
                  <a:outerShdw blurRad="38100" dist="38100" dir="2700000" algn="tl">
                    <a:srgbClr val="000000">
                      <a:alpha val="43137"/>
                    </a:srgbClr>
                  </a:outerShdw>
                </a:effectLst>
                <a:latin typeface="Calibri" panose="020F0502020204030204" pitchFamily="34" charset="0"/>
              </a:rPr>
              <a:t>L’ARRESTO CARDIACO</a:t>
            </a:r>
          </a:p>
        </p:txBody>
      </p:sp>
      <p:sp>
        <p:nvSpPr>
          <p:cNvPr id="3" name="Segnaposto contenuto 2"/>
          <p:cNvSpPr>
            <a:spLocks noGrp="1"/>
          </p:cNvSpPr>
          <p:nvPr>
            <p:ph idx="1"/>
          </p:nvPr>
        </p:nvSpPr>
        <p:spPr/>
        <p:txBody>
          <a:bodyPr>
            <a:normAutofit fontScale="92500" lnSpcReduction="20000"/>
          </a:bodyPr>
          <a:lstStyle/>
          <a:p>
            <a:endParaRPr lang="it-CH" dirty="0">
              <a:effectLst>
                <a:outerShdw blurRad="38100" dist="38100" dir="2700000" algn="tl">
                  <a:srgbClr val="000000">
                    <a:alpha val="43137"/>
                  </a:srgbClr>
                </a:outerShdw>
              </a:effectLst>
            </a:endParaRPr>
          </a:p>
          <a:p>
            <a:r>
              <a:rPr lang="it-CH" dirty="0">
                <a:effectLst>
                  <a:outerShdw blurRad="38100" dist="38100" dir="2700000" algn="tl">
                    <a:srgbClr val="000000">
                      <a:alpha val="43137"/>
                    </a:srgbClr>
                  </a:outerShdw>
                </a:effectLst>
              </a:rPr>
              <a:t>LA VITTIMA NON RISPONDE E NON HA UN RESPIRO EFFICACE</a:t>
            </a:r>
          </a:p>
          <a:p>
            <a:endParaRPr lang="it-CH" dirty="0">
              <a:effectLst>
                <a:outerShdw blurRad="38100" dist="38100" dir="2700000" algn="tl">
                  <a:srgbClr val="000000">
                    <a:alpha val="43137"/>
                  </a:srgbClr>
                </a:outerShdw>
              </a:effectLst>
            </a:endParaRPr>
          </a:p>
          <a:p>
            <a:endParaRPr lang="it-CH" dirty="0">
              <a:effectLst>
                <a:outerShdw blurRad="38100" dist="38100" dir="2700000" algn="tl">
                  <a:srgbClr val="000000">
                    <a:alpha val="43137"/>
                  </a:srgbClr>
                </a:outerShdw>
              </a:effectLst>
            </a:endParaRPr>
          </a:p>
          <a:p>
            <a:r>
              <a:rPr lang="it-CH" dirty="0">
                <a:effectLst>
                  <a:outerShdw blurRad="38100" dist="38100" dir="2700000" algn="tl">
                    <a:srgbClr val="000000">
                      <a:alpha val="43137"/>
                    </a:srgbClr>
                  </a:outerShdw>
                </a:effectLst>
              </a:rPr>
              <a:t>ARRESTO DELL’ATTIVITÀ MECCANICA DEL CUORE</a:t>
            </a:r>
          </a:p>
          <a:p>
            <a:endParaRPr lang="it-CH" dirty="0">
              <a:effectLst>
                <a:outerShdw blurRad="38100" dist="38100" dir="2700000" algn="tl">
                  <a:srgbClr val="000000">
                    <a:alpha val="43137"/>
                  </a:srgbClr>
                </a:outerShdw>
              </a:effectLst>
            </a:endParaRPr>
          </a:p>
          <a:p>
            <a:endParaRPr lang="it-CH" dirty="0">
              <a:effectLst>
                <a:outerShdw blurRad="38100" dist="38100" dir="2700000" algn="tl">
                  <a:srgbClr val="000000">
                    <a:alpha val="43137"/>
                  </a:srgbClr>
                </a:outerShdw>
              </a:effectLst>
            </a:endParaRPr>
          </a:p>
          <a:p>
            <a:r>
              <a:rPr lang="it-CH" dirty="0">
                <a:effectLst>
                  <a:outerShdw blurRad="38100" dist="38100" dir="2700000" algn="tl">
                    <a:srgbClr val="000000">
                      <a:alpha val="43137"/>
                    </a:srgbClr>
                  </a:outerShdw>
                </a:effectLst>
              </a:rPr>
              <a:t>PIÙ DELLA METÀ DEGLI ACC PRESENTA </a:t>
            </a:r>
          </a:p>
          <a:p>
            <a:pPr marL="136922" indent="0">
              <a:buNone/>
            </a:pPr>
            <a:r>
              <a:rPr lang="it-CH" dirty="0">
                <a:effectLst>
                  <a:outerShdw blurRad="38100" dist="38100" dir="2700000" algn="tl">
                    <a:srgbClr val="000000">
                      <a:alpha val="43137"/>
                    </a:srgbClr>
                  </a:outerShdw>
                </a:effectLst>
              </a:rPr>
              <a:t>ATTIVITÀ ELETTRICA</a:t>
            </a:r>
          </a:p>
          <a:p>
            <a:endParaRPr lang="it-CH" dirty="0">
              <a:effectLst>
                <a:outerShdw blurRad="38100" dist="38100" dir="2700000" algn="tl">
                  <a:srgbClr val="000000">
                    <a:alpha val="43137"/>
                  </a:srgbClr>
                </a:outerShdw>
              </a:effectLst>
            </a:endParaRPr>
          </a:p>
        </p:txBody>
      </p:sp>
      <p:pic>
        <p:nvPicPr>
          <p:cNvPr id="4" name="Picture 4" descr="525px-ECG_principle_slow"/>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954" y="3199686"/>
            <a:ext cx="1821413" cy="208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84209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0" y="14103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CATENA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SOPRAVVIVENZA</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0" y="2979653"/>
            <a:ext cx="8583680" cy="16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7078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13"/>
          <p:cNvSpPr>
            <a:spLocks noChangeArrowheads="1"/>
          </p:cNvSpPr>
          <p:nvPr/>
        </p:nvSpPr>
        <p:spPr bwMode="auto">
          <a:xfrm>
            <a:off x="1277541" y="2402681"/>
            <a:ext cx="270272" cy="2155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10247" name="Rectangle 14"/>
          <p:cNvSpPr>
            <a:spLocks noChangeArrowheads="1"/>
          </p:cNvSpPr>
          <p:nvPr/>
        </p:nvSpPr>
        <p:spPr bwMode="auto">
          <a:xfrm>
            <a:off x="1277541" y="3267075"/>
            <a:ext cx="161925" cy="2155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11" name="Rettangolo 2"/>
          <p:cNvSpPr>
            <a:spLocks noChangeArrowheads="1"/>
          </p:cNvSpPr>
          <p:nvPr/>
        </p:nvSpPr>
        <p:spPr bwMode="auto">
          <a:xfrm>
            <a:off x="0" y="13590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Futura Std Book" charset="0"/>
                <a:ea typeface="Futura Std Book" charset="0"/>
                <a:cs typeface="Futura Std Book" charset="0"/>
              </a:rPr>
              <a:t>SISTEMA </a:t>
            </a:r>
            <a:r>
              <a:rPr lang="it-IT" altLang="it-IT" sz="3300" b="1" dirty="0">
                <a:solidFill>
                  <a:srgbClr val="FF0000"/>
                </a:solidFill>
                <a:effectLst>
                  <a:outerShdw blurRad="38100" dist="38100" dir="2700000" algn="tl">
                    <a:srgbClr val="000000">
                      <a:alpha val="43137"/>
                    </a:srgbClr>
                  </a:outerShdw>
                </a:effectLst>
                <a:latin typeface="Futura Std Medium" charset="0"/>
                <a:ea typeface="Futura Std Medium" charset="0"/>
                <a:cs typeface="Futura Std Medium" charset="0"/>
              </a:rPr>
              <a:t>DI EMERGENZA</a:t>
            </a:r>
            <a:endParaRPr lang="it-IT" altLang="it-IT" sz="3300" b="1" dirty="0">
              <a:solidFill>
                <a:srgbClr val="FF0000"/>
              </a:solidFill>
              <a:effectLst>
                <a:outerShdw blurRad="38100" dist="38100" dir="2700000" algn="tl">
                  <a:srgbClr val="000000">
                    <a:alpha val="43137"/>
                  </a:srgbClr>
                </a:outerShdw>
              </a:effectLst>
              <a:latin typeface="Futura Std Book" charset="0"/>
              <a:ea typeface="Futura Std Book" charset="0"/>
              <a:cs typeface="Futura Std Book" charset="0"/>
            </a:endParaRP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644" y="2810376"/>
            <a:ext cx="457200" cy="457200"/>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453" y="2794835"/>
            <a:ext cx="457200" cy="457200"/>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2644" y="2281833"/>
            <a:ext cx="457200" cy="457200"/>
          </a:xfrm>
          <a:prstGeom prst="rect">
            <a:avLst/>
          </a:prstGeom>
        </p:spPr>
      </p:pic>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453" y="2281833"/>
            <a:ext cx="457200" cy="457200"/>
          </a:xfrm>
          <a:prstGeom prst="rect">
            <a:avLst/>
          </a:prstGeom>
        </p:spPr>
      </p:pic>
      <p:sp>
        <p:nvSpPr>
          <p:cNvPr id="6" name="CasellaDiTesto 5"/>
          <p:cNvSpPr txBox="1"/>
          <p:nvPr/>
        </p:nvSpPr>
        <p:spPr>
          <a:xfrm>
            <a:off x="168418" y="3338919"/>
            <a:ext cx="1732547" cy="300082"/>
          </a:xfrm>
          <a:prstGeom prst="rect">
            <a:avLst/>
          </a:prstGeom>
          <a:noFill/>
        </p:spPr>
        <p:txBody>
          <a:bodyPr wrap="square" rtlCol="0">
            <a:spAutoFit/>
          </a:bodyPr>
          <a:lstStyle/>
          <a:p>
            <a:pPr algn="ctr"/>
            <a:r>
              <a:rPr lang="it-IT" sz="1350" b="1" dirty="0"/>
              <a:t>SOCIAL</a:t>
            </a:r>
            <a:r>
              <a:rPr lang="it-IT" sz="1350" dirty="0"/>
              <a:t> MEDIA</a:t>
            </a:r>
          </a:p>
        </p:txBody>
      </p:sp>
      <p:pic>
        <p:nvPicPr>
          <p:cNvPr id="7" name="Immagin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15260" y="2402681"/>
            <a:ext cx="457200" cy="457200"/>
          </a:xfrm>
          <a:prstGeom prst="rect">
            <a:avLst/>
          </a:prstGeom>
        </p:spPr>
      </p:pic>
      <p:pic>
        <p:nvPicPr>
          <p:cNvPr id="8" name="Immagin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55276" y="2413052"/>
            <a:ext cx="457200" cy="457200"/>
          </a:xfrm>
          <a:prstGeom prst="rect">
            <a:avLst/>
          </a:prstGeom>
        </p:spPr>
      </p:pic>
      <p:sp>
        <p:nvSpPr>
          <p:cNvPr id="19" name="CasellaDiTesto 18"/>
          <p:cNvSpPr txBox="1"/>
          <p:nvPr/>
        </p:nvSpPr>
        <p:spPr>
          <a:xfrm>
            <a:off x="3189003" y="3023436"/>
            <a:ext cx="1732547" cy="507831"/>
          </a:xfrm>
          <a:prstGeom prst="rect">
            <a:avLst/>
          </a:prstGeom>
          <a:noFill/>
        </p:spPr>
        <p:txBody>
          <a:bodyPr wrap="square" rtlCol="0">
            <a:spAutoFit/>
          </a:bodyPr>
          <a:lstStyle/>
          <a:p>
            <a:pPr algn="ctr"/>
            <a:r>
              <a:rPr lang="it-IT" sz="1350" b="1" dirty="0"/>
              <a:t>APP </a:t>
            </a:r>
            <a:r>
              <a:rPr lang="it-IT" sz="1350" dirty="0"/>
              <a:t>PER CHIAMARE SOCCORRITORI</a:t>
            </a:r>
          </a:p>
        </p:txBody>
      </p:sp>
      <p:pic>
        <p:nvPicPr>
          <p:cNvPr id="9" name="Immagin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66147" y="2402681"/>
            <a:ext cx="457200" cy="457200"/>
          </a:xfrm>
          <a:prstGeom prst="rect">
            <a:avLst/>
          </a:prstGeom>
        </p:spPr>
      </p:pic>
      <p:pic>
        <p:nvPicPr>
          <p:cNvPr id="10" name="Immagin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29896" y="2433530"/>
            <a:ext cx="457200" cy="457200"/>
          </a:xfrm>
          <a:prstGeom prst="rect">
            <a:avLst/>
          </a:prstGeom>
        </p:spPr>
      </p:pic>
      <p:pic>
        <p:nvPicPr>
          <p:cNvPr id="12" name="Immagin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8059" y="2389585"/>
            <a:ext cx="457200" cy="457200"/>
          </a:xfrm>
          <a:prstGeom prst="rect">
            <a:avLst/>
          </a:prstGeom>
        </p:spPr>
      </p:pic>
      <p:pic>
        <p:nvPicPr>
          <p:cNvPr id="1026" name="Picture 2" descr="http://www.3goodnews.it/wp-content/uploads/2015/07/banner-whereareu.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295293" y="4045106"/>
            <a:ext cx="1756768" cy="12646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gpht.com/iNPERF4vhkRxggL82gmi6u8yJKI8cmlG7gXrFnF7guirhJ9bJ45XWj6Z__TyhuHjd-oV=w30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91026" y="4045107"/>
            <a:ext cx="1264643" cy="1264643"/>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6" descr="http://th.downloadblog.it/8d5Mmd34rjqZelbp0aZC7bZr5CQ=/fit-in/655xorig/http:/media.downloadblog.it/a/a26/Facebook-smartphone.jpg"/>
          <p:cNvSpPr>
            <a:spLocks noChangeAspect="1" noChangeArrowheads="1"/>
          </p:cNvSpPr>
          <p:nvPr/>
        </p:nvSpPr>
        <p:spPr bwMode="auto">
          <a:xfrm>
            <a:off x="116682" y="-330993"/>
            <a:ext cx="4679156" cy="247888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t-CH" sz="135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2170" y="4225886"/>
            <a:ext cx="1670743" cy="885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40599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0" y="14103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CATENA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SOPRAVVIVENZA</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0" y="2979653"/>
            <a:ext cx="8583680" cy="16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4545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2"/>
          <p:cNvSpPr>
            <a:spLocks noChangeArrowheads="1"/>
          </p:cNvSpPr>
          <p:nvPr/>
        </p:nvSpPr>
        <p:spPr bwMode="auto">
          <a:xfrm>
            <a:off x="1605287" y="1083919"/>
            <a:ext cx="581441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MASSAGGIO </a:t>
            </a:r>
            <a:r>
              <a:rPr lang="it-IT" altLang="it-IT" sz="3300" dirty="0">
                <a:solidFill>
                  <a:srgbClr val="C00000"/>
                </a:solidFill>
                <a:latin typeface="Futura Std Medium" charset="0"/>
                <a:ea typeface="Futura Std Medium" charset="0"/>
                <a:cs typeface="Futura Std Medium" charset="0"/>
              </a:rPr>
              <a:t>DI QUALITA’</a:t>
            </a:r>
            <a:endParaRPr lang="it-IT" altLang="it-IT" sz="3300" b="1" dirty="0">
              <a:solidFill>
                <a:srgbClr val="C00000"/>
              </a:solidFill>
              <a:latin typeface="Futura Std Book" charset="0"/>
              <a:ea typeface="Futura Std Book" charset="0"/>
              <a:cs typeface="Futura Std Book" charset="0"/>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1800" y="2393777"/>
            <a:ext cx="6901288" cy="2268255"/>
          </a:xfrm>
          <a:prstGeom prst="rect">
            <a:avLst/>
          </a:prstGeom>
        </p:spPr>
      </p:pic>
      <p:pic>
        <p:nvPicPr>
          <p:cNvPr id="6" name="Immagine 5" descr="card1.jpeg"/>
          <p:cNvPicPr>
            <a:picLocks noChangeAspect="1"/>
          </p:cNvPicPr>
          <p:nvPr/>
        </p:nvPicPr>
        <p:blipFill>
          <a:blip r:embed="rId4" cstate="print"/>
          <a:stretch>
            <a:fillRect/>
          </a:stretch>
        </p:blipFill>
        <p:spPr>
          <a:xfrm>
            <a:off x="28660" y="1819879"/>
            <a:ext cx="2143140" cy="3839792"/>
          </a:xfrm>
          <a:prstGeom prst="rect">
            <a:avLst/>
          </a:prstGeom>
          <a:effectLst>
            <a:softEdge rad="127000"/>
          </a:effectLst>
        </p:spPr>
      </p:pic>
    </p:spTree>
    <p:extLst>
      <p:ext uri="{BB962C8B-B14F-4D97-AF65-F5344CB8AC3E}">
        <p14:creationId xmlns:p14="http://schemas.microsoft.com/office/powerpoint/2010/main" val="1527133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itolo 1"/>
          <p:cNvSpPr txBox="1">
            <a:spLocks noGrp="1"/>
          </p:cNvSpPr>
          <p:nvPr>
            <p:ph type="title"/>
          </p:nvPr>
        </p:nvSpPr>
        <p:spPr>
          <a:xfrm>
            <a:off x="479160" y="417576"/>
            <a:ext cx="8182230" cy="1249394"/>
          </a:xfrm>
          <a:prstGeom prst="rect">
            <a:avLst/>
          </a:prstGeom>
        </p:spPr>
        <p:txBody>
          <a:bodyPr vert="horz" lIns="91440" tIns="45720" rIns="91440" bIns="45720" rtlCol="0" anchor="ctr">
            <a:normAutofit/>
          </a:bodyPr>
          <a:lstStyle>
            <a:lvl1pPr>
              <a:defRPr sz="3200">
                <a:solidFill>
                  <a:srgbClr val="15A02A"/>
                </a:solidFill>
              </a:defRPr>
            </a:lvl1pPr>
          </a:lstStyle>
          <a:p>
            <a:pPr defTabSz="914400">
              <a:lnSpc>
                <a:spcPct val="90000"/>
              </a:lnSpc>
              <a:spcBef>
                <a:spcPct val="0"/>
              </a:spcBef>
            </a:pPr>
            <a:r>
              <a:rPr lang="en-US" sz="5700" b="1" kern="1200">
                <a:solidFill>
                  <a:schemeClr val="tx1"/>
                </a:solidFill>
                <a:latin typeface="+mj-lt"/>
                <a:ea typeface="+mj-ea"/>
                <a:cs typeface="+mj-cs"/>
              </a:rPr>
              <a:t>COSA SI PUÒ FARE?</a:t>
            </a:r>
          </a:p>
        </p:txBody>
      </p:sp>
      <p:sp>
        <p:nvSpPr>
          <p:cNvPr id="122" name="Segnaposto contenuto 2"/>
          <p:cNvSpPr txBox="1">
            <a:spLocks noGrp="1"/>
          </p:cNvSpPr>
          <p:nvPr>
            <p:ph type="body" sz="quarter" idx="1"/>
          </p:nvPr>
        </p:nvSpPr>
        <p:spPr>
          <a:xfrm>
            <a:off x="479160" y="1809541"/>
            <a:ext cx="8182233" cy="687406"/>
          </a:xfrm>
          <a:prstGeom prst="rect">
            <a:avLst/>
          </a:prstGeom>
        </p:spPr>
        <p:txBody>
          <a:bodyPr vert="horz" lIns="91440" tIns="45720" rIns="91440" bIns="45720" rtlCol="0" anchor="ctr">
            <a:normAutofit/>
          </a:bodyPr>
          <a:lstStyle>
            <a:lvl1pPr marL="0" indent="0" algn="ctr">
              <a:buSzTx/>
              <a:buNone/>
              <a:defRPr>
                <a:solidFill>
                  <a:srgbClr val="15A02A"/>
                </a:solidFill>
              </a:defRPr>
            </a:lvl1pPr>
          </a:lstStyle>
          <a:p>
            <a:pPr defTabSz="914400">
              <a:lnSpc>
                <a:spcPct val="90000"/>
              </a:lnSpc>
              <a:spcBef>
                <a:spcPts val="1000"/>
              </a:spcBef>
            </a:pPr>
            <a:r>
              <a:rPr lang="en-US" sz="2400" kern="1200">
                <a:solidFill>
                  <a:schemeClr val="tx1"/>
                </a:solidFill>
                <a:latin typeface="+mn-lt"/>
                <a:ea typeface="+mn-ea"/>
                <a:cs typeface="+mn-cs"/>
              </a:rPr>
              <a:t>Catena della sopravvivenza</a:t>
            </a:r>
          </a:p>
        </p:txBody>
      </p:sp>
      <p:sp>
        <p:nvSpPr>
          <p:cNvPr id="130"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5776" y="1733454"/>
            <a:ext cx="3429000" cy="18288"/>
          </a:xfrm>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 name="connsiteX0" fmla="*/ 0 w 3429000"/>
              <a:gd name="connsiteY0" fmla="*/ 0 h 18288"/>
              <a:gd name="connsiteX1" fmla="*/ 617220 w 3429000"/>
              <a:gd name="connsiteY1" fmla="*/ 0 h 18288"/>
              <a:gd name="connsiteX2" fmla="*/ 1200150 w 3429000"/>
              <a:gd name="connsiteY2" fmla="*/ 0 h 18288"/>
              <a:gd name="connsiteX3" fmla="*/ 1817370 w 3429000"/>
              <a:gd name="connsiteY3" fmla="*/ 0 h 18288"/>
              <a:gd name="connsiteX4" fmla="*/ 2503170 w 3429000"/>
              <a:gd name="connsiteY4" fmla="*/ 0 h 18288"/>
              <a:gd name="connsiteX5" fmla="*/ 3429000 w 3429000"/>
              <a:gd name="connsiteY5" fmla="*/ 0 h 18288"/>
              <a:gd name="connsiteX6" fmla="*/ 3429000 w 3429000"/>
              <a:gd name="connsiteY6" fmla="*/ 18288 h 18288"/>
              <a:gd name="connsiteX7" fmla="*/ 2743200 w 3429000"/>
              <a:gd name="connsiteY7" fmla="*/ 18288 h 18288"/>
              <a:gd name="connsiteX8" fmla="*/ 1988820 w 3429000"/>
              <a:gd name="connsiteY8" fmla="*/ 18288 h 18288"/>
              <a:gd name="connsiteX9" fmla="*/ 1405890 w 3429000"/>
              <a:gd name="connsiteY9" fmla="*/ 18288 h 18288"/>
              <a:gd name="connsiteX10" fmla="*/ 65151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07705" y="23860"/>
                  <a:pt x="509323" y="68036"/>
                  <a:pt x="685800" y="0"/>
                </a:cubicBezTo>
                <a:cubicBezTo>
                  <a:pt x="881422" y="-43910"/>
                  <a:pt x="1129204" y="-58858"/>
                  <a:pt x="1371600" y="0"/>
                </a:cubicBezTo>
                <a:cubicBezTo>
                  <a:pt x="1611115" y="-12848"/>
                  <a:pt x="1887211" y="-6418"/>
                  <a:pt x="2057400" y="0"/>
                </a:cubicBezTo>
                <a:cubicBezTo>
                  <a:pt x="2233905" y="-53439"/>
                  <a:pt x="2400311" y="-9735"/>
                  <a:pt x="2674620" y="0"/>
                </a:cubicBezTo>
                <a:cubicBezTo>
                  <a:pt x="2899369" y="50175"/>
                  <a:pt x="3197952" y="-27603"/>
                  <a:pt x="3429000" y="0"/>
                </a:cubicBezTo>
                <a:cubicBezTo>
                  <a:pt x="3428966" y="4844"/>
                  <a:pt x="3428590" y="11009"/>
                  <a:pt x="3429000" y="18288"/>
                </a:cubicBezTo>
                <a:cubicBezTo>
                  <a:pt x="3212354" y="28872"/>
                  <a:pt x="3083619" y="-836"/>
                  <a:pt x="2811780" y="18288"/>
                </a:cubicBezTo>
                <a:cubicBezTo>
                  <a:pt x="2533576" y="25058"/>
                  <a:pt x="2477440" y="20531"/>
                  <a:pt x="2228850" y="18288"/>
                </a:cubicBezTo>
                <a:cubicBezTo>
                  <a:pt x="2003657" y="-1843"/>
                  <a:pt x="1810789" y="18294"/>
                  <a:pt x="1543050" y="18288"/>
                </a:cubicBezTo>
                <a:cubicBezTo>
                  <a:pt x="1286635" y="-21162"/>
                  <a:pt x="1189418" y="22290"/>
                  <a:pt x="925830" y="18288"/>
                </a:cubicBezTo>
                <a:cubicBezTo>
                  <a:pt x="678389" y="-2387"/>
                  <a:pt x="367033" y="43234"/>
                  <a:pt x="0" y="18288"/>
                </a:cubicBezTo>
                <a:cubicBezTo>
                  <a:pt x="-649" y="11698"/>
                  <a:pt x="663" y="5413"/>
                  <a:pt x="0" y="0"/>
                </a:cubicBezTo>
                <a:close/>
              </a:path>
              <a:path w="3429000" h="18288" stroke="0" extrusionOk="0">
                <a:moveTo>
                  <a:pt x="0" y="0"/>
                </a:moveTo>
                <a:cubicBezTo>
                  <a:pt x="169914" y="-16656"/>
                  <a:pt x="469790" y="-24030"/>
                  <a:pt x="617220" y="0"/>
                </a:cubicBezTo>
                <a:cubicBezTo>
                  <a:pt x="786601" y="24467"/>
                  <a:pt x="1085311" y="15192"/>
                  <a:pt x="1200150" y="0"/>
                </a:cubicBezTo>
                <a:cubicBezTo>
                  <a:pt x="1340195" y="-5060"/>
                  <a:pt x="1552999" y="41254"/>
                  <a:pt x="1817370" y="0"/>
                </a:cubicBezTo>
                <a:cubicBezTo>
                  <a:pt x="2086739" y="-377"/>
                  <a:pt x="2228603" y="31972"/>
                  <a:pt x="2503170" y="0"/>
                </a:cubicBezTo>
                <a:cubicBezTo>
                  <a:pt x="2794334" y="-14173"/>
                  <a:pt x="3002837" y="-13310"/>
                  <a:pt x="3429000" y="0"/>
                </a:cubicBezTo>
                <a:cubicBezTo>
                  <a:pt x="3428475" y="5049"/>
                  <a:pt x="3429193" y="12044"/>
                  <a:pt x="3429000" y="18288"/>
                </a:cubicBezTo>
                <a:cubicBezTo>
                  <a:pt x="3101445" y="-3440"/>
                  <a:pt x="2879434" y="34023"/>
                  <a:pt x="2743200" y="18288"/>
                </a:cubicBezTo>
                <a:cubicBezTo>
                  <a:pt x="2609544" y="13915"/>
                  <a:pt x="2334178" y="48649"/>
                  <a:pt x="1988820" y="18288"/>
                </a:cubicBezTo>
                <a:cubicBezTo>
                  <a:pt x="1620184" y="18423"/>
                  <a:pt x="1586822" y="-1871"/>
                  <a:pt x="1405890" y="18288"/>
                </a:cubicBezTo>
                <a:cubicBezTo>
                  <a:pt x="1266239" y="28547"/>
                  <a:pt x="867500" y="15208"/>
                  <a:pt x="651510" y="18288"/>
                </a:cubicBezTo>
                <a:cubicBezTo>
                  <a:pt x="445459" y="40105"/>
                  <a:pt x="119818" y="-23744"/>
                  <a:pt x="0" y="18288"/>
                </a:cubicBezTo>
                <a:cubicBezTo>
                  <a:pt x="-39" y="12511"/>
                  <a:pt x="-381" y="8039"/>
                  <a:pt x="0" y="0"/>
                </a:cubicBezTo>
                <a:close/>
              </a:path>
              <a:path w="3429000" h="18288" fill="none" stroke="0" extrusionOk="0">
                <a:moveTo>
                  <a:pt x="0" y="0"/>
                </a:moveTo>
                <a:cubicBezTo>
                  <a:pt x="199661" y="29771"/>
                  <a:pt x="488726" y="20925"/>
                  <a:pt x="685800" y="0"/>
                </a:cubicBezTo>
                <a:cubicBezTo>
                  <a:pt x="835372" y="-29710"/>
                  <a:pt x="1088413" y="6369"/>
                  <a:pt x="1371600" y="0"/>
                </a:cubicBezTo>
                <a:cubicBezTo>
                  <a:pt x="1631865" y="6637"/>
                  <a:pt x="1839907" y="52251"/>
                  <a:pt x="2057400" y="0"/>
                </a:cubicBezTo>
                <a:cubicBezTo>
                  <a:pt x="2266442" y="-8132"/>
                  <a:pt x="2461070" y="-4034"/>
                  <a:pt x="2674620" y="0"/>
                </a:cubicBezTo>
                <a:cubicBezTo>
                  <a:pt x="2940120" y="30498"/>
                  <a:pt x="3202681" y="-54357"/>
                  <a:pt x="3429000" y="0"/>
                </a:cubicBezTo>
                <a:cubicBezTo>
                  <a:pt x="3429314" y="4158"/>
                  <a:pt x="3428021" y="12539"/>
                  <a:pt x="3429000" y="18288"/>
                </a:cubicBezTo>
                <a:cubicBezTo>
                  <a:pt x="3250522" y="56023"/>
                  <a:pt x="3056248" y="-1557"/>
                  <a:pt x="2811780" y="18288"/>
                </a:cubicBezTo>
                <a:cubicBezTo>
                  <a:pt x="2534418" y="26558"/>
                  <a:pt x="2483107" y="19890"/>
                  <a:pt x="2228850" y="18288"/>
                </a:cubicBezTo>
                <a:cubicBezTo>
                  <a:pt x="1996093" y="-20362"/>
                  <a:pt x="1790611" y="35096"/>
                  <a:pt x="1543050" y="18288"/>
                </a:cubicBezTo>
                <a:cubicBezTo>
                  <a:pt x="1276188" y="-29727"/>
                  <a:pt x="1196665" y="1050"/>
                  <a:pt x="925830" y="18288"/>
                </a:cubicBezTo>
                <a:cubicBezTo>
                  <a:pt x="718623" y="61416"/>
                  <a:pt x="374628" y="25039"/>
                  <a:pt x="0" y="18288"/>
                </a:cubicBezTo>
                <a:cubicBezTo>
                  <a:pt x="20" y="11469"/>
                  <a:pt x="-29" y="515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19865" y="20479"/>
                          <a:pt x="493281" y="26186"/>
                          <a:pt x="685800" y="0"/>
                        </a:cubicBezTo>
                        <a:cubicBezTo>
                          <a:pt x="878319" y="-26186"/>
                          <a:pt x="1121382" y="-11869"/>
                          <a:pt x="1371600" y="0"/>
                        </a:cubicBezTo>
                        <a:cubicBezTo>
                          <a:pt x="1621818" y="11869"/>
                          <a:pt x="1878793" y="32281"/>
                          <a:pt x="2057400" y="0"/>
                        </a:cubicBezTo>
                        <a:cubicBezTo>
                          <a:pt x="2236007" y="-32281"/>
                          <a:pt x="2433797" y="-18251"/>
                          <a:pt x="2674620" y="0"/>
                        </a:cubicBezTo>
                        <a:cubicBezTo>
                          <a:pt x="2915443" y="18251"/>
                          <a:pt x="3205923" y="-1443"/>
                          <a:pt x="3429000" y="0"/>
                        </a:cubicBezTo>
                        <a:cubicBezTo>
                          <a:pt x="3429442" y="4516"/>
                          <a:pt x="3428173" y="12266"/>
                          <a:pt x="3429000" y="18288"/>
                        </a:cubicBezTo>
                        <a:cubicBezTo>
                          <a:pt x="3221081" y="48608"/>
                          <a:pt x="3088001" y="8066"/>
                          <a:pt x="2811780" y="18288"/>
                        </a:cubicBezTo>
                        <a:cubicBezTo>
                          <a:pt x="2535559" y="28510"/>
                          <a:pt x="2481355" y="24898"/>
                          <a:pt x="2228850" y="18288"/>
                        </a:cubicBezTo>
                        <a:cubicBezTo>
                          <a:pt x="1976345" y="11679"/>
                          <a:pt x="1807520" y="48356"/>
                          <a:pt x="1543050" y="18288"/>
                        </a:cubicBezTo>
                        <a:cubicBezTo>
                          <a:pt x="1278580" y="-11780"/>
                          <a:pt x="1181944" y="5123"/>
                          <a:pt x="925830" y="18288"/>
                        </a:cubicBezTo>
                        <a:cubicBezTo>
                          <a:pt x="669716" y="31453"/>
                          <a:pt x="410304" y="34815"/>
                          <a:pt x="0" y="18288"/>
                        </a:cubicBezTo>
                        <a:cubicBezTo>
                          <a:pt x="-306" y="11477"/>
                          <a:pt x="485" y="4355"/>
                          <a:pt x="0" y="0"/>
                        </a:cubicBezTo>
                        <a:close/>
                      </a:path>
                      <a:path w="3429000" h="18288" stroke="0" extrusionOk="0">
                        <a:moveTo>
                          <a:pt x="0" y="0"/>
                        </a:moveTo>
                        <a:cubicBezTo>
                          <a:pt x="174095" y="-12874"/>
                          <a:pt x="443087" y="-14090"/>
                          <a:pt x="617220" y="0"/>
                        </a:cubicBezTo>
                        <a:cubicBezTo>
                          <a:pt x="791353" y="14090"/>
                          <a:pt x="1072677" y="8451"/>
                          <a:pt x="1200150" y="0"/>
                        </a:cubicBezTo>
                        <a:cubicBezTo>
                          <a:pt x="1327623" y="-8451"/>
                          <a:pt x="1526638" y="19866"/>
                          <a:pt x="1817370" y="0"/>
                        </a:cubicBezTo>
                        <a:cubicBezTo>
                          <a:pt x="2108102" y="-19866"/>
                          <a:pt x="2221289" y="26161"/>
                          <a:pt x="2503170" y="0"/>
                        </a:cubicBezTo>
                        <a:cubicBezTo>
                          <a:pt x="2785051" y="-26161"/>
                          <a:pt x="3022134" y="39178"/>
                          <a:pt x="3429000" y="0"/>
                        </a:cubicBezTo>
                        <a:cubicBezTo>
                          <a:pt x="3429577" y="4624"/>
                          <a:pt x="3429819" y="11191"/>
                          <a:pt x="3429000" y="18288"/>
                        </a:cubicBezTo>
                        <a:cubicBezTo>
                          <a:pt x="3103464" y="593"/>
                          <a:pt x="2887909" y="22940"/>
                          <a:pt x="2743200" y="18288"/>
                        </a:cubicBezTo>
                        <a:cubicBezTo>
                          <a:pt x="2598491" y="13636"/>
                          <a:pt x="2362615" y="10656"/>
                          <a:pt x="1988820" y="18288"/>
                        </a:cubicBezTo>
                        <a:cubicBezTo>
                          <a:pt x="1615025" y="25920"/>
                          <a:pt x="1580494" y="3693"/>
                          <a:pt x="1405890" y="18288"/>
                        </a:cubicBezTo>
                        <a:cubicBezTo>
                          <a:pt x="1231286" y="32884"/>
                          <a:pt x="885259" y="-16285"/>
                          <a:pt x="651510" y="18288"/>
                        </a:cubicBezTo>
                        <a:cubicBezTo>
                          <a:pt x="417761" y="52861"/>
                          <a:pt x="138362" y="-13856"/>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03A5EEDB-44B5-D9E3-7A7F-6593017777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0030" y="3592965"/>
            <a:ext cx="8661654" cy="166736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41" y="1004784"/>
            <a:ext cx="4219445" cy="1452274"/>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1886" y="857250"/>
            <a:ext cx="3042851" cy="5143500"/>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889" y="3013685"/>
            <a:ext cx="3638550" cy="1657350"/>
          </a:xfrm>
          <a:prstGeom prst="rect">
            <a:avLst/>
          </a:prstGeom>
        </p:spPr>
      </p:pic>
    </p:spTree>
    <p:extLst>
      <p:ext uri="{BB962C8B-B14F-4D97-AF65-F5344CB8AC3E}">
        <p14:creationId xmlns:p14="http://schemas.microsoft.com/office/powerpoint/2010/main" val="2974210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a:spLocks noChangeArrowheads="1"/>
          </p:cNvSpPr>
          <p:nvPr/>
        </p:nvSpPr>
        <p:spPr bwMode="auto">
          <a:xfrm>
            <a:off x="1180496" y="1083919"/>
            <a:ext cx="666400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DISPOSITIVI </a:t>
            </a:r>
            <a:r>
              <a:rPr lang="it-IT" altLang="it-IT" sz="3300" dirty="0">
                <a:solidFill>
                  <a:srgbClr val="C00000"/>
                </a:solidFill>
                <a:latin typeface="Futura Std Medium" charset="0"/>
                <a:ea typeface="Futura Std Medium" charset="0"/>
                <a:cs typeface="Futura Std Medium" charset="0"/>
              </a:rPr>
              <a:t>PER RCP ESTERNA</a:t>
            </a:r>
            <a:endParaRPr lang="it-IT" altLang="it-IT" sz="3300" b="1" dirty="0">
              <a:solidFill>
                <a:srgbClr val="C00000"/>
              </a:solidFill>
              <a:latin typeface="Futura Std Book" charset="0"/>
              <a:ea typeface="Futura Std Book" charset="0"/>
              <a:cs typeface="Futura Std Book" charset="0"/>
            </a:endParaRPr>
          </a:p>
        </p:txBody>
      </p:sp>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617" y="2029765"/>
            <a:ext cx="2239257" cy="1525202"/>
          </a:xfrm>
          <a:prstGeom prst="rect">
            <a:avLst/>
          </a:prstGeom>
        </p:spPr>
      </p:pic>
      <p:pic>
        <p:nvPicPr>
          <p:cNvPr id="6" name="lucas_pc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17875" y="2662724"/>
            <a:ext cx="2589245" cy="1941934"/>
          </a:xfrm>
          <a:prstGeom prst="rect">
            <a:avLst/>
          </a:prstGeom>
        </p:spPr>
      </p:pic>
      <p:pic>
        <p:nvPicPr>
          <p:cNvPr id="7" name="Immagin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617" y="3923733"/>
            <a:ext cx="2239257" cy="1492838"/>
          </a:xfrm>
          <a:prstGeom prst="rect">
            <a:avLst/>
          </a:prstGeom>
        </p:spPr>
      </p:pic>
      <p:pic>
        <p:nvPicPr>
          <p:cNvPr id="8" name="Immagine 7"/>
          <p:cNvPicPr>
            <a:picLocks noChangeAspect="1"/>
          </p:cNvPicPr>
          <p:nvPr/>
        </p:nvPicPr>
        <p:blipFill>
          <a:blip r:embed="rId7"/>
          <a:stretch>
            <a:fillRect/>
          </a:stretch>
        </p:blipFill>
        <p:spPr>
          <a:xfrm>
            <a:off x="5931983" y="2382804"/>
            <a:ext cx="3043147" cy="2454151"/>
          </a:xfrm>
          <a:prstGeom prst="rect">
            <a:avLst/>
          </a:prstGeom>
        </p:spPr>
      </p:pic>
    </p:spTree>
    <p:extLst>
      <p:ext uri="{BB962C8B-B14F-4D97-AF65-F5344CB8AC3E}">
        <p14:creationId xmlns:p14="http://schemas.microsoft.com/office/powerpoint/2010/main" val="32654926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a:spLocks noChangeArrowheads="1"/>
          </p:cNvSpPr>
          <p:nvPr/>
        </p:nvSpPr>
        <p:spPr bwMode="auto">
          <a:xfrm>
            <a:off x="3090472" y="1083919"/>
            <a:ext cx="284404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BREATHING</a:t>
            </a:r>
          </a:p>
        </p:txBody>
      </p:sp>
      <p:sp>
        <p:nvSpPr>
          <p:cNvPr id="9" name="Rectangle 3"/>
          <p:cNvSpPr txBox="1">
            <a:spLocks noChangeArrowheads="1"/>
          </p:cNvSpPr>
          <p:nvPr/>
        </p:nvSpPr>
        <p:spPr bwMode="auto">
          <a:xfrm>
            <a:off x="795881" y="2269479"/>
            <a:ext cx="5057775" cy="23752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chemeClr val="tx2"/>
              </a:buClr>
            </a:pPr>
            <a:r>
              <a:rPr lang="it-IT" altLang="it-IT" sz="2100" dirty="0">
                <a:solidFill>
                  <a:schemeClr val="tx1">
                    <a:lumMod val="75000"/>
                    <a:lumOff val="25000"/>
                  </a:schemeClr>
                </a:solidFill>
                <a:latin typeface="Comic Sans MS" panose="030F0702030302020204" pitchFamily="66" charset="0"/>
              </a:rPr>
              <a:t> </a:t>
            </a:r>
            <a:r>
              <a:rPr lang="it-IT" altLang="it-IT" sz="2100" dirty="0">
                <a:solidFill>
                  <a:schemeClr val="tx1">
                    <a:lumMod val="75000"/>
                    <a:lumOff val="25000"/>
                  </a:schemeClr>
                </a:solidFill>
              </a:rPr>
              <a:t>BOCCA/BOCCA</a:t>
            </a:r>
          </a:p>
          <a:p>
            <a:pPr>
              <a:lnSpc>
                <a:spcPct val="150000"/>
              </a:lnSpc>
              <a:buClr>
                <a:schemeClr val="tx2"/>
              </a:buClr>
            </a:pPr>
            <a:r>
              <a:rPr lang="it-IT" altLang="it-IT" sz="2100" dirty="0">
                <a:solidFill>
                  <a:schemeClr val="tx1">
                    <a:lumMod val="75000"/>
                    <a:lumOff val="25000"/>
                  </a:schemeClr>
                </a:solidFill>
              </a:rPr>
              <a:t> BOCCA/NASO</a:t>
            </a:r>
          </a:p>
          <a:p>
            <a:pPr>
              <a:lnSpc>
                <a:spcPct val="150000"/>
              </a:lnSpc>
              <a:buClr>
                <a:schemeClr val="tx2"/>
              </a:buClr>
            </a:pPr>
            <a:r>
              <a:rPr lang="it-IT" altLang="it-IT" sz="2100" dirty="0">
                <a:solidFill>
                  <a:schemeClr val="tx1">
                    <a:lumMod val="75000"/>
                    <a:lumOff val="25000"/>
                  </a:schemeClr>
                </a:solidFill>
              </a:rPr>
              <a:t> </a:t>
            </a:r>
            <a:r>
              <a:rPr lang="it-IT" altLang="it-IT" sz="2100" b="1" dirty="0">
                <a:solidFill>
                  <a:srgbClr val="CE3B27"/>
                </a:solidFill>
              </a:rPr>
              <a:t>BOCCA/MASCHERA</a:t>
            </a:r>
          </a:p>
          <a:p>
            <a:pPr>
              <a:lnSpc>
                <a:spcPct val="150000"/>
              </a:lnSpc>
              <a:buClr>
                <a:schemeClr val="tx2"/>
              </a:buClr>
            </a:pPr>
            <a:r>
              <a:rPr lang="it-IT" altLang="it-IT" sz="2100" dirty="0">
                <a:solidFill>
                  <a:schemeClr val="tx1">
                    <a:lumMod val="75000"/>
                    <a:lumOff val="25000"/>
                  </a:schemeClr>
                </a:solidFill>
              </a:rPr>
              <a:t> </a:t>
            </a:r>
            <a:r>
              <a:rPr lang="it-IT" altLang="it-IT" sz="2100" dirty="0"/>
              <a:t>PALLONE/MASCHERA</a:t>
            </a:r>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032" y="2269478"/>
            <a:ext cx="2404401" cy="1594223"/>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433" y="2255191"/>
            <a:ext cx="2364944" cy="1608510"/>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7682" y="3931661"/>
            <a:ext cx="1943100" cy="1321594"/>
          </a:xfrm>
          <a:prstGeom prst="rect">
            <a:avLst/>
          </a:prstGeom>
        </p:spPr>
      </p:pic>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7410" y="3983979"/>
            <a:ext cx="1721644" cy="1493044"/>
          </a:xfrm>
          <a:prstGeom prst="rect">
            <a:avLst/>
          </a:prstGeom>
        </p:spPr>
      </p:pic>
    </p:spTree>
    <p:extLst>
      <p:ext uri="{BB962C8B-B14F-4D97-AF65-F5344CB8AC3E}">
        <p14:creationId xmlns:p14="http://schemas.microsoft.com/office/powerpoint/2010/main" val="3999254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0" y="14103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CATENA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SOPRAVVIVENZA</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0" y="2979653"/>
            <a:ext cx="8583680" cy="16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8927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371600" y="2457451"/>
            <a:ext cx="6481763" cy="100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pPr>
            <a:endParaRPr lang="it-IT" altLang="it-IT" sz="2700" b="1">
              <a:solidFill>
                <a:srgbClr val="FFFF00"/>
              </a:solidFill>
              <a:latin typeface="Comic Sans MS" panose="030F0702030302020204" pitchFamily="66" charset="0"/>
            </a:endParaRPr>
          </a:p>
          <a:p>
            <a:pPr eaLnBrk="1" hangingPunct="1">
              <a:spcBef>
                <a:spcPct val="20000"/>
              </a:spcBef>
            </a:pPr>
            <a:endParaRPr lang="it-IT" altLang="it-IT" sz="2700" b="1">
              <a:solidFill>
                <a:srgbClr val="FFFF00"/>
              </a:solidFill>
              <a:latin typeface="Comic Sans MS" panose="030F0702030302020204" pitchFamily="66" charset="0"/>
            </a:endParaRPr>
          </a:p>
        </p:txBody>
      </p:sp>
      <p:sp>
        <p:nvSpPr>
          <p:cNvPr id="7" name="Rettangolo 6"/>
          <p:cNvSpPr>
            <a:spLocks noChangeArrowheads="1"/>
          </p:cNvSpPr>
          <p:nvPr/>
        </p:nvSpPr>
        <p:spPr bwMode="auto">
          <a:xfrm>
            <a:off x="434303" y="1083919"/>
            <a:ext cx="81564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DEFIBRILLAZIONE</a:t>
            </a:r>
            <a:r>
              <a:rPr lang="it-IT" altLang="it-IT" sz="3300" dirty="0">
                <a:solidFill>
                  <a:srgbClr val="C00000"/>
                </a:solidFill>
                <a:latin typeface="Futura Std Book" charset="0"/>
                <a:ea typeface="Futura Std Book" charset="0"/>
                <a:cs typeface="Futura Std Book" charset="0"/>
              </a:rPr>
              <a:t> SEMIAUTOMATICA</a:t>
            </a:r>
            <a:endParaRPr lang="it-IT" altLang="it-IT" sz="3300" b="1" dirty="0">
              <a:solidFill>
                <a:srgbClr val="C00000"/>
              </a:solidFill>
              <a:latin typeface="Futura Std Book" charset="0"/>
              <a:ea typeface="Futura Std Book" charset="0"/>
              <a:cs typeface="Futura Std Book" charset="0"/>
            </a:endParaRPr>
          </a:p>
        </p:txBody>
      </p:sp>
      <p:grpSp>
        <p:nvGrpSpPr>
          <p:cNvPr id="10" name="Gruppo 9"/>
          <p:cNvGrpSpPr/>
          <p:nvPr/>
        </p:nvGrpSpPr>
        <p:grpSpPr>
          <a:xfrm>
            <a:off x="2288488" y="2291868"/>
            <a:ext cx="4647986" cy="914400"/>
            <a:chOff x="3527614" y="2174082"/>
            <a:chExt cx="6197314" cy="121920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6671" y="2174082"/>
              <a:ext cx="1219200" cy="1219200"/>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7614" y="2174082"/>
              <a:ext cx="1219200" cy="1219200"/>
            </a:xfrm>
            <a:prstGeom prst="rect">
              <a:avLst/>
            </a:prstGeom>
          </p:spPr>
        </p:pic>
        <p:pic>
          <p:nvPicPr>
            <p:cNvPr id="8" name="Immagin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5728" y="2174082"/>
              <a:ext cx="1219200" cy="1219200"/>
            </a:xfrm>
            <a:prstGeom prst="rect">
              <a:avLst/>
            </a:prstGeom>
          </p:spPr>
        </p:pic>
        <p:sp>
          <p:nvSpPr>
            <p:cNvPr id="9" name="Freccia a destra 8"/>
            <p:cNvSpPr/>
            <p:nvPr/>
          </p:nvSpPr>
          <p:spPr>
            <a:xfrm>
              <a:off x="4995196" y="2561327"/>
              <a:ext cx="550506" cy="44471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350"/>
            </a:p>
          </p:txBody>
        </p:sp>
        <p:sp>
          <p:nvSpPr>
            <p:cNvPr id="13" name="Freccia a destra 12"/>
            <p:cNvSpPr/>
            <p:nvPr/>
          </p:nvSpPr>
          <p:spPr>
            <a:xfrm>
              <a:off x="7706840" y="2561327"/>
              <a:ext cx="550506" cy="44471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350"/>
            </a:p>
          </p:txBody>
        </p:sp>
      </p:grpSp>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8182" y="2716412"/>
            <a:ext cx="457200" cy="457200"/>
          </a:xfrm>
          <a:prstGeom prst="rect">
            <a:avLst/>
          </a:prstGeom>
        </p:spPr>
      </p:pic>
      <p:sp>
        <p:nvSpPr>
          <p:cNvPr id="12" name="CasellaDiTesto 11"/>
          <p:cNvSpPr txBox="1"/>
          <p:nvPr/>
        </p:nvSpPr>
        <p:spPr>
          <a:xfrm>
            <a:off x="112794" y="3654551"/>
            <a:ext cx="8999375" cy="300082"/>
          </a:xfrm>
          <a:prstGeom prst="rect">
            <a:avLst/>
          </a:prstGeom>
          <a:noFill/>
        </p:spPr>
        <p:txBody>
          <a:bodyPr wrap="square" rtlCol="0">
            <a:spAutoFit/>
          </a:bodyPr>
          <a:lstStyle/>
          <a:p>
            <a:r>
              <a:rPr lang="it-IT" sz="1350" dirty="0">
                <a:latin typeface="Futura Medium"/>
              </a:rPr>
              <a:t>LA TERAPIA ELETTRICA PUO’ ESSERE RISOLUTIVA NEI CASI DI </a:t>
            </a:r>
            <a:r>
              <a:rPr lang="it-IT" sz="1350" b="1" dirty="0">
                <a:solidFill>
                  <a:srgbClr val="CE3B27"/>
                </a:solidFill>
                <a:latin typeface="Futura Medium"/>
              </a:rPr>
              <a:t>MORTE IMPROVVISA </a:t>
            </a:r>
            <a:r>
              <a:rPr lang="it-IT" sz="1350" dirty="0">
                <a:latin typeface="Futura Medium"/>
              </a:rPr>
              <a:t>DA ARITMIA MALIGNA</a:t>
            </a:r>
          </a:p>
        </p:txBody>
      </p:sp>
      <p:sp>
        <p:nvSpPr>
          <p:cNvPr id="14" name="CasellaDiTesto 13"/>
          <p:cNvSpPr txBox="1"/>
          <p:nvPr/>
        </p:nvSpPr>
        <p:spPr>
          <a:xfrm>
            <a:off x="3688209" y="4229024"/>
            <a:ext cx="2220020" cy="600164"/>
          </a:xfrm>
          <a:prstGeom prst="rect">
            <a:avLst/>
          </a:prstGeom>
          <a:noFill/>
        </p:spPr>
        <p:txBody>
          <a:bodyPr wrap="square" rtlCol="0">
            <a:spAutoFit/>
          </a:bodyPr>
          <a:lstStyle/>
          <a:p>
            <a:pPr algn="ctr"/>
            <a:r>
              <a:rPr lang="it-IT" sz="3300" dirty="0">
                <a:solidFill>
                  <a:srgbClr val="CE3B27"/>
                </a:solidFill>
                <a:latin typeface="Futura Medium"/>
              </a:rPr>
              <a:t>FV / </a:t>
            </a:r>
            <a:r>
              <a:rPr lang="it-IT" sz="3300" dirty="0" err="1">
                <a:solidFill>
                  <a:srgbClr val="CE3B27"/>
                </a:solidFill>
                <a:latin typeface="Futura Medium"/>
              </a:rPr>
              <a:t>pTV</a:t>
            </a:r>
            <a:endParaRPr lang="it-IT" sz="3300" dirty="0">
              <a:solidFill>
                <a:srgbClr val="CE3B27"/>
              </a:solidFill>
              <a:latin typeface="Futura Medium"/>
            </a:endParaRPr>
          </a:p>
        </p:txBody>
      </p:sp>
    </p:spTree>
    <p:extLst>
      <p:ext uri="{BB962C8B-B14F-4D97-AF65-F5344CB8AC3E}">
        <p14:creationId xmlns:p14="http://schemas.microsoft.com/office/powerpoint/2010/main" val="226005060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a:spLocks noChangeArrowheads="1"/>
          </p:cNvSpPr>
          <p:nvPr/>
        </p:nvSpPr>
        <p:spPr bwMode="auto">
          <a:xfrm>
            <a:off x="1218176" y="1083919"/>
            <a:ext cx="6588663"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TIPOLOGIE</a:t>
            </a:r>
            <a:r>
              <a:rPr lang="it-IT" altLang="it-IT" sz="3300" dirty="0">
                <a:solidFill>
                  <a:srgbClr val="C00000"/>
                </a:solidFill>
                <a:latin typeface="Futura Std Book" charset="0"/>
                <a:ea typeface="Futura Std Book" charset="0"/>
                <a:cs typeface="Futura Std Book" charset="0"/>
              </a:rPr>
              <a:t> DI DEFIBRILLATORE</a:t>
            </a:r>
            <a:endParaRPr lang="it-IT" altLang="it-IT" sz="3300" b="1" dirty="0">
              <a:solidFill>
                <a:srgbClr val="C00000"/>
              </a:solidFill>
              <a:latin typeface="Futura Std Book" charset="0"/>
              <a:ea typeface="Futura Std Book" charset="0"/>
              <a:cs typeface="Futura Std Book" charset="0"/>
            </a:endParaRPr>
          </a:p>
        </p:txBody>
      </p:sp>
      <p:sp>
        <p:nvSpPr>
          <p:cNvPr id="2" name="CasellaDiTesto 1"/>
          <p:cNvSpPr txBox="1"/>
          <p:nvPr/>
        </p:nvSpPr>
        <p:spPr>
          <a:xfrm>
            <a:off x="832757" y="2564753"/>
            <a:ext cx="4632649" cy="1708160"/>
          </a:xfrm>
          <a:prstGeom prst="rect">
            <a:avLst/>
          </a:prstGeom>
          <a:noFill/>
        </p:spPr>
        <p:txBody>
          <a:bodyPr wrap="square" rtlCol="0">
            <a:spAutoFit/>
          </a:bodyPr>
          <a:lstStyle/>
          <a:p>
            <a:r>
              <a:rPr lang="it-IT" sz="1500" dirty="0">
                <a:solidFill>
                  <a:srgbClr val="CE3B27"/>
                </a:solidFill>
                <a:latin typeface="Futura Medium"/>
              </a:rPr>
              <a:t>AUTOMATICO</a:t>
            </a:r>
          </a:p>
          <a:p>
            <a:endParaRPr lang="it-IT" sz="1500" dirty="0">
              <a:latin typeface="Futura Medium"/>
            </a:endParaRPr>
          </a:p>
          <a:p>
            <a:r>
              <a:rPr lang="it-IT" sz="1500" dirty="0">
                <a:latin typeface="Futura Medium"/>
              </a:rPr>
              <a:t>SEMIAUTOMATICO (DAE)</a:t>
            </a:r>
          </a:p>
          <a:p>
            <a:endParaRPr lang="it-IT" sz="1500" dirty="0">
              <a:latin typeface="Futura Medium"/>
            </a:endParaRPr>
          </a:p>
          <a:p>
            <a:r>
              <a:rPr lang="it-IT" sz="1500" dirty="0">
                <a:latin typeface="Futura Medium"/>
              </a:rPr>
              <a:t>MANUALE CON FUNZIONE DAE</a:t>
            </a:r>
          </a:p>
          <a:p>
            <a:endParaRPr lang="it-IT" sz="1500" dirty="0">
              <a:latin typeface="Futura Medium"/>
            </a:endParaRPr>
          </a:p>
          <a:p>
            <a:r>
              <a:rPr lang="it-IT" sz="1500" dirty="0">
                <a:latin typeface="Futura Medium"/>
              </a:rPr>
              <a:t>MANUALE</a:t>
            </a:r>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3172" y="2471483"/>
            <a:ext cx="457200" cy="457200"/>
          </a:xfrm>
          <a:prstGeom prst="rect">
            <a:avLst/>
          </a:prstGeom>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4550" y="1838623"/>
            <a:ext cx="2166160" cy="1661690"/>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4551" y="3677935"/>
            <a:ext cx="2166160" cy="1563968"/>
          </a:xfrm>
          <a:prstGeom prst="rect">
            <a:avLst/>
          </a:prstGeom>
        </p:spPr>
      </p:pic>
    </p:spTree>
    <p:extLst>
      <p:ext uri="{BB962C8B-B14F-4D97-AF65-F5344CB8AC3E}">
        <p14:creationId xmlns:p14="http://schemas.microsoft.com/office/powerpoint/2010/main" val="91755999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p:cNvSpPr txBox="1">
            <a:spLocks noChangeArrowheads="1"/>
          </p:cNvSpPr>
          <p:nvPr/>
        </p:nvSpPr>
        <p:spPr bwMode="auto">
          <a:xfrm>
            <a:off x="1485900" y="1771650"/>
            <a:ext cx="571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it-IT" altLang="it-IT">
              <a:solidFill>
                <a:srgbClr val="969696"/>
              </a:solidFill>
              <a:latin typeface="Times New Roman" panose="02020603050405020304" pitchFamily="18" charset="0"/>
              <a:sym typeface="Webdings" panose="05030102010509060703" pitchFamily="18" charset="2"/>
            </a:endParaRPr>
          </a:p>
        </p:txBody>
      </p:sp>
      <p:sp>
        <p:nvSpPr>
          <p:cNvPr id="9" name="Rettangolo 8"/>
          <p:cNvSpPr>
            <a:spLocks noChangeArrowheads="1"/>
          </p:cNvSpPr>
          <p:nvPr/>
        </p:nvSpPr>
        <p:spPr bwMode="auto">
          <a:xfrm>
            <a:off x="2054145" y="1083919"/>
            <a:ext cx="491673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UBICAZIONE</a:t>
            </a:r>
            <a:r>
              <a:rPr lang="it-IT" altLang="it-IT" sz="3300" dirty="0">
                <a:solidFill>
                  <a:srgbClr val="C00000"/>
                </a:solidFill>
                <a:latin typeface="Futura Std Book" charset="0"/>
                <a:ea typeface="Futura Std Book" charset="0"/>
                <a:cs typeface="Futura Std Book" charset="0"/>
              </a:rPr>
              <a:t> DEL DAE</a:t>
            </a:r>
            <a:endParaRPr lang="it-IT" altLang="it-IT" sz="3300" b="1" dirty="0">
              <a:solidFill>
                <a:srgbClr val="C00000"/>
              </a:solidFill>
              <a:latin typeface="Futura Std Book" charset="0"/>
              <a:ea typeface="Futura Std Book" charset="0"/>
              <a:cs typeface="Futura Std Book" charset="0"/>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81" y="2604334"/>
            <a:ext cx="1607344" cy="1607344"/>
          </a:xfrm>
          <a:prstGeom prst="rect">
            <a:avLst/>
          </a:prstGeom>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9735" y="2775347"/>
            <a:ext cx="1964531" cy="1307306"/>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4672" y="2807930"/>
            <a:ext cx="2143125" cy="1200150"/>
          </a:xfrm>
          <a:prstGeom prst="rect">
            <a:avLst/>
          </a:prstGeom>
        </p:spPr>
      </p:pic>
    </p:spTree>
    <p:extLst>
      <p:ext uri="{BB962C8B-B14F-4D97-AF65-F5344CB8AC3E}">
        <p14:creationId xmlns:p14="http://schemas.microsoft.com/office/powerpoint/2010/main" val="197617880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2057400" y="1970486"/>
            <a:ext cx="208240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it-IT" altLang="it-IT" sz="1350" dirty="0">
                <a:solidFill>
                  <a:schemeClr val="tx1">
                    <a:lumMod val="75000"/>
                    <a:lumOff val="25000"/>
                  </a:schemeClr>
                </a:solidFill>
              </a:rPr>
              <a:t>La probabilità di successo della defibrillazione si riduce del</a:t>
            </a:r>
            <a:r>
              <a:rPr lang="it-IT" altLang="it-IT" sz="1500" dirty="0">
                <a:solidFill>
                  <a:schemeClr val="tx1">
                    <a:lumMod val="75000"/>
                    <a:lumOff val="25000"/>
                  </a:schemeClr>
                </a:solidFill>
              </a:rPr>
              <a:t> </a:t>
            </a:r>
          </a:p>
          <a:p>
            <a:pPr algn="ctr" eaLnBrk="1" hangingPunct="1">
              <a:spcBef>
                <a:spcPct val="20000"/>
              </a:spcBef>
            </a:pPr>
            <a:r>
              <a:rPr lang="it-IT" altLang="it-IT" sz="1650" b="1" dirty="0">
                <a:solidFill>
                  <a:srgbClr val="CE3B27"/>
                </a:solidFill>
              </a:rPr>
              <a:t>7 – 10%</a:t>
            </a:r>
            <a:r>
              <a:rPr lang="it-IT" altLang="it-IT" sz="1500" b="1" dirty="0">
                <a:solidFill>
                  <a:srgbClr val="CE3B27"/>
                </a:solidFill>
              </a:rPr>
              <a:t> </a:t>
            </a:r>
          </a:p>
          <a:p>
            <a:pPr eaLnBrk="1" hangingPunct="1">
              <a:spcBef>
                <a:spcPct val="20000"/>
              </a:spcBef>
            </a:pPr>
            <a:r>
              <a:rPr lang="it-IT" altLang="it-IT" sz="1350" dirty="0">
                <a:solidFill>
                  <a:schemeClr val="tx1">
                    <a:lumMod val="75000"/>
                    <a:lumOff val="25000"/>
                  </a:schemeClr>
                </a:solidFill>
              </a:rPr>
              <a:t>per ogni minuto trascorso dall’ insorgere dell’arresto cardiaco; si riduce del </a:t>
            </a:r>
          </a:p>
          <a:p>
            <a:pPr algn="ctr" eaLnBrk="1" hangingPunct="1">
              <a:spcBef>
                <a:spcPct val="20000"/>
              </a:spcBef>
            </a:pPr>
            <a:r>
              <a:rPr lang="it-IT" altLang="it-IT" sz="1650" b="1" dirty="0">
                <a:solidFill>
                  <a:srgbClr val="CE3B27"/>
                </a:solidFill>
              </a:rPr>
              <a:t>3 - 4%</a:t>
            </a:r>
          </a:p>
          <a:p>
            <a:pPr eaLnBrk="1" hangingPunct="1">
              <a:spcBef>
                <a:spcPct val="20000"/>
              </a:spcBef>
            </a:pPr>
            <a:r>
              <a:rPr lang="it-IT" altLang="it-IT" sz="1350" dirty="0">
                <a:solidFill>
                  <a:schemeClr val="tx1">
                    <a:lumMod val="75000"/>
                    <a:lumOff val="25000"/>
                  </a:schemeClr>
                </a:solidFill>
              </a:rPr>
              <a:t>se si attua RCP precoce.</a:t>
            </a:r>
          </a:p>
        </p:txBody>
      </p:sp>
      <p:grpSp>
        <p:nvGrpSpPr>
          <p:cNvPr id="2" name="Group 6"/>
          <p:cNvGrpSpPr>
            <a:grpSpLocks/>
          </p:cNvGrpSpPr>
          <p:nvPr/>
        </p:nvGrpSpPr>
        <p:grpSpPr bwMode="auto">
          <a:xfrm>
            <a:off x="4336256" y="2195513"/>
            <a:ext cx="3368279" cy="2299097"/>
            <a:chOff x="2682" y="1460"/>
            <a:chExt cx="2829" cy="1931"/>
          </a:xfrm>
        </p:grpSpPr>
        <p:sp>
          <p:nvSpPr>
            <p:cNvPr id="34824" name="Line 7"/>
            <p:cNvSpPr>
              <a:spLocks noChangeShapeType="1"/>
            </p:cNvSpPr>
            <p:nvPr/>
          </p:nvSpPr>
          <p:spPr bwMode="auto">
            <a:xfrm>
              <a:off x="3004" y="2690"/>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25" name="Line 8"/>
            <p:cNvSpPr>
              <a:spLocks noChangeShapeType="1"/>
            </p:cNvSpPr>
            <p:nvPr/>
          </p:nvSpPr>
          <p:spPr bwMode="auto">
            <a:xfrm>
              <a:off x="3004" y="2406"/>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26" name="Line 9"/>
            <p:cNvSpPr>
              <a:spLocks noChangeShapeType="1"/>
            </p:cNvSpPr>
            <p:nvPr/>
          </p:nvSpPr>
          <p:spPr bwMode="auto">
            <a:xfrm>
              <a:off x="3004" y="2116"/>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27" name="Line 10"/>
            <p:cNvSpPr>
              <a:spLocks noChangeShapeType="1"/>
            </p:cNvSpPr>
            <p:nvPr/>
          </p:nvSpPr>
          <p:spPr bwMode="auto">
            <a:xfrm>
              <a:off x="3004" y="1831"/>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28" name="Line 11"/>
            <p:cNvSpPr>
              <a:spLocks noChangeShapeType="1"/>
            </p:cNvSpPr>
            <p:nvPr/>
          </p:nvSpPr>
          <p:spPr bwMode="auto">
            <a:xfrm>
              <a:off x="3004" y="1547"/>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29" name="Line 12"/>
            <p:cNvSpPr>
              <a:spLocks noChangeShapeType="1"/>
            </p:cNvSpPr>
            <p:nvPr/>
          </p:nvSpPr>
          <p:spPr bwMode="auto">
            <a:xfrm>
              <a:off x="3004" y="1547"/>
              <a:ext cx="1" cy="142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0" name="Line 13"/>
            <p:cNvSpPr>
              <a:spLocks noChangeShapeType="1"/>
            </p:cNvSpPr>
            <p:nvPr/>
          </p:nvSpPr>
          <p:spPr bwMode="auto">
            <a:xfrm>
              <a:off x="2966" y="2975"/>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1" name="Line 14"/>
            <p:cNvSpPr>
              <a:spLocks noChangeShapeType="1"/>
            </p:cNvSpPr>
            <p:nvPr/>
          </p:nvSpPr>
          <p:spPr bwMode="auto">
            <a:xfrm>
              <a:off x="2966" y="2690"/>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2" name="Line 15"/>
            <p:cNvSpPr>
              <a:spLocks noChangeShapeType="1"/>
            </p:cNvSpPr>
            <p:nvPr/>
          </p:nvSpPr>
          <p:spPr bwMode="auto">
            <a:xfrm>
              <a:off x="2966" y="2406"/>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3" name="Line 16"/>
            <p:cNvSpPr>
              <a:spLocks noChangeShapeType="1"/>
            </p:cNvSpPr>
            <p:nvPr/>
          </p:nvSpPr>
          <p:spPr bwMode="auto">
            <a:xfrm>
              <a:off x="2966" y="2116"/>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4" name="Line 17"/>
            <p:cNvSpPr>
              <a:spLocks noChangeShapeType="1"/>
            </p:cNvSpPr>
            <p:nvPr/>
          </p:nvSpPr>
          <p:spPr bwMode="auto">
            <a:xfrm>
              <a:off x="2966" y="1831"/>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5" name="Line 18"/>
            <p:cNvSpPr>
              <a:spLocks noChangeShapeType="1"/>
            </p:cNvSpPr>
            <p:nvPr/>
          </p:nvSpPr>
          <p:spPr bwMode="auto">
            <a:xfrm>
              <a:off x="2966" y="1547"/>
              <a:ext cx="38"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6" name="Line 19"/>
            <p:cNvSpPr>
              <a:spLocks noChangeShapeType="1"/>
            </p:cNvSpPr>
            <p:nvPr/>
          </p:nvSpPr>
          <p:spPr bwMode="auto">
            <a:xfrm>
              <a:off x="3004" y="2975"/>
              <a:ext cx="1732" cy="1"/>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7" name="Line 20"/>
            <p:cNvSpPr>
              <a:spLocks noChangeShapeType="1"/>
            </p:cNvSpPr>
            <p:nvPr/>
          </p:nvSpPr>
          <p:spPr bwMode="auto">
            <a:xfrm flipV="1">
              <a:off x="3004" y="2975"/>
              <a:ext cx="1" cy="3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8" name="Line 21"/>
            <p:cNvSpPr>
              <a:spLocks noChangeShapeType="1"/>
            </p:cNvSpPr>
            <p:nvPr/>
          </p:nvSpPr>
          <p:spPr bwMode="auto">
            <a:xfrm flipV="1">
              <a:off x="3439" y="2975"/>
              <a:ext cx="1" cy="3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39" name="Line 22"/>
            <p:cNvSpPr>
              <a:spLocks noChangeShapeType="1"/>
            </p:cNvSpPr>
            <p:nvPr/>
          </p:nvSpPr>
          <p:spPr bwMode="auto">
            <a:xfrm flipV="1">
              <a:off x="3870" y="2975"/>
              <a:ext cx="1" cy="3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0" name="Line 23"/>
            <p:cNvSpPr>
              <a:spLocks noChangeShapeType="1"/>
            </p:cNvSpPr>
            <p:nvPr/>
          </p:nvSpPr>
          <p:spPr bwMode="auto">
            <a:xfrm flipV="1">
              <a:off x="4305" y="2975"/>
              <a:ext cx="1" cy="3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1" name="Line 24"/>
            <p:cNvSpPr>
              <a:spLocks noChangeShapeType="1"/>
            </p:cNvSpPr>
            <p:nvPr/>
          </p:nvSpPr>
          <p:spPr bwMode="auto">
            <a:xfrm flipV="1">
              <a:off x="4736" y="2975"/>
              <a:ext cx="1" cy="3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2" name="Line 25"/>
            <p:cNvSpPr>
              <a:spLocks noChangeShapeType="1"/>
            </p:cNvSpPr>
            <p:nvPr/>
          </p:nvSpPr>
          <p:spPr bwMode="auto">
            <a:xfrm>
              <a:off x="3221" y="1691"/>
              <a:ext cx="431" cy="285"/>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3" name="Line 26"/>
            <p:cNvSpPr>
              <a:spLocks noChangeShapeType="1"/>
            </p:cNvSpPr>
            <p:nvPr/>
          </p:nvSpPr>
          <p:spPr bwMode="auto">
            <a:xfrm>
              <a:off x="3652" y="1976"/>
              <a:ext cx="435" cy="285"/>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4" name="Line 27"/>
            <p:cNvSpPr>
              <a:spLocks noChangeShapeType="1"/>
            </p:cNvSpPr>
            <p:nvPr/>
          </p:nvSpPr>
          <p:spPr bwMode="auto">
            <a:xfrm>
              <a:off x="4087" y="2261"/>
              <a:ext cx="431" cy="569"/>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45" name="Freeform 28"/>
            <p:cNvSpPr>
              <a:spLocks/>
            </p:cNvSpPr>
            <p:nvPr/>
          </p:nvSpPr>
          <p:spPr bwMode="auto">
            <a:xfrm>
              <a:off x="3193" y="1662"/>
              <a:ext cx="57" cy="58"/>
            </a:xfrm>
            <a:custGeom>
              <a:avLst/>
              <a:gdLst>
                <a:gd name="T0" fmla="*/ 28 w 57"/>
                <a:gd name="T1" fmla="*/ 0 h 58"/>
                <a:gd name="T2" fmla="*/ 57 w 57"/>
                <a:gd name="T3" fmla="*/ 29 h 58"/>
                <a:gd name="T4" fmla="*/ 28 w 57"/>
                <a:gd name="T5" fmla="*/ 58 h 58"/>
                <a:gd name="T6" fmla="*/ 0 w 57"/>
                <a:gd name="T7" fmla="*/ 29 h 58"/>
                <a:gd name="T8" fmla="*/ 28 w 57"/>
                <a:gd name="T9" fmla="*/ 0 h 58"/>
                <a:gd name="T10" fmla="*/ 0 60000 65536"/>
                <a:gd name="T11" fmla="*/ 0 60000 65536"/>
                <a:gd name="T12" fmla="*/ 0 60000 65536"/>
                <a:gd name="T13" fmla="*/ 0 60000 65536"/>
                <a:gd name="T14" fmla="*/ 0 60000 65536"/>
                <a:gd name="T15" fmla="*/ 0 w 57"/>
                <a:gd name="T16" fmla="*/ 0 h 58"/>
                <a:gd name="T17" fmla="*/ 57 w 57"/>
                <a:gd name="T18" fmla="*/ 58 h 58"/>
              </a:gdLst>
              <a:ahLst/>
              <a:cxnLst>
                <a:cxn ang="T10">
                  <a:pos x="T0" y="T1"/>
                </a:cxn>
                <a:cxn ang="T11">
                  <a:pos x="T2" y="T3"/>
                </a:cxn>
                <a:cxn ang="T12">
                  <a:pos x="T4" y="T5"/>
                </a:cxn>
                <a:cxn ang="T13">
                  <a:pos x="T6" y="T7"/>
                </a:cxn>
                <a:cxn ang="T14">
                  <a:pos x="T8" y="T9"/>
                </a:cxn>
              </a:cxnLst>
              <a:rect l="T15" t="T16" r="T17" b="T18"/>
              <a:pathLst>
                <a:path w="57" h="58">
                  <a:moveTo>
                    <a:pt x="28" y="0"/>
                  </a:moveTo>
                  <a:lnTo>
                    <a:pt x="57" y="29"/>
                  </a:lnTo>
                  <a:lnTo>
                    <a:pt x="28" y="58"/>
                  </a:lnTo>
                  <a:lnTo>
                    <a:pt x="0" y="29"/>
                  </a:lnTo>
                  <a:lnTo>
                    <a:pt x="28" y="0"/>
                  </a:lnTo>
                  <a:close/>
                </a:path>
              </a:pathLst>
            </a:custGeom>
            <a:solidFill>
              <a:srgbClr val="FF0000"/>
            </a:solidFill>
            <a:ln w="7938">
              <a:solidFill>
                <a:srgbClr val="FF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34846" name="Freeform 29"/>
            <p:cNvSpPr>
              <a:spLocks/>
            </p:cNvSpPr>
            <p:nvPr/>
          </p:nvSpPr>
          <p:spPr bwMode="auto">
            <a:xfrm>
              <a:off x="3624" y="1947"/>
              <a:ext cx="56" cy="58"/>
            </a:xfrm>
            <a:custGeom>
              <a:avLst/>
              <a:gdLst>
                <a:gd name="T0" fmla="*/ 28 w 56"/>
                <a:gd name="T1" fmla="*/ 0 h 58"/>
                <a:gd name="T2" fmla="*/ 56 w 56"/>
                <a:gd name="T3" fmla="*/ 29 h 58"/>
                <a:gd name="T4" fmla="*/ 28 w 56"/>
                <a:gd name="T5" fmla="*/ 58 h 58"/>
                <a:gd name="T6" fmla="*/ 0 w 56"/>
                <a:gd name="T7" fmla="*/ 29 h 58"/>
                <a:gd name="T8" fmla="*/ 28 w 56"/>
                <a:gd name="T9" fmla="*/ 0 h 58"/>
                <a:gd name="T10" fmla="*/ 0 60000 65536"/>
                <a:gd name="T11" fmla="*/ 0 60000 65536"/>
                <a:gd name="T12" fmla="*/ 0 60000 65536"/>
                <a:gd name="T13" fmla="*/ 0 60000 65536"/>
                <a:gd name="T14" fmla="*/ 0 60000 65536"/>
                <a:gd name="T15" fmla="*/ 0 w 56"/>
                <a:gd name="T16" fmla="*/ 0 h 58"/>
                <a:gd name="T17" fmla="*/ 56 w 56"/>
                <a:gd name="T18" fmla="*/ 58 h 58"/>
              </a:gdLst>
              <a:ahLst/>
              <a:cxnLst>
                <a:cxn ang="T10">
                  <a:pos x="T0" y="T1"/>
                </a:cxn>
                <a:cxn ang="T11">
                  <a:pos x="T2" y="T3"/>
                </a:cxn>
                <a:cxn ang="T12">
                  <a:pos x="T4" y="T5"/>
                </a:cxn>
                <a:cxn ang="T13">
                  <a:pos x="T6" y="T7"/>
                </a:cxn>
                <a:cxn ang="T14">
                  <a:pos x="T8" y="T9"/>
                </a:cxn>
              </a:cxnLst>
              <a:rect l="T15" t="T16" r="T17" b="T18"/>
              <a:pathLst>
                <a:path w="56" h="58">
                  <a:moveTo>
                    <a:pt x="28" y="0"/>
                  </a:moveTo>
                  <a:lnTo>
                    <a:pt x="56" y="29"/>
                  </a:lnTo>
                  <a:lnTo>
                    <a:pt x="28" y="58"/>
                  </a:lnTo>
                  <a:lnTo>
                    <a:pt x="0" y="29"/>
                  </a:lnTo>
                  <a:lnTo>
                    <a:pt x="28" y="0"/>
                  </a:lnTo>
                  <a:close/>
                </a:path>
              </a:pathLst>
            </a:custGeom>
            <a:solidFill>
              <a:srgbClr val="FF0000"/>
            </a:solidFill>
            <a:ln w="7938">
              <a:solidFill>
                <a:srgbClr val="FF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34847" name="Freeform 30"/>
            <p:cNvSpPr>
              <a:spLocks/>
            </p:cNvSpPr>
            <p:nvPr/>
          </p:nvSpPr>
          <p:spPr bwMode="auto">
            <a:xfrm>
              <a:off x="4059" y="2232"/>
              <a:ext cx="57" cy="58"/>
            </a:xfrm>
            <a:custGeom>
              <a:avLst/>
              <a:gdLst>
                <a:gd name="T0" fmla="*/ 28 w 57"/>
                <a:gd name="T1" fmla="*/ 0 h 58"/>
                <a:gd name="T2" fmla="*/ 57 w 57"/>
                <a:gd name="T3" fmla="*/ 29 h 58"/>
                <a:gd name="T4" fmla="*/ 28 w 57"/>
                <a:gd name="T5" fmla="*/ 58 h 58"/>
                <a:gd name="T6" fmla="*/ 0 w 57"/>
                <a:gd name="T7" fmla="*/ 29 h 58"/>
                <a:gd name="T8" fmla="*/ 28 w 57"/>
                <a:gd name="T9" fmla="*/ 0 h 58"/>
                <a:gd name="T10" fmla="*/ 0 60000 65536"/>
                <a:gd name="T11" fmla="*/ 0 60000 65536"/>
                <a:gd name="T12" fmla="*/ 0 60000 65536"/>
                <a:gd name="T13" fmla="*/ 0 60000 65536"/>
                <a:gd name="T14" fmla="*/ 0 60000 65536"/>
                <a:gd name="T15" fmla="*/ 0 w 57"/>
                <a:gd name="T16" fmla="*/ 0 h 58"/>
                <a:gd name="T17" fmla="*/ 57 w 57"/>
                <a:gd name="T18" fmla="*/ 58 h 58"/>
              </a:gdLst>
              <a:ahLst/>
              <a:cxnLst>
                <a:cxn ang="T10">
                  <a:pos x="T0" y="T1"/>
                </a:cxn>
                <a:cxn ang="T11">
                  <a:pos x="T2" y="T3"/>
                </a:cxn>
                <a:cxn ang="T12">
                  <a:pos x="T4" y="T5"/>
                </a:cxn>
                <a:cxn ang="T13">
                  <a:pos x="T6" y="T7"/>
                </a:cxn>
                <a:cxn ang="T14">
                  <a:pos x="T8" y="T9"/>
                </a:cxn>
              </a:cxnLst>
              <a:rect l="T15" t="T16" r="T17" b="T18"/>
              <a:pathLst>
                <a:path w="57" h="58">
                  <a:moveTo>
                    <a:pt x="28" y="0"/>
                  </a:moveTo>
                  <a:lnTo>
                    <a:pt x="57" y="29"/>
                  </a:lnTo>
                  <a:lnTo>
                    <a:pt x="28" y="58"/>
                  </a:lnTo>
                  <a:lnTo>
                    <a:pt x="0" y="29"/>
                  </a:lnTo>
                  <a:lnTo>
                    <a:pt x="28" y="0"/>
                  </a:lnTo>
                  <a:close/>
                </a:path>
              </a:pathLst>
            </a:custGeom>
            <a:solidFill>
              <a:srgbClr val="FF0000"/>
            </a:solidFill>
            <a:ln w="7938">
              <a:solidFill>
                <a:srgbClr val="FF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34848" name="Freeform 31"/>
            <p:cNvSpPr>
              <a:spLocks/>
            </p:cNvSpPr>
            <p:nvPr/>
          </p:nvSpPr>
          <p:spPr bwMode="auto">
            <a:xfrm>
              <a:off x="4490" y="2801"/>
              <a:ext cx="56" cy="58"/>
            </a:xfrm>
            <a:custGeom>
              <a:avLst/>
              <a:gdLst>
                <a:gd name="T0" fmla="*/ 28 w 56"/>
                <a:gd name="T1" fmla="*/ 0 h 58"/>
                <a:gd name="T2" fmla="*/ 56 w 56"/>
                <a:gd name="T3" fmla="*/ 29 h 58"/>
                <a:gd name="T4" fmla="*/ 28 w 56"/>
                <a:gd name="T5" fmla="*/ 58 h 58"/>
                <a:gd name="T6" fmla="*/ 0 w 56"/>
                <a:gd name="T7" fmla="*/ 29 h 58"/>
                <a:gd name="T8" fmla="*/ 28 w 56"/>
                <a:gd name="T9" fmla="*/ 0 h 58"/>
                <a:gd name="T10" fmla="*/ 0 60000 65536"/>
                <a:gd name="T11" fmla="*/ 0 60000 65536"/>
                <a:gd name="T12" fmla="*/ 0 60000 65536"/>
                <a:gd name="T13" fmla="*/ 0 60000 65536"/>
                <a:gd name="T14" fmla="*/ 0 60000 65536"/>
                <a:gd name="T15" fmla="*/ 0 w 56"/>
                <a:gd name="T16" fmla="*/ 0 h 58"/>
                <a:gd name="T17" fmla="*/ 56 w 56"/>
                <a:gd name="T18" fmla="*/ 58 h 58"/>
              </a:gdLst>
              <a:ahLst/>
              <a:cxnLst>
                <a:cxn ang="T10">
                  <a:pos x="T0" y="T1"/>
                </a:cxn>
                <a:cxn ang="T11">
                  <a:pos x="T2" y="T3"/>
                </a:cxn>
                <a:cxn ang="T12">
                  <a:pos x="T4" y="T5"/>
                </a:cxn>
                <a:cxn ang="T13">
                  <a:pos x="T6" y="T7"/>
                </a:cxn>
                <a:cxn ang="T14">
                  <a:pos x="T8" y="T9"/>
                </a:cxn>
              </a:cxnLst>
              <a:rect l="T15" t="T16" r="T17" b="T18"/>
              <a:pathLst>
                <a:path w="56" h="58">
                  <a:moveTo>
                    <a:pt x="28" y="0"/>
                  </a:moveTo>
                  <a:lnTo>
                    <a:pt x="56" y="29"/>
                  </a:lnTo>
                  <a:lnTo>
                    <a:pt x="28" y="58"/>
                  </a:lnTo>
                  <a:lnTo>
                    <a:pt x="0" y="29"/>
                  </a:lnTo>
                  <a:lnTo>
                    <a:pt x="28" y="0"/>
                  </a:lnTo>
                  <a:close/>
                </a:path>
              </a:pathLst>
            </a:custGeom>
            <a:solidFill>
              <a:srgbClr val="FF0000"/>
            </a:solidFill>
            <a:ln w="7938">
              <a:solidFill>
                <a:srgbClr val="FF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16416" name="Rectangle 32"/>
            <p:cNvSpPr>
              <a:spLocks noChangeArrowheads="1"/>
            </p:cNvSpPr>
            <p:nvPr/>
          </p:nvSpPr>
          <p:spPr bwMode="auto">
            <a:xfrm>
              <a:off x="2833" y="2888"/>
              <a:ext cx="81"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0</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17" name="Rectangle 33"/>
            <p:cNvSpPr>
              <a:spLocks noChangeArrowheads="1"/>
            </p:cNvSpPr>
            <p:nvPr/>
          </p:nvSpPr>
          <p:spPr bwMode="auto">
            <a:xfrm>
              <a:off x="2758" y="2603"/>
              <a:ext cx="162"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20</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18" name="Rectangle 34"/>
            <p:cNvSpPr>
              <a:spLocks noChangeArrowheads="1"/>
            </p:cNvSpPr>
            <p:nvPr/>
          </p:nvSpPr>
          <p:spPr bwMode="auto">
            <a:xfrm>
              <a:off x="2758" y="2319"/>
              <a:ext cx="162"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40</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19" name="Rectangle 35"/>
            <p:cNvSpPr>
              <a:spLocks noChangeArrowheads="1"/>
            </p:cNvSpPr>
            <p:nvPr/>
          </p:nvSpPr>
          <p:spPr bwMode="auto">
            <a:xfrm>
              <a:off x="2758" y="2029"/>
              <a:ext cx="162"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60</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0" name="Rectangle 36"/>
            <p:cNvSpPr>
              <a:spLocks noChangeArrowheads="1"/>
            </p:cNvSpPr>
            <p:nvPr/>
          </p:nvSpPr>
          <p:spPr bwMode="auto">
            <a:xfrm>
              <a:off x="2758" y="1745"/>
              <a:ext cx="162" cy="145"/>
            </a:xfrm>
            <a:prstGeom prst="rect">
              <a:avLst/>
            </a:prstGeom>
            <a:noFill/>
            <a:ln w="9525">
              <a:noFill/>
              <a:miter lim="800000"/>
              <a:headEnd/>
              <a:tailEnd/>
            </a:ln>
          </p:spPr>
          <p:txBody>
            <a:bodyPr wrap="none" lIns="0" tIns="0" rIns="0" bIns="0">
              <a:spAutoFit/>
            </a:bodyPr>
            <a:lstStyle/>
            <a:p>
              <a:pPr eaLnBrk="0" hangingPunct="0">
                <a:defRPr/>
              </a:pPr>
              <a:r>
                <a:rPr lang="it-IT" sz="1125" dirty="0">
                  <a:solidFill>
                    <a:schemeClr val="tx1">
                      <a:lumMod val="75000"/>
                      <a:lumOff val="25000"/>
                    </a:schemeClr>
                  </a:solidFill>
                  <a:latin typeface="Arial Black" pitchFamily="34" charset="0"/>
                  <a:cs typeface="Arial" charset="0"/>
                </a:rPr>
                <a:t>80</a:t>
              </a:r>
              <a:endParaRPr lang="it-IT" sz="3300" dirty="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1" name="Rectangle 37"/>
            <p:cNvSpPr>
              <a:spLocks noChangeArrowheads="1"/>
            </p:cNvSpPr>
            <p:nvPr/>
          </p:nvSpPr>
          <p:spPr bwMode="auto">
            <a:xfrm>
              <a:off x="2682" y="1460"/>
              <a:ext cx="242" cy="145"/>
            </a:xfrm>
            <a:prstGeom prst="rect">
              <a:avLst/>
            </a:prstGeom>
            <a:noFill/>
            <a:ln w="9525">
              <a:noFill/>
              <a:miter lim="800000"/>
              <a:headEnd/>
              <a:tailEnd/>
            </a:ln>
          </p:spPr>
          <p:txBody>
            <a:bodyPr wrap="none" lIns="0" tIns="0" rIns="0" bIns="0">
              <a:spAutoFit/>
            </a:bodyPr>
            <a:lstStyle/>
            <a:p>
              <a:pPr eaLnBrk="0" hangingPunct="0">
                <a:defRPr/>
              </a:pPr>
              <a:r>
                <a:rPr lang="it-IT" sz="1125" dirty="0">
                  <a:solidFill>
                    <a:schemeClr val="tx1">
                      <a:lumMod val="75000"/>
                      <a:lumOff val="25000"/>
                    </a:schemeClr>
                  </a:solidFill>
                  <a:latin typeface="Arial Black" pitchFamily="34" charset="0"/>
                  <a:cs typeface="Arial" charset="0"/>
                </a:rPr>
                <a:t>100</a:t>
              </a:r>
              <a:endParaRPr lang="it-IT" sz="3300" dirty="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2" name="Rectangle 38"/>
            <p:cNvSpPr>
              <a:spLocks noChangeArrowheads="1"/>
            </p:cNvSpPr>
            <p:nvPr/>
          </p:nvSpPr>
          <p:spPr bwMode="auto">
            <a:xfrm>
              <a:off x="3184" y="3095"/>
              <a:ext cx="81"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1</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3" name="Rectangle 39"/>
            <p:cNvSpPr>
              <a:spLocks noChangeArrowheads="1"/>
            </p:cNvSpPr>
            <p:nvPr/>
          </p:nvSpPr>
          <p:spPr bwMode="auto">
            <a:xfrm>
              <a:off x="3614" y="3095"/>
              <a:ext cx="81"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3</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4" name="Rectangle 40"/>
            <p:cNvSpPr>
              <a:spLocks noChangeArrowheads="1"/>
            </p:cNvSpPr>
            <p:nvPr/>
          </p:nvSpPr>
          <p:spPr bwMode="auto">
            <a:xfrm>
              <a:off x="4050" y="3095"/>
              <a:ext cx="81"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6</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16425" name="Rectangle 41"/>
            <p:cNvSpPr>
              <a:spLocks noChangeArrowheads="1"/>
            </p:cNvSpPr>
            <p:nvPr/>
          </p:nvSpPr>
          <p:spPr bwMode="auto">
            <a:xfrm>
              <a:off x="4442" y="3095"/>
              <a:ext cx="162"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Black" pitchFamily="34" charset="0"/>
                  <a:cs typeface="Arial" charset="0"/>
                </a:rPr>
                <a:t>10</a:t>
              </a:r>
              <a:endParaRPr lang="it-IT" sz="3300">
                <a:solidFill>
                  <a:schemeClr val="tx1">
                    <a:lumMod val="75000"/>
                    <a:lumOff val="25000"/>
                  </a:schemeClr>
                </a:solidFill>
                <a:effectLst>
                  <a:outerShdw blurRad="38100" dist="38100" dir="2700000" algn="tl">
                    <a:srgbClr val="000000"/>
                  </a:outerShdw>
                </a:effectLst>
                <a:latin typeface="Comic Sans MS" pitchFamily="66" charset="0"/>
                <a:cs typeface="Arial" charset="0"/>
              </a:endParaRPr>
            </a:p>
          </p:txBody>
        </p:sp>
        <p:sp>
          <p:nvSpPr>
            <p:cNvPr id="34859" name="Line 42"/>
            <p:cNvSpPr>
              <a:spLocks noChangeShapeType="1"/>
            </p:cNvSpPr>
            <p:nvPr/>
          </p:nvSpPr>
          <p:spPr bwMode="auto">
            <a:xfrm>
              <a:off x="4826" y="2261"/>
              <a:ext cx="151" cy="1"/>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sz="1350"/>
            </a:p>
          </p:txBody>
        </p:sp>
        <p:sp>
          <p:nvSpPr>
            <p:cNvPr id="34860" name="Freeform 43"/>
            <p:cNvSpPr>
              <a:spLocks/>
            </p:cNvSpPr>
            <p:nvPr/>
          </p:nvSpPr>
          <p:spPr bwMode="auto">
            <a:xfrm>
              <a:off x="4873" y="2232"/>
              <a:ext cx="57" cy="58"/>
            </a:xfrm>
            <a:custGeom>
              <a:avLst/>
              <a:gdLst>
                <a:gd name="T0" fmla="*/ 28 w 57"/>
                <a:gd name="T1" fmla="*/ 0 h 58"/>
                <a:gd name="T2" fmla="*/ 57 w 57"/>
                <a:gd name="T3" fmla="*/ 29 h 58"/>
                <a:gd name="T4" fmla="*/ 28 w 57"/>
                <a:gd name="T5" fmla="*/ 58 h 58"/>
                <a:gd name="T6" fmla="*/ 0 w 57"/>
                <a:gd name="T7" fmla="*/ 29 h 58"/>
                <a:gd name="T8" fmla="*/ 28 w 57"/>
                <a:gd name="T9" fmla="*/ 0 h 58"/>
                <a:gd name="T10" fmla="*/ 0 60000 65536"/>
                <a:gd name="T11" fmla="*/ 0 60000 65536"/>
                <a:gd name="T12" fmla="*/ 0 60000 65536"/>
                <a:gd name="T13" fmla="*/ 0 60000 65536"/>
                <a:gd name="T14" fmla="*/ 0 60000 65536"/>
                <a:gd name="T15" fmla="*/ 0 w 57"/>
                <a:gd name="T16" fmla="*/ 0 h 58"/>
                <a:gd name="T17" fmla="*/ 57 w 57"/>
                <a:gd name="T18" fmla="*/ 58 h 58"/>
              </a:gdLst>
              <a:ahLst/>
              <a:cxnLst>
                <a:cxn ang="T10">
                  <a:pos x="T0" y="T1"/>
                </a:cxn>
                <a:cxn ang="T11">
                  <a:pos x="T2" y="T3"/>
                </a:cxn>
                <a:cxn ang="T12">
                  <a:pos x="T4" y="T5"/>
                </a:cxn>
                <a:cxn ang="T13">
                  <a:pos x="T6" y="T7"/>
                </a:cxn>
                <a:cxn ang="T14">
                  <a:pos x="T8" y="T9"/>
                </a:cxn>
              </a:cxnLst>
              <a:rect l="T15" t="T16" r="T17" b="T18"/>
              <a:pathLst>
                <a:path w="57" h="58">
                  <a:moveTo>
                    <a:pt x="28" y="0"/>
                  </a:moveTo>
                  <a:lnTo>
                    <a:pt x="57" y="29"/>
                  </a:lnTo>
                  <a:lnTo>
                    <a:pt x="28" y="58"/>
                  </a:lnTo>
                  <a:lnTo>
                    <a:pt x="0" y="29"/>
                  </a:lnTo>
                  <a:lnTo>
                    <a:pt x="28" y="0"/>
                  </a:lnTo>
                  <a:close/>
                </a:path>
              </a:pathLst>
            </a:custGeom>
            <a:solidFill>
              <a:srgbClr val="FF0000"/>
            </a:solidFill>
            <a:ln w="7938">
              <a:solidFill>
                <a:srgbClr val="FF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1350"/>
            </a:p>
          </p:txBody>
        </p:sp>
        <p:sp>
          <p:nvSpPr>
            <p:cNvPr id="16428" name="Rectangle 44"/>
            <p:cNvSpPr>
              <a:spLocks noChangeArrowheads="1"/>
            </p:cNvSpPr>
            <p:nvPr/>
          </p:nvSpPr>
          <p:spPr bwMode="auto">
            <a:xfrm>
              <a:off x="5010" y="2184"/>
              <a:ext cx="478" cy="145"/>
            </a:xfrm>
            <a:prstGeom prst="rect">
              <a:avLst/>
            </a:prstGeom>
            <a:noFill/>
            <a:ln w="9525">
              <a:noFill/>
              <a:miter lim="800000"/>
              <a:headEnd/>
              <a:tailEnd/>
            </a:ln>
          </p:spPr>
          <p:txBody>
            <a:bodyPr wrap="none" lIns="0" tIns="0" rIns="0" bIns="0">
              <a:spAutoFit/>
            </a:bodyPr>
            <a:lstStyle/>
            <a:p>
              <a:pPr eaLnBrk="0" hangingPunct="0">
                <a:defRPr/>
              </a:pPr>
              <a:r>
                <a:rPr lang="it-IT" sz="1125">
                  <a:solidFill>
                    <a:schemeClr val="tx1">
                      <a:lumMod val="75000"/>
                      <a:lumOff val="25000"/>
                    </a:schemeClr>
                  </a:solidFill>
                  <a:latin typeface="Arial" charset="0"/>
                  <a:cs typeface="Arial" charset="0"/>
                </a:rPr>
                <a:t>Sopravv.</a:t>
              </a:r>
              <a:endParaRPr lang="it-IT" sz="3300">
                <a:solidFill>
                  <a:schemeClr val="tx1">
                    <a:lumMod val="75000"/>
                    <a:lumOff val="25000"/>
                  </a:schemeClr>
                </a:solidFill>
                <a:effectLst>
                  <a:outerShdw blurRad="38100" dist="38100" dir="2700000" algn="tl">
                    <a:srgbClr val="000000"/>
                  </a:outerShdw>
                </a:effectLst>
                <a:latin typeface="Arial" charset="0"/>
                <a:cs typeface="Arial" charset="0"/>
              </a:endParaRPr>
            </a:p>
          </p:txBody>
        </p:sp>
        <p:sp>
          <p:nvSpPr>
            <p:cNvPr id="34862" name="Text Box 45"/>
            <p:cNvSpPr txBox="1">
              <a:spLocks noChangeArrowheads="1"/>
            </p:cNvSpPr>
            <p:nvPr/>
          </p:nvSpPr>
          <p:spPr bwMode="auto">
            <a:xfrm>
              <a:off x="4967" y="3158"/>
              <a:ext cx="54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1200" b="1">
                  <a:solidFill>
                    <a:schemeClr val="tx1">
                      <a:lumMod val="75000"/>
                      <a:lumOff val="25000"/>
                    </a:schemeClr>
                  </a:solidFill>
                </a:rPr>
                <a:t>minuti</a:t>
              </a:r>
            </a:p>
          </p:txBody>
        </p:sp>
      </p:grpSp>
      <p:sp>
        <p:nvSpPr>
          <p:cNvPr id="47" name="Rettangolo 46"/>
          <p:cNvSpPr>
            <a:spLocks noChangeArrowheads="1"/>
          </p:cNvSpPr>
          <p:nvPr/>
        </p:nvSpPr>
        <p:spPr bwMode="auto">
          <a:xfrm>
            <a:off x="434304" y="1083919"/>
            <a:ext cx="81564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DEFIBRILLAZIONE</a:t>
            </a:r>
            <a:r>
              <a:rPr lang="it-IT" altLang="it-IT" sz="3300" dirty="0">
                <a:solidFill>
                  <a:srgbClr val="C00000"/>
                </a:solidFill>
                <a:latin typeface="Futura Std Book" charset="0"/>
                <a:ea typeface="Futura Std Book" charset="0"/>
                <a:cs typeface="Futura Std Book" charset="0"/>
              </a:rPr>
              <a:t> SEMIAUTOMATICA</a:t>
            </a:r>
            <a:endParaRPr lang="it-IT" altLang="it-IT" sz="3300" b="1" dirty="0">
              <a:solidFill>
                <a:srgbClr val="C00000"/>
              </a:solidFill>
              <a:latin typeface="Futura Std Book" charset="0"/>
              <a:ea typeface="Futura Std Book" charset="0"/>
              <a:cs typeface="Futura Std Book" charset="0"/>
            </a:endParaRPr>
          </a:p>
        </p:txBody>
      </p:sp>
    </p:spTree>
    <p:extLst>
      <p:ext uri="{BB962C8B-B14F-4D97-AF65-F5344CB8AC3E}">
        <p14:creationId xmlns:p14="http://schemas.microsoft.com/office/powerpoint/2010/main" val="2497381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wipe(up)">
                                      <p:cBhvr>
                                        <p:cTn id="7" dur="500"/>
                                        <p:tgtEl>
                                          <p:spTgt spid="1638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1403577" y="1669259"/>
            <a:ext cx="6238875" cy="3979379"/>
            <a:chOff x="336" y="768"/>
            <a:chExt cx="4682" cy="3399"/>
          </a:xfrm>
        </p:grpSpPr>
        <p:sp>
          <p:nvSpPr>
            <p:cNvPr id="5" name="Line 4"/>
            <p:cNvSpPr>
              <a:spLocks noChangeShapeType="1"/>
            </p:cNvSpPr>
            <p:nvPr/>
          </p:nvSpPr>
          <p:spPr bwMode="auto">
            <a:xfrm>
              <a:off x="821" y="3643"/>
              <a:ext cx="4118" cy="1"/>
            </a:xfrm>
            <a:prstGeom prst="line">
              <a:avLst/>
            </a:prstGeom>
            <a:noFill/>
            <a:ln w="38100">
              <a:solidFill>
                <a:schemeClr val="tx1"/>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6" name="Line 5"/>
            <p:cNvSpPr>
              <a:spLocks noChangeShapeType="1"/>
            </p:cNvSpPr>
            <p:nvPr/>
          </p:nvSpPr>
          <p:spPr bwMode="auto">
            <a:xfrm flipV="1">
              <a:off x="821"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7" name="Line 6"/>
            <p:cNvSpPr>
              <a:spLocks noChangeShapeType="1"/>
            </p:cNvSpPr>
            <p:nvPr/>
          </p:nvSpPr>
          <p:spPr bwMode="auto">
            <a:xfrm flipV="1">
              <a:off x="1234"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8" name="Line 7"/>
            <p:cNvSpPr>
              <a:spLocks noChangeShapeType="1"/>
            </p:cNvSpPr>
            <p:nvPr/>
          </p:nvSpPr>
          <p:spPr bwMode="auto">
            <a:xfrm flipV="1">
              <a:off x="1648"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9" name="Line 8"/>
            <p:cNvSpPr>
              <a:spLocks noChangeShapeType="1"/>
            </p:cNvSpPr>
            <p:nvPr/>
          </p:nvSpPr>
          <p:spPr bwMode="auto">
            <a:xfrm flipV="1">
              <a:off x="2054"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0" name="Line 9"/>
            <p:cNvSpPr>
              <a:spLocks noChangeShapeType="1"/>
            </p:cNvSpPr>
            <p:nvPr/>
          </p:nvSpPr>
          <p:spPr bwMode="auto">
            <a:xfrm flipV="1">
              <a:off x="2467" y="3643"/>
              <a:ext cx="0"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1" name="Line 10"/>
            <p:cNvSpPr>
              <a:spLocks noChangeShapeType="1"/>
            </p:cNvSpPr>
            <p:nvPr/>
          </p:nvSpPr>
          <p:spPr bwMode="auto">
            <a:xfrm flipV="1">
              <a:off x="2880"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2" name="Line 11"/>
            <p:cNvSpPr>
              <a:spLocks noChangeShapeType="1"/>
            </p:cNvSpPr>
            <p:nvPr/>
          </p:nvSpPr>
          <p:spPr bwMode="auto">
            <a:xfrm flipV="1">
              <a:off x="3293"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3" name="Line 12"/>
            <p:cNvSpPr>
              <a:spLocks noChangeShapeType="1"/>
            </p:cNvSpPr>
            <p:nvPr/>
          </p:nvSpPr>
          <p:spPr bwMode="auto">
            <a:xfrm flipV="1">
              <a:off x="3707"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4" name="Line 13"/>
            <p:cNvSpPr>
              <a:spLocks noChangeShapeType="1"/>
            </p:cNvSpPr>
            <p:nvPr/>
          </p:nvSpPr>
          <p:spPr bwMode="auto">
            <a:xfrm flipV="1">
              <a:off x="4112"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5" name="Line 14"/>
            <p:cNvSpPr>
              <a:spLocks noChangeShapeType="1"/>
            </p:cNvSpPr>
            <p:nvPr/>
          </p:nvSpPr>
          <p:spPr bwMode="auto">
            <a:xfrm flipV="1">
              <a:off x="4526"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6" name="Line 15"/>
            <p:cNvSpPr>
              <a:spLocks noChangeShapeType="1"/>
            </p:cNvSpPr>
            <p:nvPr/>
          </p:nvSpPr>
          <p:spPr bwMode="auto">
            <a:xfrm flipV="1">
              <a:off x="4939" y="3643"/>
              <a:ext cx="1" cy="37"/>
            </a:xfrm>
            <a:prstGeom prst="line">
              <a:avLst/>
            </a:prstGeom>
            <a:noFill/>
            <a:ln w="381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17" name="Rectangle 16"/>
            <p:cNvSpPr>
              <a:spLocks noChangeArrowheads="1"/>
            </p:cNvSpPr>
            <p:nvPr/>
          </p:nvSpPr>
          <p:spPr bwMode="auto">
            <a:xfrm>
              <a:off x="792" y="3745"/>
              <a:ext cx="69"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0</a:t>
              </a:r>
            </a:p>
          </p:txBody>
        </p:sp>
        <p:sp>
          <p:nvSpPr>
            <p:cNvPr id="18" name="Rectangle 17"/>
            <p:cNvSpPr>
              <a:spLocks noChangeArrowheads="1"/>
            </p:cNvSpPr>
            <p:nvPr/>
          </p:nvSpPr>
          <p:spPr bwMode="auto">
            <a:xfrm>
              <a:off x="1205" y="3745"/>
              <a:ext cx="69"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2</a:t>
              </a:r>
            </a:p>
          </p:txBody>
        </p:sp>
        <p:sp>
          <p:nvSpPr>
            <p:cNvPr id="19" name="Rectangle 18"/>
            <p:cNvSpPr>
              <a:spLocks noChangeArrowheads="1"/>
            </p:cNvSpPr>
            <p:nvPr/>
          </p:nvSpPr>
          <p:spPr bwMode="auto">
            <a:xfrm>
              <a:off x="1619" y="3745"/>
              <a:ext cx="69"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4</a:t>
              </a:r>
            </a:p>
          </p:txBody>
        </p:sp>
        <p:sp>
          <p:nvSpPr>
            <p:cNvPr id="20" name="Rectangle 19"/>
            <p:cNvSpPr>
              <a:spLocks noChangeArrowheads="1"/>
            </p:cNvSpPr>
            <p:nvPr/>
          </p:nvSpPr>
          <p:spPr bwMode="auto">
            <a:xfrm>
              <a:off x="2024" y="3745"/>
              <a:ext cx="69"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6</a:t>
              </a:r>
            </a:p>
          </p:txBody>
        </p:sp>
        <p:sp>
          <p:nvSpPr>
            <p:cNvPr id="21" name="Rectangle 20"/>
            <p:cNvSpPr>
              <a:spLocks noChangeArrowheads="1"/>
            </p:cNvSpPr>
            <p:nvPr/>
          </p:nvSpPr>
          <p:spPr bwMode="auto">
            <a:xfrm>
              <a:off x="2438" y="3745"/>
              <a:ext cx="69"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8</a:t>
              </a:r>
            </a:p>
          </p:txBody>
        </p:sp>
        <p:sp>
          <p:nvSpPr>
            <p:cNvPr id="22" name="Rectangle 21"/>
            <p:cNvSpPr>
              <a:spLocks noChangeArrowheads="1"/>
            </p:cNvSpPr>
            <p:nvPr/>
          </p:nvSpPr>
          <p:spPr bwMode="auto">
            <a:xfrm>
              <a:off x="2822"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10</a:t>
              </a:r>
            </a:p>
          </p:txBody>
        </p:sp>
        <p:sp>
          <p:nvSpPr>
            <p:cNvPr id="23" name="Rectangle 22"/>
            <p:cNvSpPr>
              <a:spLocks noChangeArrowheads="1"/>
            </p:cNvSpPr>
            <p:nvPr/>
          </p:nvSpPr>
          <p:spPr bwMode="auto">
            <a:xfrm>
              <a:off x="3235"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12</a:t>
              </a:r>
            </a:p>
          </p:txBody>
        </p:sp>
        <p:sp>
          <p:nvSpPr>
            <p:cNvPr id="24" name="Rectangle 23"/>
            <p:cNvSpPr>
              <a:spLocks noChangeArrowheads="1"/>
            </p:cNvSpPr>
            <p:nvPr/>
          </p:nvSpPr>
          <p:spPr bwMode="auto">
            <a:xfrm>
              <a:off x="3648"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14</a:t>
              </a:r>
            </a:p>
          </p:txBody>
        </p:sp>
        <p:sp>
          <p:nvSpPr>
            <p:cNvPr id="25" name="Rectangle 24"/>
            <p:cNvSpPr>
              <a:spLocks noChangeArrowheads="1"/>
            </p:cNvSpPr>
            <p:nvPr/>
          </p:nvSpPr>
          <p:spPr bwMode="auto">
            <a:xfrm>
              <a:off x="4055"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16</a:t>
              </a:r>
            </a:p>
          </p:txBody>
        </p:sp>
        <p:sp>
          <p:nvSpPr>
            <p:cNvPr id="26" name="Rectangle 25"/>
            <p:cNvSpPr>
              <a:spLocks noChangeArrowheads="1"/>
            </p:cNvSpPr>
            <p:nvPr/>
          </p:nvSpPr>
          <p:spPr bwMode="auto">
            <a:xfrm>
              <a:off x="4468"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18</a:t>
              </a:r>
            </a:p>
          </p:txBody>
        </p:sp>
        <p:sp>
          <p:nvSpPr>
            <p:cNvPr id="27" name="Rectangle 26"/>
            <p:cNvSpPr>
              <a:spLocks noChangeArrowheads="1"/>
            </p:cNvSpPr>
            <p:nvPr/>
          </p:nvSpPr>
          <p:spPr bwMode="auto">
            <a:xfrm>
              <a:off x="4881" y="3745"/>
              <a:ext cx="137" cy="168"/>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r>
                <a:rPr lang="en-US" sz="1275" b="1"/>
                <a:t>20</a:t>
              </a:r>
            </a:p>
          </p:txBody>
        </p:sp>
        <p:sp>
          <p:nvSpPr>
            <p:cNvPr id="28" name="Rectangle 27"/>
            <p:cNvSpPr>
              <a:spLocks noChangeArrowheads="1"/>
            </p:cNvSpPr>
            <p:nvPr/>
          </p:nvSpPr>
          <p:spPr bwMode="auto">
            <a:xfrm>
              <a:off x="2346" y="3990"/>
              <a:ext cx="978" cy="177"/>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latin typeface="Franklin Gothic Book" pitchFamily="34" charset="0"/>
                </a:rPr>
                <a:t>Arrest Time (min</a:t>
              </a:r>
              <a:r>
                <a:rPr lang="en-US" sz="1350" b="1"/>
                <a:t>)</a:t>
              </a:r>
              <a:endParaRPr lang="en-US" sz="2550"/>
            </a:p>
          </p:txBody>
        </p:sp>
        <p:sp>
          <p:nvSpPr>
            <p:cNvPr id="29" name="Rectangle 28"/>
            <p:cNvSpPr>
              <a:spLocks noChangeArrowheads="1"/>
            </p:cNvSpPr>
            <p:nvPr/>
          </p:nvSpPr>
          <p:spPr bwMode="auto">
            <a:xfrm>
              <a:off x="816" y="2064"/>
              <a:ext cx="846" cy="1572"/>
            </a:xfrm>
            <a:prstGeom prst="rect">
              <a:avLst/>
            </a:prstGeom>
            <a:solidFill>
              <a:srgbClr val="FFCC00"/>
            </a:solidFill>
            <a:ln w="12700">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30" name="Rectangle 29"/>
            <p:cNvSpPr>
              <a:spLocks noChangeArrowheads="1"/>
            </p:cNvSpPr>
            <p:nvPr/>
          </p:nvSpPr>
          <p:spPr bwMode="auto">
            <a:xfrm>
              <a:off x="1644" y="2062"/>
              <a:ext cx="1250" cy="1570"/>
            </a:xfrm>
            <a:prstGeom prst="rect">
              <a:avLst/>
            </a:prstGeom>
            <a:solidFill>
              <a:srgbClr val="E00724"/>
            </a:solidFill>
            <a:ln w="12700">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31" name="Rectangle 30"/>
            <p:cNvSpPr>
              <a:spLocks noChangeArrowheads="1"/>
            </p:cNvSpPr>
            <p:nvPr/>
          </p:nvSpPr>
          <p:spPr bwMode="auto">
            <a:xfrm>
              <a:off x="2860" y="2064"/>
              <a:ext cx="2067" cy="1572"/>
            </a:xfrm>
            <a:prstGeom prst="rect">
              <a:avLst/>
            </a:prstGeom>
            <a:solidFill>
              <a:srgbClr val="B2B2B2"/>
            </a:solidFill>
            <a:ln w="12700">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grpSp>
          <p:nvGrpSpPr>
            <p:cNvPr id="32" name="Group 31"/>
            <p:cNvGrpSpPr>
              <a:grpSpLocks/>
            </p:cNvGrpSpPr>
            <p:nvPr/>
          </p:nvGrpSpPr>
          <p:grpSpPr bwMode="auto">
            <a:xfrm>
              <a:off x="816" y="2880"/>
              <a:ext cx="4128" cy="190"/>
              <a:chOff x="768" y="2736"/>
              <a:chExt cx="4179" cy="190"/>
            </a:xfrm>
          </p:grpSpPr>
          <p:sp>
            <p:nvSpPr>
              <p:cNvPr id="54" name="Freeform 32"/>
              <p:cNvSpPr>
                <a:spLocks/>
              </p:cNvSpPr>
              <p:nvPr/>
            </p:nvSpPr>
            <p:spPr bwMode="auto">
              <a:xfrm>
                <a:off x="768" y="2736"/>
                <a:ext cx="3671" cy="190"/>
              </a:xfrm>
              <a:custGeom>
                <a:avLst/>
                <a:gdLst>
                  <a:gd name="T0" fmla="*/ 2147483647 w 499"/>
                  <a:gd name="T1" fmla="*/ 710020219 h 44"/>
                  <a:gd name="T2" fmla="*/ 2147483647 w 499"/>
                  <a:gd name="T3" fmla="*/ 1091084087 h 44"/>
                  <a:gd name="T4" fmla="*/ 2147483647 w 499"/>
                  <a:gd name="T5" fmla="*/ 710020219 h 44"/>
                  <a:gd name="T6" fmla="*/ 2147483647 w 499"/>
                  <a:gd name="T7" fmla="*/ 1809895431 h 44"/>
                  <a:gd name="T8" fmla="*/ 2147483647 w 499"/>
                  <a:gd name="T9" fmla="*/ 710020219 h 44"/>
                  <a:gd name="T10" fmla="*/ 2147483647 w 499"/>
                  <a:gd name="T11" fmla="*/ 1634499651 h 44"/>
                  <a:gd name="T12" fmla="*/ 2147483647 w 499"/>
                  <a:gd name="T13" fmla="*/ 378515934 h 44"/>
                  <a:gd name="T14" fmla="*/ 2147483647 w 499"/>
                  <a:gd name="T15" fmla="*/ 923999112 h 44"/>
                  <a:gd name="T16" fmla="*/ 2147483647 w 499"/>
                  <a:gd name="T17" fmla="*/ 2015056668 h 44"/>
                  <a:gd name="T18" fmla="*/ 2147483647 w 499"/>
                  <a:gd name="T19" fmla="*/ 2147483647 h 44"/>
                  <a:gd name="T20" fmla="*/ 2147483647 w 499"/>
                  <a:gd name="T21" fmla="*/ 545600356 h 44"/>
                  <a:gd name="T22" fmla="*/ 2147483647 w 499"/>
                  <a:gd name="T23" fmla="*/ 1469599054 h 44"/>
                  <a:gd name="T24" fmla="*/ 2147483647 w 499"/>
                  <a:gd name="T25" fmla="*/ 1809895431 h 44"/>
                  <a:gd name="T26" fmla="*/ 2147483647 w 499"/>
                  <a:gd name="T27" fmla="*/ 1809895431 h 44"/>
                  <a:gd name="T28" fmla="*/ 2147483647 w 499"/>
                  <a:gd name="T29" fmla="*/ 2147483647 h 44"/>
                  <a:gd name="T30" fmla="*/ 2147483647 w 499"/>
                  <a:gd name="T31" fmla="*/ 1809895431 h 44"/>
                  <a:gd name="T32" fmla="*/ 2147483647 w 499"/>
                  <a:gd name="T33" fmla="*/ 2015056668 h 44"/>
                  <a:gd name="T34" fmla="*/ 2147483647 w 499"/>
                  <a:gd name="T35" fmla="*/ 2147483647 h 44"/>
                  <a:gd name="T36" fmla="*/ 2147483647 w 499"/>
                  <a:gd name="T37" fmla="*/ 2147483647 h 44"/>
                  <a:gd name="T38" fmla="*/ 2147483647 w 499"/>
                  <a:gd name="T39" fmla="*/ 2147483647 h 44"/>
                  <a:gd name="T40" fmla="*/ 2147483647 w 499"/>
                  <a:gd name="T41" fmla="*/ 2147483647 h 44"/>
                  <a:gd name="T42" fmla="*/ 2147483647 w 499"/>
                  <a:gd name="T43" fmla="*/ 2147483647 h 44"/>
                  <a:gd name="T44" fmla="*/ 2147483647 w 499"/>
                  <a:gd name="T45" fmla="*/ 2147483647 h 44"/>
                  <a:gd name="T46" fmla="*/ 2147483647 w 499"/>
                  <a:gd name="T47" fmla="*/ 2147483647 h 44"/>
                  <a:gd name="T48" fmla="*/ 2147483647 w 499"/>
                  <a:gd name="T49" fmla="*/ 2147483647 h 44"/>
                  <a:gd name="T50" fmla="*/ 2147483647 w 499"/>
                  <a:gd name="T51" fmla="*/ 2147483647 h 44"/>
                  <a:gd name="T52" fmla="*/ 2147483647 w 499"/>
                  <a:gd name="T53" fmla="*/ 2147483647 h 44"/>
                  <a:gd name="T54" fmla="*/ 2147483647 w 499"/>
                  <a:gd name="T55" fmla="*/ 2147483647 h 44"/>
                  <a:gd name="T56" fmla="*/ 2147483647 w 499"/>
                  <a:gd name="T57" fmla="*/ 2147483647 h 44"/>
                  <a:gd name="T58" fmla="*/ 2147483647 w 499"/>
                  <a:gd name="T59" fmla="*/ 2147483647 h 44"/>
                  <a:gd name="T60" fmla="*/ 2147483647 w 499"/>
                  <a:gd name="T61" fmla="*/ 2147483647 h 44"/>
                  <a:gd name="T62" fmla="*/ 2147483647 w 499"/>
                  <a:gd name="T63" fmla="*/ 2147483647 h 44"/>
                  <a:gd name="T64" fmla="*/ 2147483647 w 499"/>
                  <a:gd name="T65" fmla="*/ 2147483647 h 44"/>
                  <a:gd name="T66" fmla="*/ 2147483647 w 499"/>
                  <a:gd name="T67" fmla="*/ 2147483647 h 44"/>
                  <a:gd name="T68" fmla="*/ 2147483647 w 499"/>
                  <a:gd name="T69" fmla="*/ 2147483647 h 44"/>
                  <a:gd name="T70" fmla="*/ 2147483647 w 499"/>
                  <a:gd name="T71" fmla="*/ 2147483647 h 44"/>
                  <a:gd name="T72" fmla="*/ 2147483647 w 499"/>
                  <a:gd name="T73" fmla="*/ 2147483647 h 44"/>
                  <a:gd name="T74" fmla="*/ 2147483647 w 499"/>
                  <a:gd name="T75" fmla="*/ 2147483647 h 44"/>
                  <a:gd name="T76" fmla="*/ 2147483647 w 499"/>
                  <a:gd name="T77" fmla="*/ 2147483647 h 44"/>
                  <a:gd name="T78" fmla="*/ 2147483647 w 499"/>
                  <a:gd name="T79" fmla="*/ 2147483647 h 44"/>
                  <a:gd name="T80" fmla="*/ 2147483647 w 499"/>
                  <a:gd name="T81" fmla="*/ 2147483647 h 44"/>
                  <a:gd name="T82" fmla="*/ 2147483647 w 499"/>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99"/>
                  <a:gd name="T127" fmla="*/ 0 h 44"/>
                  <a:gd name="T128" fmla="*/ 499 w 499"/>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99" h="44">
                    <a:moveTo>
                      <a:pt x="0" y="22"/>
                    </a:moveTo>
                    <a:cubicBezTo>
                      <a:pt x="0" y="11"/>
                      <a:pt x="1" y="1"/>
                      <a:pt x="2" y="4"/>
                    </a:cubicBezTo>
                    <a:cubicBezTo>
                      <a:pt x="3" y="6"/>
                      <a:pt x="4" y="36"/>
                      <a:pt x="5" y="37"/>
                    </a:cubicBezTo>
                    <a:cubicBezTo>
                      <a:pt x="6" y="37"/>
                      <a:pt x="7" y="7"/>
                      <a:pt x="8" y="6"/>
                    </a:cubicBezTo>
                    <a:cubicBezTo>
                      <a:pt x="9" y="6"/>
                      <a:pt x="11" y="35"/>
                      <a:pt x="12" y="34"/>
                    </a:cubicBezTo>
                    <a:cubicBezTo>
                      <a:pt x="13" y="34"/>
                      <a:pt x="14" y="3"/>
                      <a:pt x="15" y="4"/>
                    </a:cubicBezTo>
                    <a:cubicBezTo>
                      <a:pt x="16" y="4"/>
                      <a:pt x="18" y="36"/>
                      <a:pt x="19" y="37"/>
                    </a:cubicBezTo>
                    <a:cubicBezTo>
                      <a:pt x="20" y="38"/>
                      <a:pt x="21" y="10"/>
                      <a:pt x="22" y="10"/>
                    </a:cubicBezTo>
                    <a:cubicBezTo>
                      <a:pt x="23" y="11"/>
                      <a:pt x="25" y="41"/>
                      <a:pt x="26" y="40"/>
                    </a:cubicBezTo>
                    <a:cubicBezTo>
                      <a:pt x="28" y="39"/>
                      <a:pt x="29" y="4"/>
                      <a:pt x="30" y="4"/>
                    </a:cubicBezTo>
                    <a:cubicBezTo>
                      <a:pt x="31" y="3"/>
                      <a:pt x="33" y="37"/>
                      <a:pt x="34" y="38"/>
                    </a:cubicBezTo>
                    <a:cubicBezTo>
                      <a:pt x="36" y="39"/>
                      <a:pt x="37" y="10"/>
                      <a:pt x="38" y="9"/>
                    </a:cubicBezTo>
                    <a:cubicBezTo>
                      <a:pt x="39" y="9"/>
                      <a:pt x="40" y="34"/>
                      <a:pt x="41" y="33"/>
                    </a:cubicBezTo>
                    <a:cubicBezTo>
                      <a:pt x="42" y="32"/>
                      <a:pt x="44" y="0"/>
                      <a:pt x="45" y="2"/>
                    </a:cubicBezTo>
                    <a:cubicBezTo>
                      <a:pt x="46" y="3"/>
                      <a:pt x="47" y="43"/>
                      <a:pt x="48" y="44"/>
                    </a:cubicBezTo>
                    <a:cubicBezTo>
                      <a:pt x="50" y="44"/>
                      <a:pt x="51" y="6"/>
                      <a:pt x="53" y="5"/>
                    </a:cubicBezTo>
                    <a:cubicBezTo>
                      <a:pt x="54" y="4"/>
                      <a:pt x="55" y="37"/>
                      <a:pt x="56" y="38"/>
                    </a:cubicBezTo>
                    <a:cubicBezTo>
                      <a:pt x="57" y="39"/>
                      <a:pt x="59" y="12"/>
                      <a:pt x="61" y="11"/>
                    </a:cubicBezTo>
                    <a:cubicBezTo>
                      <a:pt x="62" y="11"/>
                      <a:pt x="62" y="34"/>
                      <a:pt x="63" y="34"/>
                    </a:cubicBezTo>
                    <a:cubicBezTo>
                      <a:pt x="64" y="34"/>
                      <a:pt x="65" y="13"/>
                      <a:pt x="67" y="13"/>
                    </a:cubicBezTo>
                    <a:cubicBezTo>
                      <a:pt x="68" y="13"/>
                      <a:pt x="69" y="38"/>
                      <a:pt x="70" y="36"/>
                    </a:cubicBezTo>
                    <a:cubicBezTo>
                      <a:pt x="71" y="34"/>
                      <a:pt x="73" y="3"/>
                      <a:pt x="75" y="3"/>
                    </a:cubicBezTo>
                    <a:cubicBezTo>
                      <a:pt x="76" y="3"/>
                      <a:pt x="77" y="35"/>
                      <a:pt x="79" y="36"/>
                    </a:cubicBezTo>
                    <a:cubicBezTo>
                      <a:pt x="81" y="37"/>
                      <a:pt x="83" y="9"/>
                      <a:pt x="84" y="8"/>
                    </a:cubicBezTo>
                    <a:cubicBezTo>
                      <a:pt x="86" y="8"/>
                      <a:pt x="87" y="31"/>
                      <a:pt x="88" y="31"/>
                    </a:cubicBezTo>
                    <a:cubicBezTo>
                      <a:pt x="89" y="31"/>
                      <a:pt x="90" y="10"/>
                      <a:pt x="91" y="10"/>
                    </a:cubicBezTo>
                    <a:cubicBezTo>
                      <a:pt x="92" y="10"/>
                      <a:pt x="93" y="31"/>
                      <a:pt x="94" y="31"/>
                    </a:cubicBezTo>
                    <a:cubicBezTo>
                      <a:pt x="95" y="31"/>
                      <a:pt x="95" y="11"/>
                      <a:pt x="96" y="10"/>
                    </a:cubicBezTo>
                    <a:cubicBezTo>
                      <a:pt x="97" y="10"/>
                      <a:pt x="99" y="29"/>
                      <a:pt x="100" y="29"/>
                    </a:cubicBezTo>
                    <a:cubicBezTo>
                      <a:pt x="101" y="30"/>
                      <a:pt x="100" y="13"/>
                      <a:pt x="101" y="13"/>
                    </a:cubicBezTo>
                    <a:cubicBezTo>
                      <a:pt x="102" y="13"/>
                      <a:pt x="104" y="28"/>
                      <a:pt x="105" y="27"/>
                    </a:cubicBezTo>
                    <a:cubicBezTo>
                      <a:pt x="106" y="27"/>
                      <a:pt x="107" y="10"/>
                      <a:pt x="108" y="10"/>
                    </a:cubicBezTo>
                    <a:cubicBezTo>
                      <a:pt x="109" y="10"/>
                      <a:pt x="111" y="26"/>
                      <a:pt x="112" y="26"/>
                    </a:cubicBezTo>
                    <a:cubicBezTo>
                      <a:pt x="113" y="27"/>
                      <a:pt x="113" y="11"/>
                      <a:pt x="115" y="11"/>
                    </a:cubicBezTo>
                    <a:cubicBezTo>
                      <a:pt x="116" y="11"/>
                      <a:pt x="120" y="26"/>
                      <a:pt x="122" y="26"/>
                    </a:cubicBezTo>
                    <a:cubicBezTo>
                      <a:pt x="123" y="27"/>
                      <a:pt x="122" y="15"/>
                      <a:pt x="124" y="15"/>
                    </a:cubicBezTo>
                    <a:cubicBezTo>
                      <a:pt x="125" y="15"/>
                      <a:pt x="131" y="26"/>
                      <a:pt x="132" y="25"/>
                    </a:cubicBezTo>
                    <a:cubicBezTo>
                      <a:pt x="134" y="25"/>
                      <a:pt x="133" y="13"/>
                      <a:pt x="133" y="13"/>
                    </a:cubicBezTo>
                    <a:cubicBezTo>
                      <a:pt x="134" y="14"/>
                      <a:pt x="136" y="28"/>
                      <a:pt x="137" y="28"/>
                    </a:cubicBezTo>
                    <a:cubicBezTo>
                      <a:pt x="138" y="28"/>
                      <a:pt x="139" y="14"/>
                      <a:pt x="140" y="14"/>
                    </a:cubicBezTo>
                    <a:cubicBezTo>
                      <a:pt x="141" y="14"/>
                      <a:pt x="142" y="26"/>
                      <a:pt x="144" y="26"/>
                    </a:cubicBezTo>
                    <a:cubicBezTo>
                      <a:pt x="145" y="27"/>
                      <a:pt x="148" y="15"/>
                      <a:pt x="149" y="15"/>
                    </a:cubicBezTo>
                    <a:cubicBezTo>
                      <a:pt x="150" y="15"/>
                      <a:pt x="151" y="27"/>
                      <a:pt x="152" y="27"/>
                    </a:cubicBezTo>
                    <a:cubicBezTo>
                      <a:pt x="153" y="28"/>
                      <a:pt x="154" y="16"/>
                      <a:pt x="155" y="16"/>
                    </a:cubicBezTo>
                    <a:cubicBezTo>
                      <a:pt x="157" y="16"/>
                      <a:pt x="158" y="31"/>
                      <a:pt x="160" y="30"/>
                    </a:cubicBezTo>
                    <a:cubicBezTo>
                      <a:pt x="162" y="30"/>
                      <a:pt x="165" y="13"/>
                      <a:pt x="167" y="13"/>
                    </a:cubicBezTo>
                    <a:cubicBezTo>
                      <a:pt x="168" y="13"/>
                      <a:pt x="165" y="28"/>
                      <a:pt x="167" y="28"/>
                    </a:cubicBezTo>
                    <a:cubicBezTo>
                      <a:pt x="168" y="28"/>
                      <a:pt x="172" y="13"/>
                      <a:pt x="175" y="13"/>
                    </a:cubicBezTo>
                    <a:cubicBezTo>
                      <a:pt x="177" y="13"/>
                      <a:pt x="178" y="28"/>
                      <a:pt x="179" y="28"/>
                    </a:cubicBezTo>
                    <a:cubicBezTo>
                      <a:pt x="180" y="29"/>
                      <a:pt x="181" y="16"/>
                      <a:pt x="182" y="16"/>
                    </a:cubicBezTo>
                    <a:cubicBezTo>
                      <a:pt x="184" y="16"/>
                      <a:pt x="186" y="26"/>
                      <a:pt x="188" y="26"/>
                    </a:cubicBezTo>
                    <a:cubicBezTo>
                      <a:pt x="189" y="27"/>
                      <a:pt x="191" y="18"/>
                      <a:pt x="193" y="18"/>
                    </a:cubicBezTo>
                    <a:cubicBezTo>
                      <a:pt x="195" y="18"/>
                      <a:pt x="196" y="26"/>
                      <a:pt x="197" y="25"/>
                    </a:cubicBezTo>
                    <a:cubicBezTo>
                      <a:pt x="198" y="25"/>
                      <a:pt x="199" y="16"/>
                      <a:pt x="200" y="16"/>
                    </a:cubicBezTo>
                    <a:cubicBezTo>
                      <a:pt x="201" y="16"/>
                      <a:pt x="202" y="26"/>
                      <a:pt x="203" y="26"/>
                    </a:cubicBezTo>
                    <a:cubicBezTo>
                      <a:pt x="204" y="27"/>
                      <a:pt x="205" y="18"/>
                      <a:pt x="206" y="18"/>
                    </a:cubicBezTo>
                    <a:cubicBezTo>
                      <a:pt x="207" y="18"/>
                      <a:pt x="210" y="26"/>
                      <a:pt x="211" y="25"/>
                    </a:cubicBezTo>
                    <a:cubicBezTo>
                      <a:pt x="213" y="25"/>
                      <a:pt x="213" y="17"/>
                      <a:pt x="214" y="17"/>
                    </a:cubicBezTo>
                    <a:cubicBezTo>
                      <a:pt x="215" y="17"/>
                      <a:pt x="216" y="23"/>
                      <a:pt x="217" y="24"/>
                    </a:cubicBezTo>
                    <a:cubicBezTo>
                      <a:pt x="219" y="24"/>
                      <a:pt x="220" y="18"/>
                      <a:pt x="221" y="18"/>
                    </a:cubicBezTo>
                    <a:cubicBezTo>
                      <a:pt x="222" y="18"/>
                      <a:pt x="224" y="24"/>
                      <a:pt x="225" y="25"/>
                    </a:cubicBezTo>
                    <a:cubicBezTo>
                      <a:pt x="227" y="25"/>
                      <a:pt x="227" y="19"/>
                      <a:pt x="228" y="19"/>
                    </a:cubicBezTo>
                    <a:cubicBezTo>
                      <a:pt x="229" y="19"/>
                      <a:pt x="232" y="25"/>
                      <a:pt x="233" y="25"/>
                    </a:cubicBezTo>
                    <a:cubicBezTo>
                      <a:pt x="235" y="25"/>
                      <a:pt x="234" y="19"/>
                      <a:pt x="236" y="19"/>
                    </a:cubicBezTo>
                    <a:cubicBezTo>
                      <a:pt x="238" y="19"/>
                      <a:pt x="242" y="23"/>
                      <a:pt x="244" y="23"/>
                    </a:cubicBezTo>
                    <a:cubicBezTo>
                      <a:pt x="246" y="22"/>
                      <a:pt x="245" y="17"/>
                      <a:pt x="246" y="18"/>
                    </a:cubicBezTo>
                    <a:cubicBezTo>
                      <a:pt x="248" y="19"/>
                      <a:pt x="250" y="27"/>
                      <a:pt x="252" y="26"/>
                    </a:cubicBezTo>
                    <a:cubicBezTo>
                      <a:pt x="253" y="26"/>
                      <a:pt x="253" y="15"/>
                      <a:pt x="255" y="15"/>
                    </a:cubicBezTo>
                    <a:cubicBezTo>
                      <a:pt x="257" y="15"/>
                      <a:pt x="261" y="27"/>
                      <a:pt x="263" y="27"/>
                    </a:cubicBezTo>
                    <a:cubicBezTo>
                      <a:pt x="265" y="28"/>
                      <a:pt x="264" y="17"/>
                      <a:pt x="266" y="16"/>
                    </a:cubicBezTo>
                    <a:cubicBezTo>
                      <a:pt x="268" y="15"/>
                      <a:pt x="273" y="23"/>
                      <a:pt x="274" y="23"/>
                    </a:cubicBezTo>
                    <a:cubicBezTo>
                      <a:pt x="276" y="22"/>
                      <a:pt x="275" y="14"/>
                      <a:pt x="276" y="14"/>
                    </a:cubicBezTo>
                    <a:cubicBezTo>
                      <a:pt x="277" y="14"/>
                      <a:pt x="279" y="25"/>
                      <a:pt x="280" y="25"/>
                    </a:cubicBezTo>
                    <a:cubicBezTo>
                      <a:pt x="281" y="24"/>
                      <a:pt x="282" y="13"/>
                      <a:pt x="283" y="13"/>
                    </a:cubicBezTo>
                    <a:cubicBezTo>
                      <a:pt x="284" y="13"/>
                      <a:pt x="285" y="23"/>
                      <a:pt x="286" y="25"/>
                    </a:cubicBezTo>
                    <a:cubicBezTo>
                      <a:pt x="287" y="26"/>
                      <a:pt x="288" y="20"/>
                      <a:pt x="289" y="20"/>
                    </a:cubicBezTo>
                    <a:cubicBezTo>
                      <a:pt x="291" y="20"/>
                      <a:pt x="292" y="24"/>
                      <a:pt x="294" y="24"/>
                    </a:cubicBezTo>
                    <a:cubicBezTo>
                      <a:pt x="295" y="23"/>
                      <a:pt x="297" y="19"/>
                      <a:pt x="298" y="19"/>
                    </a:cubicBezTo>
                    <a:cubicBezTo>
                      <a:pt x="300" y="19"/>
                      <a:pt x="302" y="23"/>
                      <a:pt x="303" y="23"/>
                    </a:cubicBezTo>
                    <a:cubicBezTo>
                      <a:pt x="305" y="22"/>
                      <a:pt x="305" y="18"/>
                      <a:pt x="307" y="18"/>
                    </a:cubicBezTo>
                    <a:cubicBezTo>
                      <a:pt x="308" y="18"/>
                      <a:pt x="310" y="20"/>
                      <a:pt x="312" y="21"/>
                    </a:cubicBezTo>
                    <a:cubicBezTo>
                      <a:pt x="315" y="21"/>
                      <a:pt x="319" y="20"/>
                      <a:pt x="322" y="20"/>
                    </a:cubicBezTo>
                    <a:cubicBezTo>
                      <a:pt x="324" y="20"/>
                      <a:pt x="298" y="21"/>
                      <a:pt x="327" y="22"/>
                    </a:cubicBezTo>
                    <a:cubicBezTo>
                      <a:pt x="357" y="22"/>
                      <a:pt x="428" y="22"/>
                      <a:pt x="499" y="22"/>
                    </a:cubicBezTo>
                  </a:path>
                </a:pathLst>
              </a:custGeom>
              <a:noFill/>
              <a:ln w="508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55" name="Line 33"/>
              <p:cNvSpPr>
                <a:spLocks noChangeShapeType="1"/>
              </p:cNvSpPr>
              <p:nvPr/>
            </p:nvSpPr>
            <p:spPr bwMode="auto">
              <a:xfrm>
                <a:off x="4168" y="2832"/>
                <a:ext cx="779" cy="1"/>
              </a:xfrm>
              <a:prstGeom prst="line">
                <a:avLst/>
              </a:prstGeom>
              <a:noFill/>
              <a:ln w="50800">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grpSp>
        <p:sp>
          <p:nvSpPr>
            <p:cNvPr id="33" name="Rectangle 34"/>
            <p:cNvSpPr>
              <a:spLocks noChangeArrowheads="1"/>
            </p:cNvSpPr>
            <p:nvPr/>
          </p:nvSpPr>
          <p:spPr bwMode="auto">
            <a:xfrm>
              <a:off x="2293" y="1299"/>
              <a:ext cx="0" cy="227"/>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endParaRPr lang="en-CA" sz="1725"/>
            </a:p>
          </p:txBody>
        </p:sp>
        <p:grpSp>
          <p:nvGrpSpPr>
            <p:cNvPr id="34" name="Group 35"/>
            <p:cNvGrpSpPr>
              <a:grpSpLocks/>
            </p:cNvGrpSpPr>
            <p:nvPr/>
          </p:nvGrpSpPr>
          <p:grpSpPr bwMode="auto">
            <a:xfrm>
              <a:off x="1824" y="2160"/>
              <a:ext cx="801" cy="387"/>
              <a:chOff x="2119" y="1479"/>
              <a:chExt cx="889" cy="428"/>
            </a:xfrm>
          </p:grpSpPr>
          <p:sp>
            <p:nvSpPr>
              <p:cNvPr id="51" name="Rectangle 36"/>
              <p:cNvSpPr>
                <a:spLocks noChangeArrowheads="1"/>
              </p:cNvSpPr>
              <p:nvPr/>
            </p:nvSpPr>
            <p:spPr bwMode="auto">
              <a:xfrm>
                <a:off x="2119" y="1479"/>
                <a:ext cx="889" cy="428"/>
              </a:xfrm>
              <a:prstGeom prst="rect">
                <a:avLst/>
              </a:prstGeom>
              <a:solidFill>
                <a:srgbClr val="FFFFFF"/>
              </a:solidFill>
              <a:ln w="28575">
                <a:solidFill>
                  <a:srgbClr val="000000"/>
                </a:solid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52" name="Rectangle 37"/>
              <p:cNvSpPr>
                <a:spLocks noChangeArrowheads="1"/>
              </p:cNvSpPr>
              <p:nvPr/>
            </p:nvSpPr>
            <p:spPr bwMode="auto">
              <a:xfrm>
                <a:off x="2167" y="1525"/>
                <a:ext cx="677"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solidFill>
                      <a:srgbClr val="000000"/>
                    </a:solidFill>
                    <a:latin typeface="Franklin Gothic Book" pitchFamily="34" charset="0"/>
                  </a:rPr>
                  <a:t>Circulatory</a:t>
                </a:r>
              </a:p>
            </p:txBody>
          </p:sp>
          <p:sp>
            <p:nvSpPr>
              <p:cNvPr id="53" name="Rectangle 38"/>
              <p:cNvSpPr>
                <a:spLocks noChangeArrowheads="1"/>
              </p:cNvSpPr>
              <p:nvPr/>
            </p:nvSpPr>
            <p:spPr bwMode="auto">
              <a:xfrm>
                <a:off x="2344" y="1706"/>
                <a:ext cx="390"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solidFill>
                      <a:srgbClr val="000000"/>
                    </a:solidFill>
                    <a:latin typeface="Franklin Gothic Book" pitchFamily="34" charset="0"/>
                  </a:rPr>
                  <a:t>Phase</a:t>
                </a:r>
              </a:p>
            </p:txBody>
          </p:sp>
        </p:grpSp>
        <p:sp>
          <p:nvSpPr>
            <p:cNvPr id="35" name="Rectangle 39"/>
            <p:cNvSpPr>
              <a:spLocks noChangeArrowheads="1"/>
            </p:cNvSpPr>
            <p:nvPr/>
          </p:nvSpPr>
          <p:spPr bwMode="auto">
            <a:xfrm>
              <a:off x="1241" y="1299"/>
              <a:ext cx="0" cy="227"/>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endParaRPr lang="en-CA" sz="1725"/>
            </a:p>
          </p:txBody>
        </p:sp>
        <p:grpSp>
          <p:nvGrpSpPr>
            <p:cNvPr id="36" name="Group 40"/>
            <p:cNvGrpSpPr>
              <a:grpSpLocks/>
            </p:cNvGrpSpPr>
            <p:nvPr/>
          </p:nvGrpSpPr>
          <p:grpSpPr bwMode="auto">
            <a:xfrm>
              <a:off x="864" y="2160"/>
              <a:ext cx="690" cy="380"/>
              <a:chOff x="1008" y="1479"/>
              <a:chExt cx="766" cy="420"/>
            </a:xfrm>
          </p:grpSpPr>
          <p:sp>
            <p:nvSpPr>
              <p:cNvPr id="48" name="Rectangle 41"/>
              <p:cNvSpPr>
                <a:spLocks noChangeArrowheads="1"/>
              </p:cNvSpPr>
              <p:nvPr/>
            </p:nvSpPr>
            <p:spPr bwMode="auto">
              <a:xfrm>
                <a:off x="1008" y="1479"/>
                <a:ext cx="766" cy="420"/>
              </a:xfrm>
              <a:prstGeom prst="rect">
                <a:avLst/>
              </a:prstGeom>
              <a:solidFill>
                <a:srgbClr val="FFFFFF"/>
              </a:solidFill>
              <a:ln w="28575">
                <a:solidFill>
                  <a:srgbClr val="000000"/>
                </a:solid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49" name="Rectangle 42"/>
              <p:cNvSpPr>
                <a:spLocks noChangeArrowheads="1"/>
              </p:cNvSpPr>
              <p:nvPr/>
            </p:nvSpPr>
            <p:spPr bwMode="auto">
              <a:xfrm>
                <a:off x="1056" y="1526"/>
                <a:ext cx="582"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dirty="0">
                    <a:solidFill>
                      <a:srgbClr val="000000"/>
                    </a:solidFill>
                    <a:latin typeface="Franklin Gothic Book" pitchFamily="34" charset="0"/>
                  </a:rPr>
                  <a:t>Electrical</a:t>
                </a:r>
              </a:p>
            </p:txBody>
          </p:sp>
          <p:sp>
            <p:nvSpPr>
              <p:cNvPr id="50" name="Rectangle 43"/>
              <p:cNvSpPr>
                <a:spLocks noChangeArrowheads="1"/>
              </p:cNvSpPr>
              <p:nvPr/>
            </p:nvSpPr>
            <p:spPr bwMode="auto">
              <a:xfrm>
                <a:off x="1171" y="1687"/>
                <a:ext cx="390"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solidFill>
                      <a:srgbClr val="000000"/>
                    </a:solidFill>
                    <a:latin typeface="Franklin Gothic Book" pitchFamily="34" charset="0"/>
                  </a:rPr>
                  <a:t>Phase</a:t>
                </a:r>
              </a:p>
            </p:txBody>
          </p:sp>
        </p:grpSp>
        <p:sp>
          <p:nvSpPr>
            <p:cNvPr id="37" name="Rectangle 44"/>
            <p:cNvSpPr>
              <a:spLocks noChangeArrowheads="1"/>
            </p:cNvSpPr>
            <p:nvPr/>
          </p:nvSpPr>
          <p:spPr bwMode="auto">
            <a:xfrm>
              <a:off x="3960" y="1299"/>
              <a:ext cx="0" cy="227"/>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653654"/>
              <a:endParaRPr lang="en-CA" sz="1725"/>
            </a:p>
          </p:txBody>
        </p:sp>
        <p:grpSp>
          <p:nvGrpSpPr>
            <p:cNvPr id="38" name="Group 45"/>
            <p:cNvGrpSpPr>
              <a:grpSpLocks/>
            </p:cNvGrpSpPr>
            <p:nvPr/>
          </p:nvGrpSpPr>
          <p:grpSpPr bwMode="auto">
            <a:xfrm>
              <a:off x="3552" y="2160"/>
              <a:ext cx="769" cy="380"/>
              <a:chOff x="3962" y="1479"/>
              <a:chExt cx="853" cy="420"/>
            </a:xfrm>
          </p:grpSpPr>
          <p:sp>
            <p:nvSpPr>
              <p:cNvPr id="45" name="Rectangle 46"/>
              <p:cNvSpPr>
                <a:spLocks noChangeArrowheads="1"/>
              </p:cNvSpPr>
              <p:nvPr/>
            </p:nvSpPr>
            <p:spPr bwMode="auto">
              <a:xfrm>
                <a:off x="3962" y="1479"/>
                <a:ext cx="853" cy="420"/>
              </a:xfrm>
              <a:prstGeom prst="rect">
                <a:avLst/>
              </a:prstGeom>
              <a:solidFill>
                <a:srgbClr val="FFFFFF"/>
              </a:solidFill>
              <a:ln w="28575">
                <a:solidFill>
                  <a:srgbClr val="000000"/>
                </a:solid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46" name="Rectangle 47"/>
              <p:cNvSpPr>
                <a:spLocks noChangeArrowheads="1"/>
              </p:cNvSpPr>
              <p:nvPr/>
            </p:nvSpPr>
            <p:spPr bwMode="auto">
              <a:xfrm>
                <a:off x="4049" y="1527"/>
                <a:ext cx="622"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solidFill>
                      <a:srgbClr val="000000"/>
                    </a:solidFill>
                    <a:latin typeface="Franklin Gothic Book" pitchFamily="34" charset="0"/>
                  </a:rPr>
                  <a:t>Metabolic</a:t>
                </a:r>
                <a:endParaRPr lang="en-US" sz="1350" b="1">
                  <a:latin typeface="Franklin Gothic Book" pitchFamily="34" charset="0"/>
                </a:endParaRPr>
              </a:p>
            </p:txBody>
          </p:sp>
          <p:sp>
            <p:nvSpPr>
              <p:cNvPr id="47" name="Rectangle 48"/>
              <p:cNvSpPr>
                <a:spLocks noChangeArrowheads="1"/>
              </p:cNvSpPr>
              <p:nvPr/>
            </p:nvSpPr>
            <p:spPr bwMode="auto">
              <a:xfrm>
                <a:off x="4197" y="1687"/>
                <a:ext cx="390" cy="196"/>
              </a:xfrm>
              <a:prstGeom prst="rect">
                <a:avLst/>
              </a:prstGeom>
              <a:noFill/>
              <a:ln w="9525">
                <a:noFill/>
                <a:miter lim="800000"/>
                <a:headEnd/>
                <a:tailEnd/>
              </a:ln>
            </p:spPr>
            <p:txBody>
              <a:bodyPr wrap="none" lIns="0" tIns="0" rIns="0" bIns="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53654"/>
                <a:r>
                  <a:rPr lang="en-US" sz="1350" b="1">
                    <a:solidFill>
                      <a:srgbClr val="000000"/>
                    </a:solidFill>
                    <a:latin typeface="Franklin Gothic Book" pitchFamily="34" charset="0"/>
                  </a:rPr>
                  <a:t>Phase</a:t>
                </a:r>
                <a:endParaRPr lang="en-US" sz="1350" b="1">
                  <a:latin typeface="Franklin Gothic Book" pitchFamily="34" charset="0"/>
                </a:endParaRPr>
              </a:p>
            </p:txBody>
          </p:sp>
        </p:grpSp>
        <p:sp>
          <p:nvSpPr>
            <p:cNvPr id="39" name="Line 49"/>
            <p:cNvSpPr>
              <a:spLocks noChangeShapeType="1"/>
            </p:cNvSpPr>
            <p:nvPr/>
          </p:nvSpPr>
          <p:spPr bwMode="auto">
            <a:xfrm>
              <a:off x="820" y="864"/>
              <a:ext cx="2" cy="2779"/>
            </a:xfrm>
            <a:prstGeom prst="line">
              <a:avLst/>
            </a:prstGeom>
            <a:noFill/>
            <a:ln w="38100">
              <a:solidFill>
                <a:schemeClr val="tx1"/>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40" name="Line 50"/>
            <p:cNvSpPr>
              <a:spLocks noChangeShapeType="1"/>
            </p:cNvSpPr>
            <p:nvPr/>
          </p:nvSpPr>
          <p:spPr bwMode="auto">
            <a:xfrm>
              <a:off x="816" y="1680"/>
              <a:ext cx="4118" cy="1"/>
            </a:xfrm>
            <a:prstGeom prst="line">
              <a:avLst/>
            </a:prstGeom>
            <a:noFill/>
            <a:ln w="38100">
              <a:solidFill>
                <a:schemeClr val="tx1"/>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41" name="Arc 51"/>
            <p:cNvSpPr>
              <a:spLocks/>
            </p:cNvSpPr>
            <p:nvPr/>
          </p:nvSpPr>
          <p:spPr bwMode="auto">
            <a:xfrm flipH="1" flipV="1">
              <a:off x="816" y="912"/>
              <a:ext cx="1440" cy="7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sz="1350"/>
            </a:p>
          </p:txBody>
        </p:sp>
        <p:sp>
          <p:nvSpPr>
            <p:cNvPr id="42" name="Text Box 52"/>
            <p:cNvSpPr txBox="1">
              <a:spLocks noChangeArrowheads="1"/>
            </p:cNvSpPr>
            <p:nvPr/>
          </p:nvSpPr>
          <p:spPr bwMode="auto">
            <a:xfrm>
              <a:off x="470" y="1556"/>
              <a:ext cx="210" cy="256"/>
            </a:xfrm>
            <a:prstGeom prst="rect">
              <a:avLst/>
            </a:prstGeom>
            <a:noFill/>
            <a:ln w="12700">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350">
                  <a:latin typeface="Tahoma" pitchFamily="34" charset="0"/>
                </a:rPr>
                <a:t>0</a:t>
              </a:r>
            </a:p>
          </p:txBody>
        </p:sp>
        <p:sp>
          <p:nvSpPr>
            <p:cNvPr id="43" name="Text Box 53"/>
            <p:cNvSpPr txBox="1">
              <a:spLocks noChangeArrowheads="1"/>
            </p:cNvSpPr>
            <p:nvPr/>
          </p:nvSpPr>
          <p:spPr bwMode="auto">
            <a:xfrm>
              <a:off x="336" y="768"/>
              <a:ext cx="456" cy="256"/>
            </a:xfrm>
            <a:prstGeom prst="rect">
              <a:avLst/>
            </a:prstGeom>
            <a:noFill/>
            <a:ln w="12700">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350">
                  <a:latin typeface="Franklin Gothic Book" pitchFamily="34" charset="0"/>
                </a:rPr>
                <a:t>100%</a:t>
              </a:r>
            </a:p>
          </p:txBody>
        </p:sp>
        <p:sp>
          <p:nvSpPr>
            <p:cNvPr id="44" name="Text Box 54"/>
            <p:cNvSpPr txBox="1">
              <a:spLocks noChangeArrowheads="1"/>
            </p:cNvSpPr>
            <p:nvPr/>
          </p:nvSpPr>
          <p:spPr bwMode="auto">
            <a:xfrm>
              <a:off x="1008" y="912"/>
              <a:ext cx="960" cy="256"/>
            </a:xfrm>
            <a:prstGeom prst="rect">
              <a:avLst/>
            </a:prstGeom>
            <a:noFill/>
            <a:ln w="12700">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350">
                  <a:latin typeface="Franklin Gothic Book" pitchFamily="34" charset="0"/>
                </a:rPr>
                <a:t>Myocardial ATP</a:t>
              </a:r>
            </a:p>
          </p:txBody>
        </p:sp>
      </p:grpSp>
      <p:sp>
        <p:nvSpPr>
          <p:cNvPr id="56" name="Rettangolo 55"/>
          <p:cNvSpPr>
            <a:spLocks noChangeArrowheads="1"/>
          </p:cNvSpPr>
          <p:nvPr/>
        </p:nvSpPr>
        <p:spPr bwMode="auto">
          <a:xfrm>
            <a:off x="434303" y="1083919"/>
            <a:ext cx="81564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DEFIBRILLAZIONE</a:t>
            </a:r>
            <a:r>
              <a:rPr lang="it-IT" altLang="it-IT" sz="3300" dirty="0">
                <a:solidFill>
                  <a:srgbClr val="C00000"/>
                </a:solidFill>
                <a:latin typeface="Futura Std Book" charset="0"/>
                <a:ea typeface="Futura Std Book" charset="0"/>
                <a:cs typeface="Futura Std Book" charset="0"/>
              </a:rPr>
              <a:t> SEMIAUTOMATICA</a:t>
            </a:r>
            <a:endParaRPr lang="it-IT" altLang="it-IT" sz="3300" b="1" dirty="0">
              <a:solidFill>
                <a:srgbClr val="C00000"/>
              </a:solidFill>
              <a:latin typeface="Futura Std Book" charset="0"/>
              <a:ea typeface="Futura Std Book" charset="0"/>
              <a:cs typeface="Futura Std Book" charset="0"/>
            </a:endParaRPr>
          </a:p>
        </p:txBody>
      </p:sp>
    </p:spTree>
    <p:extLst>
      <p:ext uri="{BB962C8B-B14F-4D97-AF65-F5344CB8AC3E}">
        <p14:creationId xmlns:p14="http://schemas.microsoft.com/office/powerpoint/2010/main" val="253708171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a:spLocks noChangeArrowheads="1"/>
          </p:cNvSpPr>
          <p:nvPr/>
        </p:nvSpPr>
        <p:spPr bwMode="auto">
          <a:xfrm>
            <a:off x="1618934" y="1083919"/>
            <a:ext cx="578716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POSIZIONE</a:t>
            </a:r>
            <a:r>
              <a:rPr lang="it-IT" altLang="it-IT" sz="3300" dirty="0">
                <a:solidFill>
                  <a:srgbClr val="C00000"/>
                </a:solidFill>
                <a:latin typeface="Futura Std Book" charset="0"/>
                <a:ea typeface="Futura Std Book" charset="0"/>
                <a:cs typeface="Futura Std Book" charset="0"/>
              </a:rPr>
              <a:t> DELLE PIASTRE</a:t>
            </a:r>
            <a:endParaRPr lang="it-IT" altLang="it-IT" sz="3300" b="1" dirty="0">
              <a:solidFill>
                <a:srgbClr val="C00000"/>
              </a:solidFill>
              <a:latin typeface="Futura Std Book" charset="0"/>
              <a:ea typeface="Futura Std Book" charset="0"/>
              <a:cs typeface="Futura Std Book" charset="0"/>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577" y="2288679"/>
            <a:ext cx="2700249" cy="2341710"/>
          </a:xfrm>
          <a:prstGeom prst="rect">
            <a:avLst/>
          </a:prstGeom>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192" y="2966615"/>
            <a:ext cx="2600325" cy="985838"/>
          </a:xfrm>
          <a:prstGeom prst="rect">
            <a:avLst/>
          </a:prstGeom>
        </p:spPr>
      </p:pic>
    </p:spTree>
    <p:extLst>
      <p:ext uri="{BB962C8B-B14F-4D97-AF65-F5344CB8AC3E}">
        <p14:creationId xmlns:p14="http://schemas.microsoft.com/office/powerpoint/2010/main" val="246541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32">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6129"/>
            <a:ext cx="4851603" cy="5925741"/>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5" name="Picture 134">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3200"/>
          <a:stretch/>
        </p:blipFill>
        <p:spPr>
          <a:xfrm>
            <a:off x="0" y="466129"/>
            <a:ext cx="9144000" cy="5925741"/>
          </a:xfrm>
          <a:prstGeom prst="rect">
            <a:avLst/>
          </a:prstGeom>
        </p:spPr>
      </p:pic>
      <p:sp>
        <p:nvSpPr>
          <p:cNvPr id="127" name="Titolo 1"/>
          <p:cNvSpPr txBox="1">
            <a:spLocks noGrp="1"/>
          </p:cNvSpPr>
          <p:nvPr>
            <p:ph type="title"/>
          </p:nvPr>
        </p:nvSpPr>
        <p:spPr>
          <a:xfrm>
            <a:off x="4389769" y="1459467"/>
            <a:ext cx="4320692" cy="1090538"/>
          </a:xfrm>
          <a:prstGeom prst="rect">
            <a:avLst/>
          </a:prstGeom>
        </p:spPr>
        <p:txBody>
          <a:bodyPr vert="horz" lIns="91440" tIns="45720" rIns="91440" bIns="45720" rtlCol="0" anchor="ctr">
            <a:normAutofit/>
          </a:bodyPr>
          <a:lstStyle>
            <a:lvl1pPr>
              <a:defRPr sz="3200">
                <a:solidFill>
                  <a:srgbClr val="15A02A"/>
                </a:solidFill>
              </a:defRPr>
            </a:lvl1pPr>
          </a:lstStyle>
          <a:p>
            <a:pPr algn="l" defTabSz="914400">
              <a:lnSpc>
                <a:spcPct val="90000"/>
              </a:lnSpc>
              <a:spcBef>
                <a:spcPct val="0"/>
              </a:spcBef>
            </a:pPr>
            <a:r>
              <a:rPr lang="en-US" sz="3400" kern="1200" dirty="0">
                <a:solidFill>
                  <a:srgbClr val="000000"/>
                </a:solidFill>
                <a:latin typeface="+mj-lt"/>
                <a:ea typeface="+mj-ea"/>
                <a:cs typeface="+mj-cs"/>
              </a:rPr>
              <a:t>Cosa </a:t>
            </a:r>
            <a:r>
              <a:rPr lang="en-US" sz="3400" kern="1200" dirty="0" err="1">
                <a:solidFill>
                  <a:srgbClr val="000000"/>
                </a:solidFill>
                <a:latin typeface="+mj-lt"/>
                <a:ea typeface="+mj-ea"/>
                <a:cs typeface="+mj-cs"/>
              </a:rPr>
              <a:t>succede</a:t>
            </a:r>
            <a:r>
              <a:rPr lang="en-US" sz="3400" kern="1200" dirty="0">
                <a:solidFill>
                  <a:srgbClr val="000000"/>
                </a:solidFill>
                <a:latin typeface="+mj-lt"/>
                <a:ea typeface="+mj-ea"/>
                <a:cs typeface="+mj-cs"/>
              </a:rPr>
              <a:t> da </a:t>
            </a:r>
            <a:r>
              <a:rPr lang="en-US" sz="3400" kern="1200" dirty="0" err="1">
                <a:solidFill>
                  <a:srgbClr val="000000"/>
                </a:solidFill>
                <a:latin typeface="+mj-lt"/>
                <a:ea typeface="+mj-ea"/>
                <a:cs typeface="+mj-cs"/>
              </a:rPr>
              <a:t>noi</a:t>
            </a:r>
            <a:r>
              <a:rPr lang="en-US" sz="3400" kern="1200" dirty="0">
                <a:solidFill>
                  <a:srgbClr val="000000"/>
                </a:solidFill>
                <a:latin typeface="+mj-lt"/>
                <a:ea typeface="+mj-ea"/>
                <a:cs typeface="+mj-cs"/>
              </a:rPr>
              <a:t> ?</a:t>
            </a:r>
          </a:p>
        </p:txBody>
      </p:sp>
      <p:sp>
        <p:nvSpPr>
          <p:cNvPr id="137"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86286"/>
            <a:ext cx="4320692" cy="4666770"/>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26" name="Immagine 5" descr="Immagine 5"/>
          <p:cNvPicPr>
            <a:picLocks noChangeAspect="1"/>
          </p:cNvPicPr>
          <p:nvPr/>
        </p:nvPicPr>
        <p:blipFill rotWithShape="1">
          <a:blip r:embed="rId3">
            <a:alphaModFix/>
          </a:blip>
          <a:srcRect r="7326" b="2"/>
          <a:stretch/>
        </p:blipFill>
        <p:spPr>
          <a:xfrm>
            <a:off x="20" y="1351210"/>
            <a:ext cx="4180350" cy="4375387"/>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128" name="CasellaDiTesto 4"/>
          <p:cNvSpPr txBox="1"/>
          <p:nvPr/>
        </p:nvSpPr>
        <p:spPr>
          <a:xfrm>
            <a:off x="4974330" y="2673512"/>
            <a:ext cx="3733184" cy="2729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ctr">
            <a:normAutofit/>
          </a:bodyPr>
          <a:lstStyle/>
          <a:p>
            <a:pPr indent="-228600" defTabSz="914400" hangingPunct="1">
              <a:lnSpc>
                <a:spcPct val="90000"/>
              </a:lnSpc>
              <a:spcAft>
                <a:spcPts val="600"/>
              </a:spcAft>
              <a:buFont typeface="Arial" panose="020B0604020202020204" pitchFamily="34" charset="0"/>
              <a:buChar char="•"/>
              <a:defRPr sz="3200">
                <a:solidFill>
                  <a:srgbClr val="15A02A"/>
                </a:solidFill>
              </a:defRPr>
            </a:pPr>
            <a:r>
              <a:rPr lang="en-US" sz="1500" kern="1200">
                <a:latin typeface="+mn-lt"/>
                <a:ea typeface="+mn-ea"/>
                <a:cs typeface="+mn-cs"/>
              </a:rPr>
              <a:t>Circa 500 – 600 casi all’anno</a:t>
            </a:r>
          </a:p>
          <a:p>
            <a:pPr indent="-228600" defTabSz="914400" hangingPunct="1">
              <a:lnSpc>
                <a:spcPct val="90000"/>
              </a:lnSpc>
              <a:spcAft>
                <a:spcPts val="600"/>
              </a:spcAft>
              <a:buFont typeface="Arial" panose="020B0604020202020204" pitchFamily="34" charset="0"/>
              <a:buChar char="•"/>
              <a:defRPr sz="3200">
                <a:solidFill>
                  <a:srgbClr val="15A02A"/>
                </a:solidFill>
              </a:defRPr>
            </a:pPr>
            <a:endParaRPr lang="en-US" sz="1500" kern="1200">
              <a:latin typeface="+mn-lt"/>
              <a:ea typeface="+mn-ea"/>
              <a:cs typeface="+mn-cs"/>
            </a:endParaRPr>
          </a:p>
          <a:p>
            <a:pPr indent="-228600" defTabSz="914400" hangingPunct="1">
              <a:lnSpc>
                <a:spcPct val="90000"/>
              </a:lnSpc>
              <a:spcAft>
                <a:spcPts val="600"/>
              </a:spcAft>
              <a:buFont typeface="Arial" panose="020B0604020202020204" pitchFamily="34" charset="0"/>
              <a:buChar char="•"/>
              <a:defRPr sz="3200">
                <a:solidFill>
                  <a:srgbClr val="15A02A"/>
                </a:solidFill>
              </a:defRPr>
            </a:pPr>
            <a:r>
              <a:rPr lang="en-US" sz="1500" kern="1200">
                <a:latin typeface="+mn-lt"/>
                <a:ea typeface="+mn-ea"/>
                <a:cs typeface="+mn-cs"/>
              </a:rPr>
              <a:t>1 caso ogni 1000 abitanti /anno</a:t>
            </a:r>
          </a:p>
          <a:p>
            <a:pPr indent="-228600" defTabSz="914400" hangingPunct="1">
              <a:lnSpc>
                <a:spcPct val="90000"/>
              </a:lnSpc>
              <a:spcAft>
                <a:spcPts val="600"/>
              </a:spcAft>
              <a:buFont typeface="Arial" panose="020B0604020202020204" pitchFamily="34" charset="0"/>
              <a:buChar char="•"/>
              <a:defRPr sz="3200">
                <a:solidFill>
                  <a:srgbClr val="15A02A"/>
                </a:solidFill>
              </a:defRPr>
            </a:pPr>
            <a:endParaRPr lang="en-US" sz="1500" kern="1200">
              <a:latin typeface="+mn-lt"/>
              <a:ea typeface="+mn-ea"/>
              <a:cs typeface="+mn-cs"/>
            </a:endParaRPr>
          </a:p>
          <a:p>
            <a:pPr indent="-228600" defTabSz="914400" hangingPunct="1">
              <a:lnSpc>
                <a:spcPct val="90000"/>
              </a:lnSpc>
              <a:spcAft>
                <a:spcPts val="600"/>
              </a:spcAft>
              <a:buFont typeface="Arial" panose="020B0604020202020204" pitchFamily="34" charset="0"/>
              <a:buChar char="•"/>
              <a:defRPr sz="3200">
                <a:solidFill>
                  <a:srgbClr val="15A02A"/>
                </a:solidFill>
              </a:defRPr>
            </a:pPr>
            <a:r>
              <a:rPr lang="en-US" sz="1500" kern="1200">
                <a:latin typeface="+mn-lt"/>
                <a:ea typeface="+mn-ea"/>
                <a:cs typeface="+mn-cs"/>
              </a:rPr>
              <a:t>212 sopravvissuti senza esiti neurologi</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165698" y="2131627"/>
            <a:ext cx="5429250" cy="3116238"/>
          </a:xfrm>
          <a:prstGeom prst="rect">
            <a:avLst/>
          </a:prstGeom>
          <a:noFill/>
          <a:ln w="9525">
            <a:noFill/>
            <a:miter lim="800000"/>
            <a:headEnd/>
            <a:tailEnd/>
          </a:ln>
          <a:effectLst/>
        </p:spPr>
        <p:txBody>
          <a:bodyPr>
            <a:spAutoFit/>
          </a:bodyPr>
          <a:lstStyle/>
          <a:p>
            <a:pPr algn="ctr">
              <a:defRPr/>
            </a:pPr>
            <a:endParaRPr lang="it-IT" sz="1350" dirty="0">
              <a:solidFill>
                <a:srgbClr val="000099"/>
              </a:solidFill>
              <a:latin typeface="Comic Sans MS" pitchFamily="66" charset="0"/>
              <a:cs typeface="Arial" charset="0"/>
            </a:endParaRPr>
          </a:p>
          <a:p>
            <a:pPr algn="ctr">
              <a:defRPr/>
            </a:pPr>
            <a:r>
              <a:rPr lang="it-IT" sz="1500" dirty="0">
                <a:solidFill>
                  <a:schemeClr val="tx1">
                    <a:lumMod val="75000"/>
                    <a:lumOff val="25000"/>
                  </a:schemeClr>
                </a:solidFill>
                <a:latin typeface="Arial" charset="0"/>
                <a:cs typeface="Arial" charset="0"/>
              </a:rPr>
              <a:t>Non toccare il paziente durante l’analisi e lo shock</a:t>
            </a:r>
          </a:p>
          <a:p>
            <a:pPr algn="ctr">
              <a:defRPr/>
            </a:pPr>
            <a:endParaRPr lang="it-IT" sz="1500" dirty="0">
              <a:solidFill>
                <a:srgbClr val="0000CC"/>
              </a:solidFill>
              <a:latin typeface="Arial" charset="0"/>
              <a:cs typeface="Arial" charset="0"/>
            </a:endParaRPr>
          </a:p>
          <a:p>
            <a:pPr algn="ctr">
              <a:defRPr/>
            </a:pPr>
            <a:r>
              <a:rPr lang="it-IT" sz="2700" b="1" dirty="0">
                <a:solidFill>
                  <a:srgbClr val="CE3B27"/>
                </a:solidFill>
                <a:latin typeface="Arial" charset="0"/>
                <a:cs typeface="Arial" charset="0"/>
              </a:rPr>
              <a:t>VIA IO</a:t>
            </a:r>
          </a:p>
          <a:p>
            <a:pPr algn="ctr">
              <a:defRPr/>
            </a:pPr>
            <a:r>
              <a:rPr lang="it-IT" sz="2700" b="1" dirty="0">
                <a:solidFill>
                  <a:srgbClr val="CE3B27"/>
                </a:solidFill>
                <a:latin typeface="Arial" charset="0"/>
                <a:cs typeface="Arial" charset="0"/>
              </a:rPr>
              <a:t>VIA TU </a:t>
            </a:r>
          </a:p>
          <a:p>
            <a:pPr algn="ctr">
              <a:defRPr/>
            </a:pPr>
            <a:r>
              <a:rPr lang="it-IT" sz="2700" b="1" dirty="0">
                <a:solidFill>
                  <a:srgbClr val="CE3B27"/>
                </a:solidFill>
                <a:latin typeface="Arial" charset="0"/>
                <a:cs typeface="Arial" charset="0"/>
              </a:rPr>
              <a:t>VIA TUTTI</a:t>
            </a:r>
          </a:p>
          <a:p>
            <a:pPr algn="ctr">
              <a:defRPr/>
            </a:pPr>
            <a:endParaRPr lang="it-IT" sz="2700" b="1" dirty="0">
              <a:solidFill>
                <a:srgbClr val="FF3399"/>
              </a:solidFill>
              <a:latin typeface="Arial" charset="0"/>
              <a:cs typeface="Arial" charset="0"/>
            </a:endParaRPr>
          </a:p>
          <a:p>
            <a:pPr algn="ctr">
              <a:defRPr/>
            </a:pPr>
            <a:r>
              <a:rPr lang="it-IT" sz="1500" dirty="0">
                <a:solidFill>
                  <a:schemeClr val="tx1">
                    <a:lumMod val="75000"/>
                    <a:lumOff val="25000"/>
                  </a:schemeClr>
                </a:solidFill>
                <a:latin typeface="Arial" charset="0"/>
                <a:cs typeface="Arial" charset="0"/>
              </a:rPr>
              <a:t>Controlla che siano tutti lontani quindi</a:t>
            </a:r>
          </a:p>
          <a:p>
            <a:pPr algn="ctr">
              <a:defRPr/>
            </a:pPr>
            <a:endParaRPr lang="it-IT" sz="1500" dirty="0">
              <a:solidFill>
                <a:schemeClr val="tx1">
                  <a:lumMod val="75000"/>
                  <a:lumOff val="25000"/>
                </a:schemeClr>
              </a:solidFill>
              <a:latin typeface="Arial" charset="0"/>
              <a:cs typeface="Arial" charset="0"/>
            </a:endParaRPr>
          </a:p>
          <a:p>
            <a:pPr algn="ctr">
              <a:defRPr/>
            </a:pPr>
            <a:r>
              <a:rPr lang="it-IT" sz="1500" dirty="0">
                <a:solidFill>
                  <a:schemeClr val="tx1">
                    <a:lumMod val="75000"/>
                    <a:lumOff val="25000"/>
                  </a:schemeClr>
                </a:solidFill>
                <a:latin typeface="Arial" charset="0"/>
                <a:cs typeface="Arial" charset="0"/>
              </a:rPr>
              <a:t>Premi tasto </a:t>
            </a:r>
            <a:r>
              <a:rPr lang="it-IT" sz="1500" b="1" dirty="0">
                <a:solidFill>
                  <a:srgbClr val="CE3B27"/>
                </a:solidFill>
                <a:latin typeface="Arial" charset="0"/>
                <a:cs typeface="Arial" charset="0"/>
              </a:rPr>
              <a:t>SHOCK</a:t>
            </a:r>
          </a:p>
        </p:txBody>
      </p:sp>
      <p:pic>
        <p:nvPicPr>
          <p:cNvPr id="5" name="Picture 9" descr="SLIDE15"/>
          <p:cNvPicPr>
            <a:picLocks noChangeAspect="1" noChangeArrowheads="1"/>
          </p:cNvPicPr>
          <p:nvPr/>
        </p:nvPicPr>
        <p:blipFill>
          <a:blip r:embed="rId3" cstate="print"/>
          <a:srcRect/>
          <a:stretch>
            <a:fillRect/>
          </a:stretch>
        </p:blipFill>
        <p:spPr bwMode="auto">
          <a:xfrm>
            <a:off x="546788" y="2247046"/>
            <a:ext cx="2618910" cy="2862318"/>
          </a:xfrm>
          <a:prstGeom prst="rect">
            <a:avLst/>
          </a:prstGeom>
          <a:ln>
            <a:noFill/>
          </a:ln>
          <a:effectLst>
            <a:softEdge rad="112500"/>
          </a:effectLst>
        </p:spPr>
      </p:pic>
      <p:sp>
        <p:nvSpPr>
          <p:cNvPr id="6" name="Rettangolo 5"/>
          <p:cNvSpPr>
            <a:spLocks noChangeArrowheads="1"/>
          </p:cNvSpPr>
          <p:nvPr/>
        </p:nvSpPr>
        <p:spPr bwMode="auto">
          <a:xfrm>
            <a:off x="1227805" y="1083919"/>
            <a:ext cx="6569427"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SICUREZZA</a:t>
            </a:r>
            <a:r>
              <a:rPr lang="it-IT" altLang="it-IT" sz="3300" dirty="0">
                <a:solidFill>
                  <a:srgbClr val="C00000"/>
                </a:solidFill>
                <a:latin typeface="Futura Std Book" charset="0"/>
                <a:ea typeface="Futura Std Book" charset="0"/>
                <a:cs typeface="Futura Std Book" charset="0"/>
              </a:rPr>
              <a:t> DEGLI OPERATORI</a:t>
            </a:r>
            <a:endParaRPr lang="it-IT" altLang="it-IT" sz="3300" b="1" dirty="0">
              <a:solidFill>
                <a:srgbClr val="C00000"/>
              </a:solidFill>
              <a:latin typeface="Futura Std Book" charset="0"/>
              <a:ea typeface="Futura Std Book" charset="0"/>
              <a:cs typeface="Futura Std Book" charset="0"/>
            </a:endParaRPr>
          </a:p>
        </p:txBody>
      </p:sp>
    </p:spTree>
    <p:extLst>
      <p:ext uri="{BB962C8B-B14F-4D97-AF65-F5344CB8AC3E}">
        <p14:creationId xmlns:p14="http://schemas.microsoft.com/office/powerpoint/2010/main" val="356596944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976936" y="1083919"/>
            <a:ext cx="707116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C00000"/>
                </a:solidFill>
                <a:latin typeface="Futura Std Book" charset="0"/>
                <a:ea typeface="Futura Std Book" charset="0"/>
                <a:cs typeface="Futura Std Book" charset="0"/>
              </a:rPr>
              <a:t>CONSIDERAZIONI</a:t>
            </a:r>
            <a:r>
              <a:rPr lang="it-IT" altLang="it-IT" sz="3300" dirty="0">
                <a:solidFill>
                  <a:srgbClr val="C00000"/>
                </a:solidFill>
                <a:latin typeface="Futura Std Book" charset="0"/>
                <a:ea typeface="Futura Std Book" charset="0"/>
                <a:cs typeface="Futura Std Book" charset="0"/>
              </a:rPr>
              <a:t> PARTICOLARI</a:t>
            </a:r>
            <a:endParaRPr lang="it-IT" altLang="it-IT" sz="3300" b="1" dirty="0">
              <a:solidFill>
                <a:srgbClr val="C00000"/>
              </a:solidFill>
              <a:latin typeface="Futura Std Book" charset="0"/>
              <a:ea typeface="Futura Std Book" charset="0"/>
              <a:cs typeface="Futura Std Book" charset="0"/>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766" y="2925147"/>
            <a:ext cx="685800" cy="68580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3668" y="2925147"/>
            <a:ext cx="685800" cy="685800"/>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569" y="2925147"/>
            <a:ext cx="685800" cy="685800"/>
          </a:xfrm>
          <a:prstGeom prst="rect">
            <a:avLst/>
          </a:prstGeom>
        </p:spPr>
      </p:pic>
      <p:pic>
        <p:nvPicPr>
          <p:cNvPr id="6" name="Immagin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3471" y="2925147"/>
            <a:ext cx="685800" cy="685800"/>
          </a:xfrm>
          <a:prstGeom prst="rect">
            <a:avLst/>
          </a:prstGeom>
        </p:spPr>
      </p:pic>
      <p:pic>
        <p:nvPicPr>
          <p:cNvPr id="7" name="Immagin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3373" y="2925147"/>
            <a:ext cx="685800" cy="685800"/>
          </a:xfrm>
          <a:prstGeom prst="rect">
            <a:avLst/>
          </a:prstGeom>
        </p:spPr>
      </p:pic>
      <p:pic>
        <p:nvPicPr>
          <p:cNvPr id="8" name="Immagin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43275" y="2925147"/>
            <a:ext cx="685800" cy="685800"/>
          </a:xfrm>
          <a:prstGeom prst="rect">
            <a:avLst/>
          </a:prstGeom>
        </p:spPr>
      </p:pic>
      <p:sp>
        <p:nvSpPr>
          <p:cNvPr id="9" name="CasellaDiTesto 8"/>
          <p:cNvSpPr txBox="1"/>
          <p:nvPr/>
        </p:nvSpPr>
        <p:spPr>
          <a:xfrm>
            <a:off x="615820" y="3726413"/>
            <a:ext cx="1448578" cy="300082"/>
          </a:xfrm>
          <a:prstGeom prst="rect">
            <a:avLst/>
          </a:prstGeom>
          <a:noFill/>
        </p:spPr>
        <p:txBody>
          <a:bodyPr wrap="square" rtlCol="0">
            <a:spAutoFit/>
          </a:bodyPr>
          <a:lstStyle/>
          <a:p>
            <a:pPr algn="ctr"/>
            <a:r>
              <a:rPr lang="it-IT" sz="1350" dirty="0"/>
              <a:t>ACQUA</a:t>
            </a:r>
          </a:p>
        </p:txBody>
      </p:sp>
      <p:sp>
        <p:nvSpPr>
          <p:cNvPr id="10" name="CasellaDiTesto 9"/>
          <p:cNvSpPr txBox="1"/>
          <p:nvPr/>
        </p:nvSpPr>
        <p:spPr>
          <a:xfrm>
            <a:off x="1902279" y="3726413"/>
            <a:ext cx="1448578" cy="300082"/>
          </a:xfrm>
          <a:prstGeom prst="rect">
            <a:avLst/>
          </a:prstGeom>
          <a:noFill/>
        </p:spPr>
        <p:txBody>
          <a:bodyPr wrap="square" rtlCol="0">
            <a:spAutoFit/>
          </a:bodyPr>
          <a:lstStyle/>
          <a:p>
            <a:pPr algn="ctr"/>
            <a:r>
              <a:rPr lang="it-IT" sz="1350" dirty="0"/>
              <a:t>PM / ICD</a:t>
            </a:r>
          </a:p>
        </p:txBody>
      </p:sp>
      <p:sp>
        <p:nvSpPr>
          <p:cNvPr id="11" name="CasellaDiTesto 10"/>
          <p:cNvSpPr txBox="1"/>
          <p:nvPr/>
        </p:nvSpPr>
        <p:spPr>
          <a:xfrm>
            <a:off x="3188737" y="3726413"/>
            <a:ext cx="1448578" cy="507831"/>
          </a:xfrm>
          <a:prstGeom prst="rect">
            <a:avLst/>
          </a:prstGeom>
          <a:noFill/>
        </p:spPr>
        <p:txBody>
          <a:bodyPr wrap="square" rtlCol="0">
            <a:spAutoFit/>
          </a:bodyPr>
          <a:lstStyle/>
          <a:p>
            <a:pPr algn="ctr"/>
            <a:r>
              <a:rPr lang="it-IT" sz="1350" dirty="0"/>
              <a:t>CEROTTI TRANSDERMICI</a:t>
            </a:r>
          </a:p>
        </p:txBody>
      </p:sp>
      <p:sp>
        <p:nvSpPr>
          <p:cNvPr id="12" name="CasellaDiTesto 11"/>
          <p:cNvSpPr txBox="1"/>
          <p:nvPr/>
        </p:nvSpPr>
        <p:spPr>
          <a:xfrm>
            <a:off x="4482082" y="3726413"/>
            <a:ext cx="1448578" cy="300082"/>
          </a:xfrm>
          <a:prstGeom prst="rect">
            <a:avLst/>
          </a:prstGeom>
          <a:noFill/>
        </p:spPr>
        <p:txBody>
          <a:bodyPr wrap="square" rtlCol="0">
            <a:spAutoFit/>
          </a:bodyPr>
          <a:lstStyle/>
          <a:p>
            <a:pPr algn="ctr"/>
            <a:r>
              <a:rPr lang="it-IT" sz="1350" dirty="0"/>
              <a:t>FONTI DI O</a:t>
            </a:r>
            <a:r>
              <a:rPr lang="it-IT" sz="1350" baseline="-25000" dirty="0"/>
              <a:t>2</a:t>
            </a:r>
            <a:endParaRPr lang="it-IT" sz="1350" dirty="0"/>
          </a:p>
        </p:txBody>
      </p:sp>
      <p:sp>
        <p:nvSpPr>
          <p:cNvPr id="13" name="CasellaDiTesto 12"/>
          <p:cNvSpPr txBox="1"/>
          <p:nvPr/>
        </p:nvSpPr>
        <p:spPr>
          <a:xfrm>
            <a:off x="6461339" y="3726414"/>
            <a:ext cx="1448578" cy="507831"/>
          </a:xfrm>
          <a:prstGeom prst="rect">
            <a:avLst/>
          </a:prstGeom>
          <a:noFill/>
        </p:spPr>
        <p:txBody>
          <a:bodyPr wrap="square" rtlCol="0">
            <a:spAutoFit/>
          </a:bodyPr>
          <a:lstStyle/>
          <a:p>
            <a:pPr algn="ctr"/>
            <a:r>
              <a:rPr lang="it-IT" sz="1350" dirty="0"/>
              <a:t>TORACE VILLOSO O SUDATO</a:t>
            </a:r>
          </a:p>
        </p:txBody>
      </p:sp>
      <p:pic>
        <p:nvPicPr>
          <p:cNvPr id="14" name="Immagin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69618" y="4532195"/>
            <a:ext cx="685800" cy="685800"/>
          </a:xfrm>
          <a:prstGeom prst="rect">
            <a:avLst/>
          </a:prstGeom>
        </p:spPr>
      </p:pic>
      <p:sp>
        <p:nvSpPr>
          <p:cNvPr id="15" name="CasellaDiTesto 14"/>
          <p:cNvSpPr txBox="1"/>
          <p:nvPr/>
        </p:nvSpPr>
        <p:spPr>
          <a:xfrm>
            <a:off x="3788229" y="5262028"/>
            <a:ext cx="1448578" cy="507831"/>
          </a:xfrm>
          <a:prstGeom prst="rect">
            <a:avLst/>
          </a:prstGeom>
          <a:noFill/>
        </p:spPr>
        <p:txBody>
          <a:bodyPr wrap="square" rtlCol="0">
            <a:spAutoFit/>
          </a:bodyPr>
          <a:lstStyle/>
          <a:p>
            <a:pPr algn="ctr"/>
            <a:r>
              <a:rPr lang="it-IT" sz="1350" dirty="0"/>
              <a:t>PIASTRE PEDIATRICHE</a:t>
            </a:r>
          </a:p>
        </p:txBody>
      </p:sp>
    </p:spTree>
    <p:extLst>
      <p:ext uri="{BB962C8B-B14F-4D97-AF65-F5344CB8AC3E}">
        <p14:creationId xmlns:p14="http://schemas.microsoft.com/office/powerpoint/2010/main" val="740127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0" y="1410398"/>
            <a:ext cx="9144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rPr>
              <a:t>CATENA </a:t>
            </a:r>
            <a:r>
              <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Medium" charset="0"/>
                <a:cs typeface="Futura Std Medium" charset="0"/>
              </a:rPr>
              <a:t>DI SOPRAVVIVENZA</a:t>
            </a:r>
            <a:endParaRPr lang="it-IT" altLang="it-IT" sz="3300" b="1" dirty="0">
              <a:solidFill>
                <a:srgbClr val="FF0000"/>
              </a:solidFill>
              <a:effectLst>
                <a:outerShdw blurRad="38100" dist="38100" dir="2700000" algn="tl">
                  <a:srgbClr val="000000">
                    <a:alpha val="43137"/>
                  </a:srgbClr>
                </a:outerShdw>
              </a:effectLst>
              <a:latin typeface="Calibri" panose="020F0502020204030204" pitchFamily="34" charset="0"/>
              <a:ea typeface="Futura Std Book" charset="0"/>
              <a:cs typeface="Futura Std Book"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0" y="2979653"/>
            <a:ext cx="8583680" cy="16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2576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asellaDiTesto 1"/>
          <p:cNvSpPr txBox="1">
            <a:spLocks noChangeArrowheads="1"/>
          </p:cNvSpPr>
          <p:nvPr/>
        </p:nvSpPr>
        <p:spPr bwMode="auto">
          <a:xfrm>
            <a:off x="3123094" y="1120676"/>
            <a:ext cx="2897811"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25800" dirty="0">
                <a:latin typeface="Candara" panose="020E0502030303020204" pitchFamily="34" charset="0"/>
              </a:rPr>
              <a:t>?</a:t>
            </a:r>
            <a:endParaRPr lang="it-IT" altLang="it-IT" sz="3600" dirty="0">
              <a:latin typeface="Candara" panose="020E0502030303020204" pitchFamily="34" charset="0"/>
            </a:endParaRPr>
          </a:p>
          <a:p>
            <a:pPr algn="ctr" eaLnBrk="1" hangingPunct="1"/>
            <a:r>
              <a:rPr lang="it-IT" altLang="it-IT" sz="3600" dirty="0">
                <a:latin typeface="Candara" panose="020E0502030303020204" pitchFamily="34" charset="0"/>
              </a:rPr>
              <a:t>DOMANDE</a:t>
            </a:r>
            <a:endParaRPr lang="it-IT" altLang="it-IT" sz="1500" dirty="0">
              <a:latin typeface="Candara" panose="020E0502030303020204" pitchFamily="34" charset="0"/>
            </a:endParaRPr>
          </a:p>
        </p:txBody>
      </p:sp>
    </p:spTree>
    <p:extLst>
      <p:ext uri="{BB962C8B-B14F-4D97-AF65-F5344CB8AC3E}">
        <p14:creationId xmlns:p14="http://schemas.microsoft.com/office/powerpoint/2010/main" val="3392826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itolo 1"/>
          <p:cNvSpPr txBox="1">
            <a:spLocks noGrp="1"/>
          </p:cNvSpPr>
          <p:nvPr>
            <p:ph type="title"/>
          </p:nvPr>
        </p:nvSpPr>
        <p:spPr>
          <a:xfrm>
            <a:off x="457200" y="274639"/>
            <a:ext cx="8229600" cy="673255"/>
          </a:xfrm>
          <a:prstGeom prst="rect">
            <a:avLst/>
          </a:prstGeom>
        </p:spPr>
        <p:txBody>
          <a:bodyPr/>
          <a:lstStyle>
            <a:lvl1pPr>
              <a:defRPr sz="3600">
                <a:solidFill>
                  <a:srgbClr val="15A02A"/>
                </a:solidFill>
              </a:defRPr>
            </a:lvl1pPr>
          </a:lstStyle>
          <a:p>
            <a:r>
              <a:rPr lang="it-IT" b="1" dirty="0"/>
              <a:t>TAKE HOME MESSAGES</a:t>
            </a:r>
          </a:p>
        </p:txBody>
      </p:sp>
      <p:sp>
        <p:nvSpPr>
          <p:cNvPr id="186" name="Segnaposto contenuto 2"/>
          <p:cNvSpPr txBox="1">
            <a:spLocks noGrp="1"/>
          </p:cNvSpPr>
          <p:nvPr>
            <p:ph type="body" idx="1"/>
          </p:nvPr>
        </p:nvSpPr>
        <p:spPr>
          <a:xfrm>
            <a:off x="457200" y="3037114"/>
            <a:ext cx="8395349" cy="4525963"/>
          </a:xfrm>
          <a:prstGeom prst="rect">
            <a:avLst/>
          </a:prstGeom>
        </p:spPr>
        <p:txBody>
          <a:bodyPr/>
          <a:lstStyle/>
          <a:p>
            <a:pPr>
              <a:defRPr>
                <a:solidFill>
                  <a:srgbClr val="15A02A"/>
                </a:solidFill>
              </a:defRPr>
            </a:pPr>
            <a:r>
              <a:rPr dirty="0" err="1"/>
              <a:t>Arresto</a:t>
            </a:r>
            <a:r>
              <a:rPr dirty="0"/>
              <a:t> </a:t>
            </a:r>
            <a:r>
              <a:rPr dirty="0" err="1"/>
              <a:t>Cardiaco</a:t>
            </a:r>
            <a:r>
              <a:rPr dirty="0"/>
              <a:t> come </a:t>
            </a:r>
            <a:r>
              <a:rPr dirty="0" err="1"/>
              <a:t>problema</a:t>
            </a:r>
            <a:r>
              <a:rPr dirty="0"/>
              <a:t> medico </a:t>
            </a:r>
          </a:p>
          <a:p>
            <a:pPr>
              <a:defRPr>
                <a:solidFill>
                  <a:srgbClr val="15A02A"/>
                </a:solidFill>
              </a:defRPr>
            </a:pPr>
            <a:r>
              <a:rPr dirty="0" err="1"/>
              <a:t>Arresto</a:t>
            </a:r>
            <a:r>
              <a:rPr dirty="0"/>
              <a:t> </a:t>
            </a:r>
            <a:r>
              <a:rPr dirty="0" err="1"/>
              <a:t>Cardiaco</a:t>
            </a:r>
            <a:r>
              <a:rPr dirty="0"/>
              <a:t> come </a:t>
            </a:r>
            <a:r>
              <a:rPr dirty="0" err="1"/>
              <a:t>problema</a:t>
            </a:r>
            <a:r>
              <a:rPr dirty="0"/>
              <a:t> </a:t>
            </a:r>
            <a:r>
              <a:rPr dirty="0" err="1"/>
              <a:t>organizzativo</a:t>
            </a:r>
            <a:endParaRPr dirty="0"/>
          </a:p>
          <a:p>
            <a:pPr>
              <a:defRPr>
                <a:solidFill>
                  <a:srgbClr val="15A02A"/>
                </a:solidFill>
              </a:defRPr>
            </a:pPr>
            <a:r>
              <a:rPr dirty="0" err="1"/>
              <a:t>Arresto</a:t>
            </a:r>
            <a:r>
              <a:rPr dirty="0"/>
              <a:t> </a:t>
            </a:r>
            <a:r>
              <a:rPr dirty="0" err="1"/>
              <a:t>Cardiaco</a:t>
            </a:r>
            <a:r>
              <a:rPr dirty="0"/>
              <a:t> come </a:t>
            </a:r>
            <a:r>
              <a:rPr dirty="0" err="1"/>
              <a:t>problema</a:t>
            </a:r>
            <a:r>
              <a:rPr dirty="0"/>
              <a:t> </a:t>
            </a:r>
            <a:r>
              <a:rPr dirty="0" err="1"/>
              <a:t>sociale</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Immagine 3" descr="Immagine 3"/>
          <p:cNvPicPr>
            <a:picLocks noChangeAspect="1"/>
          </p:cNvPicPr>
          <p:nvPr/>
        </p:nvPicPr>
        <p:blipFill>
          <a:blip r:embed="rId2"/>
          <a:stretch>
            <a:fillRect/>
          </a:stretch>
        </p:blipFill>
        <p:spPr>
          <a:xfrm>
            <a:off x="0" y="177800"/>
            <a:ext cx="9144000" cy="6488118"/>
          </a:xfrm>
          <a:prstGeom prst="rect">
            <a:avLst/>
          </a:prstGeom>
          <a:ln w="12700">
            <a:miter lim="400000"/>
          </a:ln>
        </p:spPr>
      </p:pic>
      <p:sp>
        <p:nvSpPr>
          <p:cNvPr id="131" name="Rettangolo 4"/>
          <p:cNvSpPr/>
          <p:nvPr/>
        </p:nvSpPr>
        <p:spPr>
          <a:xfrm>
            <a:off x="6162261" y="5168348"/>
            <a:ext cx="2661479" cy="1497570"/>
          </a:xfrm>
          <a:prstGeom prst="rect">
            <a:avLst/>
          </a:prstGeom>
          <a:solidFill>
            <a:srgbClr val="FFFFFF"/>
          </a:solidFill>
          <a:ln>
            <a:solidFill>
              <a:srgbClr val="FFFFFF"/>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itolo 1"/>
          <p:cNvSpPr txBox="1">
            <a:spLocks noGrp="1"/>
          </p:cNvSpPr>
          <p:nvPr>
            <p:ph type="title"/>
          </p:nvPr>
        </p:nvSpPr>
        <p:spPr>
          <a:xfrm>
            <a:off x="457200" y="274638"/>
            <a:ext cx="8229600" cy="426803"/>
          </a:xfrm>
          <a:prstGeom prst="rect">
            <a:avLst/>
          </a:prstGeom>
        </p:spPr>
        <p:txBody>
          <a:bodyPr>
            <a:normAutofit fontScale="90000"/>
          </a:bodyPr>
          <a:lstStyle>
            <a:lvl1pPr algn="l" defTabSz="320039">
              <a:defRPr sz="2240" i="1">
                <a:solidFill>
                  <a:srgbClr val="15A02A"/>
                </a:solidFill>
              </a:defRPr>
            </a:lvl1pPr>
          </a:lstStyle>
          <a:p>
            <a:pPr algn="ctr"/>
            <a:r>
              <a:rPr lang="it-IT" sz="2400" b="1" dirty="0">
                <a:solidFill>
                  <a:srgbClr val="FF0000"/>
                </a:solidFill>
              </a:rPr>
              <a:t>TEMPI </a:t>
            </a:r>
          </a:p>
        </p:txBody>
      </p:sp>
      <p:sp>
        <p:nvSpPr>
          <p:cNvPr id="135" name="Titolo 1"/>
          <p:cNvSpPr txBox="1"/>
          <p:nvPr/>
        </p:nvSpPr>
        <p:spPr>
          <a:xfrm>
            <a:off x="502919" y="2953380"/>
            <a:ext cx="8138161" cy="58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r">
              <a:defRPr sz="3200" i="1">
                <a:solidFill>
                  <a:srgbClr val="15A02A"/>
                </a:solidFill>
              </a:defRPr>
            </a:lvl1pPr>
          </a:lstStyle>
          <a:p>
            <a:pPr algn="l"/>
            <a:r>
              <a:rPr dirty="0" err="1"/>
              <a:t>Popolazione</a:t>
            </a:r>
            <a:endParaRPr dirty="0"/>
          </a:p>
        </p:txBody>
      </p:sp>
      <p:sp>
        <p:nvSpPr>
          <p:cNvPr id="136" name="CasellaDiTesto 5"/>
          <p:cNvSpPr txBox="1"/>
          <p:nvPr/>
        </p:nvSpPr>
        <p:spPr>
          <a:xfrm>
            <a:off x="3426665" y="3660899"/>
            <a:ext cx="5195055" cy="1158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3200">
                <a:solidFill>
                  <a:srgbClr val="15A02A"/>
                </a:solidFill>
              </a:defRPr>
            </a:pPr>
            <a:r>
              <a:t>Età media 70 ± 15 anni (4 – 92)</a:t>
            </a:r>
          </a:p>
          <a:p>
            <a:pPr algn="ctr">
              <a:defRPr sz="3200" b="1">
                <a:solidFill>
                  <a:srgbClr val="15A02A"/>
                </a:solidFill>
              </a:defRPr>
            </a:pPr>
            <a:r>
              <a:t>♂</a:t>
            </a:r>
            <a:r>
              <a:rPr>
                <a:latin typeface="+mn-lt"/>
                <a:ea typeface="+mn-ea"/>
                <a:cs typeface="+mn-cs"/>
                <a:sym typeface="Helvetica"/>
              </a:rPr>
              <a:t>︎</a:t>
            </a:r>
            <a:r>
              <a:t>56%</a:t>
            </a:r>
            <a:r>
              <a:rPr b="0"/>
              <a:t>			</a:t>
            </a:r>
            <a:r>
              <a:t>♀</a:t>
            </a:r>
            <a:r>
              <a:rPr>
                <a:latin typeface="+mn-lt"/>
                <a:ea typeface="+mn-ea"/>
                <a:cs typeface="+mn-cs"/>
                <a:sym typeface="Helvetica"/>
              </a:rPr>
              <a:t>︎</a:t>
            </a:r>
            <a:r>
              <a:t>44%</a:t>
            </a:r>
          </a:p>
        </p:txBody>
      </p:sp>
      <p:sp>
        <p:nvSpPr>
          <p:cNvPr id="137" name="Titolo 1"/>
          <p:cNvSpPr txBox="1"/>
          <p:nvPr/>
        </p:nvSpPr>
        <p:spPr>
          <a:xfrm>
            <a:off x="502919" y="5345492"/>
            <a:ext cx="8138161" cy="58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3200" i="1">
                <a:solidFill>
                  <a:srgbClr val="15A02A"/>
                </a:solidFill>
              </a:defRPr>
            </a:lvl1pPr>
          </a:lstStyle>
          <a:p>
            <a:r>
              <a:rPr dirty="0"/>
              <a:t>Dove </a:t>
            </a:r>
          </a:p>
        </p:txBody>
      </p:sp>
      <p:sp>
        <p:nvSpPr>
          <p:cNvPr id="138" name="CasellaDiTesto 7"/>
          <p:cNvSpPr txBox="1"/>
          <p:nvPr/>
        </p:nvSpPr>
        <p:spPr>
          <a:xfrm>
            <a:off x="2705195" y="5855448"/>
            <a:ext cx="6062822" cy="58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3200">
                <a:solidFill>
                  <a:srgbClr val="15A02A"/>
                </a:solidFill>
              </a:defRPr>
            </a:pPr>
            <a:r>
              <a:rPr dirty="0"/>
              <a:t>Al proprio </a:t>
            </a:r>
            <a:r>
              <a:rPr dirty="0" err="1"/>
              <a:t>domicilio</a:t>
            </a:r>
            <a:r>
              <a:rPr dirty="0"/>
              <a:t> </a:t>
            </a:r>
            <a:r>
              <a:rPr dirty="0" err="1"/>
              <a:t>nel</a:t>
            </a:r>
            <a:r>
              <a:rPr dirty="0"/>
              <a:t> </a:t>
            </a:r>
            <a:r>
              <a:rPr b="1" dirty="0"/>
              <a:t>76%</a:t>
            </a:r>
            <a:r>
              <a:rPr dirty="0"/>
              <a:t> </a:t>
            </a:r>
            <a:r>
              <a:rPr dirty="0" err="1"/>
              <a:t>dei</a:t>
            </a:r>
            <a:r>
              <a:rPr dirty="0"/>
              <a:t> </a:t>
            </a:r>
            <a:r>
              <a:rPr dirty="0" err="1"/>
              <a:t>casi</a:t>
            </a:r>
            <a:endParaRPr dirty="0"/>
          </a:p>
        </p:txBody>
      </p:sp>
      <p:graphicFrame>
        <p:nvGraphicFramePr>
          <p:cNvPr id="140" name="Segnaposto contenuto 2">
            <a:extLst>
              <a:ext uri="{FF2B5EF4-FFF2-40B4-BE49-F238E27FC236}">
                <a16:creationId xmlns:a16="http://schemas.microsoft.com/office/drawing/2014/main" id="{159BBAFA-0507-BEEF-EDAF-8DA15639C8AF}"/>
              </a:ext>
            </a:extLst>
          </p:cNvPr>
          <p:cNvGraphicFramePr/>
          <p:nvPr>
            <p:extLst>
              <p:ext uri="{D42A27DB-BD31-4B8C-83A1-F6EECF244321}">
                <p14:modId xmlns:p14="http://schemas.microsoft.com/office/powerpoint/2010/main" val="4145665249"/>
              </p:ext>
            </p:extLst>
          </p:nvPr>
        </p:nvGraphicFramePr>
        <p:xfrm>
          <a:off x="457200" y="633993"/>
          <a:ext cx="8229601" cy="2134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Immagine 3" descr="Immagine 3"/>
          <p:cNvPicPr>
            <a:picLocks noChangeAspect="1"/>
          </p:cNvPicPr>
          <p:nvPr/>
        </p:nvPicPr>
        <p:blipFill>
          <a:blip r:embed="rId2"/>
          <a:stretch>
            <a:fillRect/>
          </a:stretch>
        </p:blipFill>
        <p:spPr>
          <a:xfrm>
            <a:off x="170605" y="2790523"/>
            <a:ext cx="2972550" cy="2100602"/>
          </a:xfrm>
          <a:prstGeom prst="rect">
            <a:avLst/>
          </a:prstGeom>
          <a:ln w="12700">
            <a:miter lim="400000"/>
          </a:ln>
        </p:spPr>
      </p:pic>
      <p:pic>
        <p:nvPicPr>
          <p:cNvPr id="149" name="Immagine 4" descr="Immagine 4"/>
          <p:cNvPicPr>
            <a:picLocks noChangeAspect="1"/>
          </p:cNvPicPr>
          <p:nvPr/>
        </p:nvPicPr>
        <p:blipFill>
          <a:blip r:embed="rId3"/>
          <a:stretch>
            <a:fillRect/>
          </a:stretch>
        </p:blipFill>
        <p:spPr>
          <a:xfrm>
            <a:off x="5874823" y="0"/>
            <a:ext cx="3269177" cy="1838912"/>
          </a:xfrm>
          <a:prstGeom prst="rect">
            <a:avLst/>
          </a:prstGeom>
          <a:ln w="12700">
            <a:miter lim="400000"/>
          </a:ln>
        </p:spPr>
      </p:pic>
      <p:pic>
        <p:nvPicPr>
          <p:cNvPr id="150" name="Immagine 5" descr="Immagine 5"/>
          <p:cNvPicPr>
            <a:picLocks noChangeAspect="1"/>
          </p:cNvPicPr>
          <p:nvPr/>
        </p:nvPicPr>
        <p:blipFill>
          <a:blip r:embed="rId4"/>
          <a:stretch>
            <a:fillRect/>
          </a:stretch>
        </p:blipFill>
        <p:spPr>
          <a:xfrm>
            <a:off x="3127773" y="0"/>
            <a:ext cx="2274746" cy="2274746"/>
          </a:xfrm>
          <a:prstGeom prst="rect">
            <a:avLst/>
          </a:prstGeom>
          <a:ln w="12700">
            <a:miter lim="400000"/>
          </a:ln>
        </p:spPr>
      </p:pic>
      <p:pic>
        <p:nvPicPr>
          <p:cNvPr id="151" name="Immagine 6" descr="Immagine 6"/>
          <p:cNvPicPr>
            <a:picLocks noChangeAspect="1"/>
          </p:cNvPicPr>
          <p:nvPr/>
        </p:nvPicPr>
        <p:blipFill>
          <a:blip r:embed="rId5"/>
          <a:stretch>
            <a:fillRect/>
          </a:stretch>
        </p:blipFill>
        <p:spPr>
          <a:xfrm>
            <a:off x="5733558" y="4322014"/>
            <a:ext cx="3381314" cy="2535986"/>
          </a:xfrm>
          <a:prstGeom prst="rect">
            <a:avLst/>
          </a:prstGeom>
          <a:ln w="12700">
            <a:miter lim="400000"/>
          </a:ln>
        </p:spPr>
      </p:pic>
      <p:sp>
        <p:nvSpPr>
          <p:cNvPr id="152" name="CasellaDiTesto 7"/>
          <p:cNvSpPr txBox="1"/>
          <p:nvPr/>
        </p:nvSpPr>
        <p:spPr>
          <a:xfrm>
            <a:off x="1254461" y="453917"/>
            <a:ext cx="1035334" cy="1424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2800">
                <a:solidFill>
                  <a:srgbClr val="15A02A"/>
                </a:solidFill>
              </a:defRPr>
            </a:pPr>
            <a:r>
              <a:t>MSA 2</a:t>
            </a:r>
          </a:p>
          <a:p>
            <a:pPr>
              <a:defRPr sz="2800">
                <a:solidFill>
                  <a:srgbClr val="15A02A"/>
                </a:solidFill>
              </a:defRPr>
            </a:pPr>
            <a:r>
              <a:t>2 H24</a:t>
            </a:r>
          </a:p>
          <a:p>
            <a:pPr>
              <a:defRPr sz="2800">
                <a:solidFill>
                  <a:srgbClr val="15A02A"/>
                </a:solidFill>
              </a:defRPr>
            </a:pPr>
            <a:r>
              <a:t>2 H12</a:t>
            </a:r>
          </a:p>
        </p:txBody>
      </p:sp>
      <p:sp>
        <p:nvSpPr>
          <p:cNvPr id="153" name="CasellaDiTesto 8"/>
          <p:cNvSpPr txBox="1"/>
          <p:nvPr/>
        </p:nvSpPr>
        <p:spPr>
          <a:xfrm>
            <a:off x="3685312" y="3398685"/>
            <a:ext cx="954942" cy="1424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2800">
                <a:solidFill>
                  <a:srgbClr val="15A02A"/>
                </a:solidFill>
              </a:defRPr>
            </a:pPr>
            <a:r>
              <a:t>MSA1</a:t>
            </a:r>
          </a:p>
          <a:p>
            <a:pPr>
              <a:defRPr sz="2800">
                <a:solidFill>
                  <a:srgbClr val="15A02A"/>
                </a:solidFill>
              </a:defRPr>
            </a:pPr>
            <a:r>
              <a:t>4 H24</a:t>
            </a:r>
          </a:p>
          <a:p>
            <a:pPr>
              <a:defRPr sz="2800">
                <a:solidFill>
                  <a:srgbClr val="15A02A"/>
                </a:solidFill>
              </a:defRPr>
            </a:pPr>
            <a:r>
              <a:t>2 H12</a:t>
            </a:r>
          </a:p>
        </p:txBody>
      </p:sp>
      <p:sp>
        <p:nvSpPr>
          <p:cNvPr id="154" name="CasellaDiTesto 9"/>
          <p:cNvSpPr txBox="1"/>
          <p:nvPr/>
        </p:nvSpPr>
        <p:spPr>
          <a:xfrm>
            <a:off x="4423953" y="5857973"/>
            <a:ext cx="764987" cy="535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800">
                <a:solidFill>
                  <a:srgbClr val="15A02A"/>
                </a:solidFill>
              </a:defRPr>
            </a:lvl1pPr>
          </a:lstStyle>
          <a:p>
            <a:r>
              <a:t>MSB</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itolo 1"/>
          <p:cNvSpPr txBox="1">
            <a:spLocks noGrp="1"/>
          </p:cNvSpPr>
          <p:nvPr>
            <p:ph type="title"/>
          </p:nvPr>
        </p:nvSpPr>
        <p:spPr>
          <a:prstGeom prst="rect">
            <a:avLst/>
          </a:prstGeom>
        </p:spPr>
        <p:txBody>
          <a:bodyPr/>
          <a:lstStyle>
            <a:lvl1pPr>
              <a:defRPr>
                <a:solidFill>
                  <a:srgbClr val="15A02A"/>
                </a:solidFill>
              </a:defRPr>
            </a:lvl1pPr>
          </a:lstStyle>
          <a:p>
            <a:r>
              <a:t>Certificazione di 2000 soccorritori</a:t>
            </a:r>
          </a:p>
        </p:txBody>
      </p:sp>
      <p:pic>
        <p:nvPicPr>
          <p:cNvPr id="157" name="Immagine 3" descr="Immagine 3"/>
          <p:cNvPicPr>
            <a:picLocks noChangeAspect="1"/>
          </p:cNvPicPr>
          <p:nvPr/>
        </p:nvPicPr>
        <p:blipFill>
          <a:blip r:embed="rId2"/>
          <a:stretch>
            <a:fillRect/>
          </a:stretch>
        </p:blipFill>
        <p:spPr>
          <a:xfrm>
            <a:off x="406400" y="1559704"/>
            <a:ext cx="8280400" cy="4724401"/>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olo 1"/>
          <p:cNvSpPr txBox="1">
            <a:spLocks noGrp="1"/>
          </p:cNvSpPr>
          <p:nvPr>
            <p:ph type="title"/>
          </p:nvPr>
        </p:nvSpPr>
        <p:spPr>
          <a:xfrm>
            <a:off x="457200" y="274638"/>
            <a:ext cx="8229600" cy="730129"/>
          </a:xfrm>
          <a:prstGeom prst="rect">
            <a:avLst/>
          </a:prstGeom>
        </p:spPr>
        <p:txBody>
          <a:bodyPr/>
          <a:lstStyle>
            <a:lvl1pPr>
              <a:defRPr sz="3900">
                <a:solidFill>
                  <a:srgbClr val="15A02A"/>
                </a:solidFill>
              </a:defRPr>
            </a:lvl1pPr>
          </a:lstStyle>
          <a:p>
            <a:r>
              <a:rPr lang="it-IT" dirty="0">
                <a:solidFill>
                  <a:srgbClr val="FF0000"/>
                </a:solidFill>
              </a:rPr>
              <a:t>E’ TEMPO DI PENSARE AL TEMPO</a:t>
            </a:r>
          </a:p>
        </p:txBody>
      </p:sp>
      <p:pic>
        <p:nvPicPr>
          <p:cNvPr id="163" name="Immagine 4" descr="Immagine 4"/>
          <p:cNvPicPr>
            <a:picLocks noChangeAspect="1"/>
          </p:cNvPicPr>
          <p:nvPr/>
        </p:nvPicPr>
        <p:blipFill>
          <a:blip r:embed="rId2"/>
          <a:stretch>
            <a:fillRect/>
          </a:stretch>
        </p:blipFill>
        <p:spPr>
          <a:xfrm>
            <a:off x="227474" y="1417057"/>
            <a:ext cx="3779396" cy="2400575"/>
          </a:xfrm>
          <a:prstGeom prst="rect">
            <a:avLst/>
          </a:prstGeom>
          <a:ln w="12700">
            <a:miter lim="400000"/>
          </a:ln>
        </p:spPr>
      </p:pic>
      <p:sp>
        <p:nvSpPr>
          <p:cNvPr id="164" name="CasellaDiTesto 5"/>
          <p:cNvSpPr txBox="1"/>
          <p:nvPr/>
        </p:nvSpPr>
        <p:spPr>
          <a:xfrm>
            <a:off x="5448239" y="1417057"/>
            <a:ext cx="3192842" cy="2072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3200">
                <a:solidFill>
                  <a:srgbClr val="15A02A"/>
                </a:solidFill>
              </a:defRPr>
            </a:lvl1pPr>
          </a:lstStyle>
          <a:p>
            <a:r>
              <a:t>Si può sopravvivere ad un arresto ma non ad un ritardo</a:t>
            </a:r>
          </a:p>
        </p:txBody>
      </p:sp>
      <p:sp>
        <p:nvSpPr>
          <p:cNvPr id="165" name="CasellaDiTesto 6"/>
          <p:cNvSpPr txBox="1"/>
          <p:nvPr/>
        </p:nvSpPr>
        <p:spPr>
          <a:xfrm>
            <a:off x="2813100" y="5009782"/>
            <a:ext cx="3461927"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600">
                <a:solidFill>
                  <a:srgbClr val="15A02A"/>
                </a:solidFill>
              </a:defRPr>
            </a:lvl1pPr>
          </a:lstStyle>
          <a:p>
            <a:r>
              <a:t>Cosa Fare ancora?</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9" name="Rectangle 17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itolo 1"/>
          <p:cNvSpPr txBox="1">
            <a:spLocks noGrp="1"/>
          </p:cNvSpPr>
          <p:nvPr>
            <p:ph type="title"/>
          </p:nvPr>
        </p:nvSpPr>
        <p:spPr>
          <a:xfrm>
            <a:off x="417399" y="643467"/>
            <a:ext cx="8408193" cy="744836"/>
          </a:xfrm>
          <a:prstGeom prst="rect">
            <a:avLst/>
          </a:prstGeom>
          <a:solidFill>
            <a:schemeClr val="bg1"/>
          </a:solidFill>
        </p:spPr>
        <p:txBody>
          <a:bodyPr vert="horz" lIns="91440" tIns="45720" rIns="91440" bIns="45720" rtlCol="0" anchor="ctr">
            <a:normAutofit/>
          </a:bodyPr>
          <a:lstStyle>
            <a:lvl1pPr>
              <a:defRPr sz="3900">
                <a:solidFill>
                  <a:srgbClr val="15A02A"/>
                </a:solidFill>
              </a:defRPr>
            </a:lvl1pPr>
          </a:lstStyle>
          <a:p>
            <a:pPr defTabSz="914400">
              <a:lnSpc>
                <a:spcPct val="90000"/>
              </a:lnSpc>
              <a:spcBef>
                <a:spcPct val="0"/>
              </a:spcBef>
            </a:pPr>
            <a:r>
              <a:rPr lang="en-US" sz="2800" kern="1200" dirty="0">
                <a:solidFill>
                  <a:srgbClr val="FF0000"/>
                </a:solidFill>
                <a:latin typeface="+mj-lt"/>
                <a:ea typeface="+mj-ea"/>
                <a:cs typeface="+mj-cs"/>
              </a:rPr>
              <a:t>FORMATI OLTRE 1500 CITTADINI</a:t>
            </a:r>
          </a:p>
        </p:txBody>
      </p:sp>
      <p:pic>
        <p:nvPicPr>
          <p:cNvPr id="173" name="Immagine 3" descr="Immagine 3"/>
          <p:cNvPicPr>
            <a:picLocks noChangeAspect="1"/>
          </p:cNvPicPr>
          <p:nvPr/>
        </p:nvPicPr>
        <p:blipFill>
          <a:blip r:embed="rId2"/>
          <a:stretch>
            <a:fillRect/>
          </a:stretch>
        </p:blipFill>
        <p:spPr>
          <a:xfrm>
            <a:off x="613260" y="1675227"/>
            <a:ext cx="7917479" cy="4394199"/>
          </a:xfrm>
          <a:prstGeom prst="rect">
            <a:avLst/>
          </a:prstGeom>
        </p:spPr>
      </p:pic>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TotalTime>
  <Words>668</Words>
  <Application>Microsoft Office PowerPoint</Application>
  <PresentationFormat>Presentazione su schermo (4:3)</PresentationFormat>
  <Paragraphs>152</Paragraphs>
  <Slides>34</Slides>
  <Notes>8</Notes>
  <HiddenSlides>0</HiddenSlides>
  <MMClips>1</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34</vt:i4>
      </vt:variant>
    </vt:vector>
  </HeadingPairs>
  <TitlesOfParts>
    <vt:vector size="47" baseType="lpstr">
      <vt:lpstr>Arial</vt:lpstr>
      <vt:lpstr>Arial Black</vt:lpstr>
      <vt:lpstr>Calibri</vt:lpstr>
      <vt:lpstr>Candara</vt:lpstr>
      <vt:lpstr>Comic Sans MS</vt:lpstr>
      <vt:lpstr>Franklin Gothic Book</vt:lpstr>
      <vt:lpstr>Futura Medium</vt:lpstr>
      <vt:lpstr>Futura Std Book</vt:lpstr>
      <vt:lpstr>Futura Std Medium</vt:lpstr>
      <vt:lpstr>Helvetica</vt:lpstr>
      <vt:lpstr>Tahoma</vt:lpstr>
      <vt:lpstr>Times New Roman</vt:lpstr>
      <vt:lpstr>Tema di Office</vt:lpstr>
      <vt:lpstr>Presentazione standard di PowerPoint</vt:lpstr>
      <vt:lpstr>COSA SI PUÒ FARE?</vt:lpstr>
      <vt:lpstr>Cosa succede da noi ?</vt:lpstr>
      <vt:lpstr>Presentazione standard di PowerPoint</vt:lpstr>
      <vt:lpstr>TEMPI </vt:lpstr>
      <vt:lpstr>Presentazione standard di PowerPoint</vt:lpstr>
      <vt:lpstr>Certificazione di 2000 soccorritori</vt:lpstr>
      <vt:lpstr>E’ TEMPO DI PENSARE AL TEMPO</vt:lpstr>
      <vt:lpstr>FORMATI OLTRE 1500 CITTADINI</vt:lpstr>
      <vt:lpstr>CHIUNQUE PUÒ SALVARE UNA VITA</vt:lpstr>
      <vt:lpstr>Presentazione standard di PowerPoint</vt:lpstr>
      <vt:lpstr>Presentazione standard di PowerPoint</vt:lpstr>
      <vt:lpstr>Presentazione standard di PowerPoint</vt:lpstr>
      <vt:lpstr>Presentazione standard di PowerPoint</vt:lpstr>
      <vt:lpstr>L’ARRESTO CARDIACO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TAKE HOME MESSAGES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Mario Frigerio</dc:creator>
  <cp:lastModifiedBy>Mario Frigerio - Ordine Medici e Odontoiatri Como</cp:lastModifiedBy>
  <cp:revision>4</cp:revision>
  <dcterms:modified xsi:type="dcterms:W3CDTF">2023-09-21T12:50:32Z</dcterms:modified>
</cp:coreProperties>
</file>