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62" r:id="rId2"/>
    <p:sldId id="257" r:id="rId3"/>
    <p:sldId id="256" r:id="rId4"/>
    <p:sldId id="263" r:id="rId5"/>
    <p:sldId id="306" r:id="rId6"/>
    <p:sldId id="314" r:id="rId7"/>
    <p:sldId id="328" r:id="rId8"/>
    <p:sldId id="329" r:id="rId9"/>
    <p:sldId id="318" r:id="rId10"/>
    <p:sldId id="319" r:id="rId11"/>
    <p:sldId id="330" r:id="rId12"/>
    <p:sldId id="375" r:id="rId13"/>
    <p:sldId id="331" r:id="rId14"/>
    <p:sldId id="332" r:id="rId15"/>
    <p:sldId id="323" r:id="rId16"/>
    <p:sldId id="333" r:id="rId17"/>
    <p:sldId id="367" r:id="rId18"/>
    <p:sldId id="320" r:id="rId19"/>
    <p:sldId id="324" r:id="rId20"/>
    <p:sldId id="368" r:id="rId21"/>
    <p:sldId id="327" r:id="rId22"/>
    <p:sldId id="334" r:id="rId23"/>
    <p:sldId id="352" r:id="rId24"/>
    <p:sldId id="350" r:id="rId25"/>
    <p:sldId id="335" r:id="rId26"/>
    <p:sldId id="340" r:id="rId27"/>
    <p:sldId id="339" r:id="rId28"/>
    <p:sldId id="376" r:id="rId29"/>
    <p:sldId id="353" r:id="rId30"/>
    <p:sldId id="341" r:id="rId31"/>
    <p:sldId id="342" r:id="rId32"/>
    <p:sldId id="356" r:id="rId33"/>
    <p:sldId id="379" r:id="rId34"/>
    <p:sldId id="377" r:id="rId35"/>
    <p:sldId id="378" r:id="rId36"/>
    <p:sldId id="355" r:id="rId37"/>
    <p:sldId id="380" r:id="rId38"/>
    <p:sldId id="347" r:id="rId39"/>
    <p:sldId id="348" r:id="rId40"/>
    <p:sldId id="349" r:id="rId4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0CF16F-4FBF-4D09-9F73-2A54793B2FD9}" type="datetimeFigureOut">
              <a:rPr lang="it-IT" smtClean="0"/>
              <a:t>16/09/2023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6BAEDF-613A-407E-9E97-4D46D3E147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8987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D50A5C6-4EC6-1A42-BBCA-CA92A7FE057D}" type="slidenum">
              <a:rPr lang="it-IT" sz="1200"/>
              <a:pPr eaLnBrk="1" hangingPunct="1"/>
              <a:t>5</a:t>
            </a:fld>
            <a:endParaRPr lang="it-IT" sz="1200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Segnaposto note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/>
              <a:t>Ne uccide più l’automobile che la guerra. Ne uccide più l’ACC che l’automobile. </a:t>
            </a:r>
          </a:p>
          <a:p>
            <a:r>
              <a:rPr lang="it-IT"/>
              <a:t>L'invenzione dell'auto privata è una delle grandi sciagure abbattutesi sul genere umano</a:t>
            </a:r>
            <a:br>
              <a:rPr lang="it-IT"/>
            </a:br>
            <a:r>
              <a:rPr lang="it-IT"/>
              <a:t>E.J.Mishan - </a:t>
            </a:r>
            <a:r>
              <a:rPr lang="it-IT" i="1"/>
              <a:t>Evaluation of Life and Limb: a theoretical approach</a:t>
            </a:r>
            <a:r>
              <a:rPr lang="it-IT"/>
              <a:t> - London 1971.</a:t>
            </a:r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3100D1CD-02D7-1A43-880E-8EDC45128864}" type="slidenum">
              <a:rPr lang="it-IT" sz="1200">
                <a:latin typeface="Times New Roman" charset="0"/>
              </a:rPr>
              <a:pPr/>
              <a:t>6</a:t>
            </a:fld>
            <a:endParaRPr lang="it-IT" sz="12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Segnaposto note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D8D5A463-DCD8-A04D-B6F4-1DE041D97B64}" type="slidenum">
              <a:rPr lang="it-IT" sz="1200">
                <a:latin typeface="Times New Roman" charset="0"/>
              </a:rPr>
              <a:pPr/>
              <a:t>9</a:t>
            </a:fld>
            <a:endParaRPr lang="it-IT" sz="12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5954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5955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A872EA8-77CD-F043-83D0-AB89D15C92CD}" type="slidenum">
              <a:rPr lang="it-IT" sz="1200"/>
              <a:pPr eaLnBrk="1" hangingPunct="1"/>
              <a:t>29</a:t>
            </a:fld>
            <a:endParaRPr lang="it-IT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8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1BE7D3-20E3-40C9-A2A4-4BA3B76A2B40}" type="slidenum">
              <a:rPr lang="it-IT">
                <a:ea typeface="Arial Unicode MS" pitchFamily="34" charset="-128"/>
                <a:cs typeface="Arial Unicode MS" pitchFamily="34" charset="-128"/>
              </a:rPr>
              <a:pPr/>
              <a:t>31</a:t>
            </a:fld>
            <a:endParaRPr lang="it-IT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 w="9525"/>
        </p:spPr>
        <p:txBody>
          <a:bodyPr wrap="none" anchor="ctr"/>
          <a:lstStyle/>
          <a:p>
            <a:endParaRPr lang="it-IT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6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8067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72F1B86-ACF4-A542-9E5E-830ABA34E64B}" type="slidenum">
              <a:rPr lang="it-IT" sz="1200"/>
              <a:pPr eaLnBrk="1" hangingPunct="1"/>
              <a:t>32</a:t>
            </a:fld>
            <a:endParaRPr lang="it-IT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0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3971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C7C8A41-E6A1-6842-B144-2721787388B9}" type="slidenum">
              <a:rPr lang="it-IT" sz="1200"/>
              <a:pPr eaLnBrk="1" hangingPunct="1"/>
              <a:t>36</a:t>
            </a:fld>
            <a:endParaRPr lang="it-IT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8" name="Segnaposto note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it-IT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45059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BC541B-6464-445E-B8CE-38C487F2C8E4}" type="slidenum">
              <a:rPr lang="it-IT"/>
              <a:pPr/>
              <a:t>39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6" name="Segnaposto note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it-IT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47107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196EF1-88CC-441F-BE3D-C2E287F777AC}" type="slidenum">
              <a:rPr lang="it-IT"/>
              <a:pPr/>
              <a:t>40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6AE657-C955-BE22-CBD8-0F1091CD60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C86BCC6-E4BB-FCBD-F489-FB78AF8F0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92E8679-7B05-1FA3-CA19-FD4780532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2DFCF-3AFE-4148-946F-DE2356892322}" type="datetimeFigureOut">
              <a:rPr lang="it-IT" smtClean="0"/>
              <a:t>16/09/2023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8D9F088-E4C7-AD40-6933-A60602B26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A96811-CA46-100E-5625-9EF1D1A5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504BB-B72C-4B14-AEF9-6813339022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4998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35B594-BC11-A8B5-BBCE-0EE831C1D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1671A61-E98D-5F2D-0D8A-88055C6EC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1F157F-FE6A-15EF-C908-F0AC92393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2DFCF-3AFE-4148-946F-DE2356892322}" type="datetimeFigureOut">
              <a:rPr lang="it-IT" smtClean="0"/>
              <a:t>16/09/2023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AE4311-03DF-6AF8-45CC-708F01575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5BB085-FD02-AFD9-0039-B2B37134B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504BB-B72C-4B14-AEF9-6813339022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73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0CE6B8A-D8A6-76D3-F48F-B730A5142C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9FA643A-0FE5-C322-EBBE-4E5B1A4CC6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CA2B70C-C41B-188B-E783-C97B2C991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2DFCF-3AFE-4148-946F-DE2356892322}" type="datetimeFigureOut">
              <a:rPr lang="it-IT" smtClean="0"/>
              <a:t>16/09/2023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1EE04E6-8A1C-B813-14EC-9DD595F4A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4524629-C49B-BBB8-9191-807413422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504BB-B72C-4B14-AEF9-6813339022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7483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2BDEA3-E86D-FAF8-9683-4CA6E287F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59661C-31DD-E7EA-7A80-7F571FDEA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A1AD15-5413-A582-0193-19692B824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2DFCF-3AFE-4148-946F-DE2356892322}" type="datetimeFigureOut">
              <a:rPr lang="it-IT" smtClean="0"/>
              <a:t>16/09/2023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161A9F-37FA-5352-DB74-013E6A34B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59DABAF-E91B-353E-8FF9-5E7F0DF73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504BB-B72C-4B14-AEF9-6813339022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2354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A3AF45-27D7-B850-A11B-C377B915B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A6753F4-B9AC-8EAB-E4E8-4D1DE5493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2D8F6E1-D5ED-DF3A-5B9D-AFEAEE91A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2DFCF-3AFE-4148-946F-DE2356892322}" type="datetimeFigureOut">
              <a:rPr lang="it-IT" smtClean="0"/>
              <a:t>16/09/2023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119B455-4878-5B27-A3FC-8817D35F0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21C4705-D9AA-1662-FE1C-1B3C7900C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504BB-B72C-4B14-AEF9-6813339022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1109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4F6E04-4004-7032-D6DA-16FBA6F24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2D5B95-3057-7AB4-4DFA-A0B125F1B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403F1A3-CDD5-D348-EF0A-42E6F46AF7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F5E1731-4070-C1C9-C6D1-DE637DC60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2DFCF-3AFE-4148-946F-DE2356892322}" type="datetimeFigureOut">
              <a:rPr lang="it-IT" smtClean="0"/>
              <a:t>16/09/2023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55FA97C-C28F-2E28-74B0-40DCE7217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CB6C7A-0B04-DDFD-DD63-3562D5F96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504BB-B72C-4B14-AEF9-6813339022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982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D7A4A4-DECB-0D68-6C4A-15AB2C26E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05F771B-D71B-43D2-CB80-D0F8EE9DB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FB2F0D7-75D9-7941-D0F3-3F1A06F548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4C25991-2102-B7BE-094B-4695AEA8A2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C54BE02-E02E-EEFA-15DF-861029AE04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C942764-53F5-F630-B00F-2CDBFBE6A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2DFCF-3AFE-4148-946F-DE2356892322}" type="datetimeFigureOut">
              <a:rPr lang="it-IT" smtClean="0"/>
              <a:t>16/09/2023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3FE4814-8F3D-A494-8965-C66A2AAB7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AE0727C-135E-CAFE-4AAB-1DF773E50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504BB-B72C-4B14-AEF9-6813339022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5422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3FE56F-8A42-47DC-3D05-38C73890B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624809F-1390-E9D2-E8F6-FB9A2E9C6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2DFCF-3AFE-4148-946F-DE2356892322}" type="datetimeFigureOut">
              <a:rPr lang="it-IT" smtClean="0"/>
              <a:t>16/09/2023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2D54EFE-1CC5-DB28-E54B-9E17E0427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6798B85-9FD1-E560-25F7-124C1EEFE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504BB-B72C-4B14-AEF9-6813339022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3490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71264EA-2D7E-0D34-244D-9978E31D5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2DFCF-3AFE-4148-946F-DE2356892322}" type="datetimeFigureOut">
              <a:rPr lang="it-IT" smtClean="0"/>
              <a:t>16/09/2023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B88FCA1-8A76-97DB-83CC-846C6D676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595F10-197B-A7CD-FFCB-AA73AB22E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504BB-B72C-4B14-AEF9-6813339022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9427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D4307D-EE6E-2876-EAC9-76C130B4C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D82D18-AD93-E6D0-CF8E-2961E4EAE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ECE3E84-C9EC-B1BC-6CF6-C0EA682E44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A15D1FF-A284-9344-558A-3D8209221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2DFCF-3AFE-4148-946F-DE2356892322}" type="datetimeFigureOut">
              <a:rPr lang="it-IT" smtClean="0"/>
              <a:t>16/09/2023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6A6742E-7130-824E-4DD3-A03581FD9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2B6541B-CA45-59A6-D7BB-0B750D125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504BB-B72C-4B14-AEF9-6813339022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3524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26EC29-4795-2B51-93CA-2D95D5035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C5A959C-12C8-3A98-6539-4D3F45BDD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C0E5431-EBBA-4BE4-EDC1-6EE1211295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E7A6139-0BAB-9357-E4F7-A165B6B40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2DFCF-3AFE-4148-946F-DE2356892322}" type="datetimeFigureOut">
              <a:rPr lang="it-IT" smtClean="0"/>
              <a:t>16/09/2023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D6C63F8-7ADF-AC62-255F-3E52D45BA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66C699-E2FE-90F6-CA34-2502B72C1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504BB-B72C-4B14-AEF9-6813339022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324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425C679-680C-1F4F-4AB6-0CF2E3D05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2C7452A-DDCC-68E6-3866-29AC9367D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671368-677C-DE67-C64A-68222F2963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2DFCF-3AFE-4148-946F-DE2356892322}" type="datetimeFigureOut">
              <a:rPr lang="it-IT" smtClean="0"/>
              <a:t>16/09/2023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0C45EA-5F4D-9E73-E256-4940BC09C1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93EC213-02C7-DF55-9EDC-1A4BE32F5D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504BB-B72C-4B14-AEF9-6813339022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425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assets.cambridge.org/97805218/47001/cover/9780521847001.jpg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assets.cambridge.org/97805218/47001/cover/9780521847001.jpg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8.png"/><Relationship Id="rId7" Type="http://schemas.openxmlformats.org/officeDocument/2006/relationships/image" Target="../media/image41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4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9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56.png"/><Relationship Id="rId4" Type="http://schemas.openxmlformats.org/officeDocument/2006/relationships/image" Target="../media/image4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5.png"/><Relationship Id="rId4" Type="http://schemas.openxmlformats.org/officeDocument/2006/relationships/image" Target="../media/image4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30.gif"/><Relationship Id="rId10" Type="http://schemas.openxmlformats.org/officeDocument/2006/relationships/image" Target="../media/image27.jpeg"/><Relationship Id="rId4" Type="http://schemas.openxmlformats.org/officeDocument/2006/relationships/image" Target="../media/image66.jpe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7862AD9B-2D47-B618-BCC7-0ADC448CD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359" y="181482"/>
            <a:ext cx="9244853" cy="651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17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LA PREVENZIONE PRIMARIA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 l="1564"/>
          <a:stretch>
            <a:fillRect/>
          </a:stretch>
        </p:blipFill>
        <p:spPr bwMode="auto">
          <a:xfrm>
            <a:off x="617829" y="1562165"/>
            <a:ext cx="8642350" cy="5024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E615E855-D7A9-B0C1-B7EF-1A833D7D4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801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4DF4C5-7BDB-6142-594A-7E90B3E9D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SCD ED ESERCIZIO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C6AA02D-8F8F-D4E5-AFBE-A5E5F2B2F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6" y="51017"/>
            <a:ext cx="6012024" cy="6489723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899096D2-1191-5C39-E4A6-C1C6C18F7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AD1D9D2-4EAA-D440-1846-131EA183AF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148" y="2047452"/>
            <a:ext cx="4964860" cy="206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38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0314" y="285729"/>
            <a:ext cx="3664386" cy="61565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99684" y="2714620"/>
            <a:ext cx="2167556" cy="3312368"/>
          </a:xfrm>
          <a:prstGeom prst="rect">
            <a:avLst/>
          </a:prstGeom>
        </p:spPr>
      </p:pic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1952597" y="357166"/>
            <a:ext cx="4186755" cy="868010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chemeClr val="tx2"/>
                </a:solidFill>
              </a:rPr>
              <a:t>IL BUON ESEMPIO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ADBE4C1B-9641-47B1-458F-9C5C05D28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013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8CEA0A-2110-D12B-6938-057B60EA0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DEFIBRILLATORI </a:t>
            </a:r>
            <a:br>
              <a:rPr lang="it-IT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IMPIANTABILI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CD92978-6E99-DE42-B77F-646900925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6833" y="253995"/>
            <a:ext cx="4471748" cy="191070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47965BC-4BF4-B6BD-AA37-B0EF59E0C9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197" y="1801819"/>
            <a:ext cx="6763757" cy="4691056"/>
          </a:xfrm>
          <a:prstGeom prst="rect">
            <a:avLst/>
          </a:prstGeom>
        </p:spPr>
      </p:pic>
      <p:pic>
        <p:nvPicPr>
          <p:cNvPr id="2050" name="Picture 2" descr="Cardiomiopatia cure e terapie: defibrillatori impiantabili - Aicarm Onlus">
            <a:extLst>
              <a:ext uri="{FF2B5EF4-FFF2-40B4-BE49-F238E27FC236}">
                <a16:creationId xmlns:a16="http://schemas.microsoft.com/office/drawing/2014/main" id="{84F829B3-F252-C9E8-3328-8EBAF3229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793" y="2743199"/>
            <a:ext cx="4231039" cy="153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F274425A-3071-C816-95FA-BCE8A33AA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739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CBC654-6A73-116B-ECAD-26B9222C6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563" y="365125"/>
            <a:ext cx="11523306" cy="1325563"/>
          </a:xfrm>
        </p:spPr>
        <p:txBody>
          <a:bodyPr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PREDIRE LA SCD NELLA POPOLAZIONE GENERALE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D5FB3E3-BD3A-039E-DA39-A8E6E9070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32" y="1856793"/>
            <a:ext cx="7800511" cy="473998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F3D8F95-9753-5429-223D-9B30B146F3D1}"/>
              </a:ext>
            </a:extLst>
          </p:cNvPr>
          <p:cNvSpPr txBox="1"/>
          <p:nvPr/>
        </p:nvSpPr>
        <p:spPr>
          <a:xfrm>
            <a:off x="8070980" y="2024743"/>
            <a:ext cx="39531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Prediction of SCD in the general population without pre-existing heart disease has proven to be a daunting challenge. </a:t>
            </a:r>
            <a:endParaRPr lang="it-IT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D4ADBF0-20AB-F66C-F239-D0E16CA13C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0980" y="3559127"/>
            <a:ext cx="2474637" cy="1029358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92DABFC3-9B6D-8771-8AEA-505B93666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DC322AE-5CF7-EA98-D870-7A947DCA072E}"/>
              </a:ext>
            </a:extLst>
          </p:cNvPr>
          <p:cNvSpPr txBox="1"/>
          <p:nvPr/>
        </p:nvSpPr>
        <p:spPr>
          <a:xfrm>
            <a:off x="8067737" y="4793893"/>
            <a:ext cx="39531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</a:t>
            </a:r>
            <a:r>
              <a:rPr lang="en-US" sz="1800" b="1" i="0" u="none" strike="noStrike" baseline="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predizioni</a:t>
            </a:r>
            <a:r>
              <a:rPr lang="en-US" sz="18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i="0" u="none" strike="noStrike" baseline="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sono</a:t>
            </a:r>
            <a:r>
              <a:rPr lang="en-US" sz="18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molto </a:t>
            </a:r>
            <a:r>
              <a:rPr lang="en-US" sz="1800" b="1" i="0" u="none" strike="noStrike" baseline="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difficili</a:t>
            </a:r>
            <a:r>
              <a:rPr lang="en-US" sz="18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b="1" i="0" u="none" strike="noStrike" baseline="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specialment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futuro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Niels Bohr</a:t>
            </a:r>
            <a:endParaRPr lang="it-IT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55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COSA FARE SE SI ASSISTE AD UN ACC</a:t>
            </a:r>
          </a:p>
        </p:txBody>
      </p:sp>
      <p:sp>
        <p:nvSpPr>
          <p:cNvPr id="13315" name="Segnaposto contenuto 2"/>
          <p:cNvSpPr>
            <a:spLocks noGrp="1"/>
          </p:cNvSpPr>
          <p:nvPr>
            <p:ph idx="1"/>
          </p:nvPr>
        </p:nvSpPr>
        <p:spPr>
          <a:xfrm>
            <a:off x="363894" y="1676401"/>
            <a:ext cx="11430000" cy="25384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600" b="1" dirty="0">
                <a:solidFill>
                  <a:srgbClr val="1F497D"/>
                </a:solidFill>
                <a:cs typeface="Arial" charset="0"/>
              </a:rPr>
              <a:t>“Per strada ho visto una signora avere un malore; non c’era nessuno. Io per non avere la responsabilità di soccorrerla mi sono fatto venire un malore anch’io”</a:t>
            </a:r>
          </a:p>
        </p:txBody>
      </p:sp>
      <p:pic>
        <p:nvPicPr>
          <p:cNvPr id="13316" name="Picture 2" descr="http://www.smemoranda.it/var/smemo_site/storage/images/news/iniziative/2009/dal_5_giugno_in_edicola_con_il_corriere_il_secondo_volume_dell_enciclopedia_della_battuta/64484-1-ita-IT/dal_5_giugno_in_edicola_con_il_corriere_il_secondo_volume_dell_enciclopedia_della_battuta_smemo_news_lifestyle_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9" y="4005065"/>
            <a:ext cx="146367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919537" y="4365105"/>
            <a:ext cx="4752975" cy="1570037"/>
          </a:xfrm>
          <a:prstGeom prst="rect">
            <a:avLst/>
          </a:prstGeom>
          <a:solidFill>
            <a:srgbClr val="000000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Monotype Sorts" charset="2"/>
              <a:buNone/>
              <a:defRPr/>
            </a:pPr>
            <a:r>
              <a:rPr lang="it-IT" sz="2000" b="1" dirty="0">
                <a:solidFill>
                  <a:schemeClr val="bg1"/>
                </a:solidFill>
                <a:latin typeface="Arial" pitchFamily="34" charset="0"/>
              </a:rPr>
              <a:t>Maurizio </a:t>
            </a:r>
            <a:r>
              <a:rPr lang="it-IT" sz="2000" b="1" dirty="0" err="1">
                <a:solidFill>
                  <a:schemeClr val="bg1"/>
                </a:solidFill>
                <a:latin typeface="Arial" pitchFamily="34" charset="0"/>
              </a:rPr>
              <a:t>Milani</a:t>
            </a:r>
            <a:endParaRPr lang="it-IT" sz="2000" b="1" dirty="0">
              <a:solidFill>
                <a:schemeClr val="bg1"/>
              </a:solidFill>
              <a:latin typeface="Arial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Monotype Sorts" charset="2"/>
              <a:buNone/>
              <a:defRPr/>
            </a:pPr>
            <a:endParaRPr lang="it-IT" sz="2000" b="1" dirty="0">
              <a:solidFill>
                <a:schemeClr val="bg1"/>
              </a:solidFill>
              <a:latin typeface="Arial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Monotype Sorts" charset="2"/>
              <a:buNone/>
              <a:defRPr/>
            </a:pPr>
            <a:r>
              <a:rPr lang="it-IT" sz="2000" b="1" dirty="0">
                <a:solidFill>
                  <a:schemeClr val="bg1"/>
                </a:solidFill>
                <a:latin typeface="Arial" pitchFamily="34" charset="0"/>
              </a:rPr>
              <a:t>Enciclopedia della battuta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Monotype Sorts" charset="2"/>
              <a:buNone/>
              <a:defRPr/>
            </a:pPr>
            <a:r>
              <a:rPr lang="it-IT" sz="2000" b="1" dirty="0" err="1">
                <a:solidFill>
                  <a:schemeClr val="bg1"/>
                </a:solidFill>
                <a:latin typeface="Arial" pitchFamily="34" charset="0"/>
              </a:rPr>
              <a:t>Gut</a:t>
            </a:r>
            <a:r>
              <a:rPr lang="it-IT" sz="2000" b="1" dirty="0">
                <a:solidFill>
                  <a:schemeClr val="bg1"/>
                </a:solidFill>
                <a:latin typeface="Arial" pitchFamily="34" charset="0"/>
              </a:rPr>
              <a:t> Edizioni SpA Milano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Monotype Sorts" charset="2"/>
              <a:buNone/>
              <a:defRPr/>
            </a:pPr>
            <a:r>
              <a:rPr lang="it-IT" sz="2000" b="1" dirty="0" err="1">
                <a:solidFill>
                  <a:schemeClr val="bg1"/>
                </a:solidFill>
                <a:latin typeface="Arial" pitchFamily="34" charset="0"/>
              </a:rPr>
              <a:t>Vol</a:t>
            </a:r>
            <a:r>
              <a:rPr lang="it-IT" sz="2000" b="1" dirty="0">
                <a:solidFill>
                  <a:schemeClr val="bg1"/>
                </a:solidFill>
                <a:latin typeface="Arial" pitchFamily="34" charset="0"/>
              </a:rPr>
              <a:t> 2 </a:t>
            </a:r>
            <a:r>
              <a:rPr lang="it-IT" sz="2000" b="1" dirty="0" err="1">
                <a:solidFill>
                  <a:schemeClr val="bg1"/>
                </a:solidFill>
                <a:latin typeface="Arial" pitchFamily="34" charset="0"/>
              </a:rPr>
              <a:t>pg</a:t>
            </a:r>
            <a:r>
              <a:rPr lang="it-IT" sz="2000" b="1" dirty="0">
                <a:solidFill>
                  <a:schemeClr val="bg1"/>
                </a:solidFill>
                <a:latin typeface="Arial" pitchFamily="34" charset="0"/>
              </a:rPr>
              <a:t> 169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1B2460E7-63A6-FF91-0A95-BE7593319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362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0E49B3-9DB7-9D44-1157-455868875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LA CATENA DELLA SOPRAVVIVENZA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06E75F-4083-B7DA-09E4-038F5EE9B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Qual è la catena della sopravvivenza? Secondo le linee guida dell'AHA">
            <a:extLst>
              <a:ext uri="{FF2B5EF4-FFF2-40B4-BE49-F238E27FC236}">
                <a16:creationId xmlns:a16="http://schemas.microsoft.com/office/drawing/2014/main" id="{3BD8B7A7-2255-8CED-F766-9757C4B7B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96" y="1438421"/>
            <a:ext cx="8347995" cy="455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424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6F902D-3859-9751-B017-6B24A40D5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PRIMO ANELLO: ATTIVARE I SOCCORSI</a:t>
            </a:r>
          </a:p>
        </p:txBody>
      </p:sp>
      <p:pic>
        <p:nvPicPr>
          <p:cNvPr id="11266" name="Picture 2" descr="APP 112 - IN CASO DI EMERGENZA! - DrMamma">
            <a:extLst>
              <a:ext uri="{FF2B5EF4-FFF2-40B4-BE49-F238E27FC236}">
                <a16:creationId xmlns:a16="http://schemas.microsoft.com/office/drawing/2014/main" id="{D8E41538-DEC5-EE81-BDE2-F963DEAEE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68844"/>
            <a:ext cx="76200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B8A0E330-39DE-058A-374C-669893C7C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7197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6531" y="1938338"/>
            <a:ext cx="11462251" cy="449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1430" tIns="45715" rIns="91430" bIns="45715"/>
          <a:lstStyle>
            <a:lvl1pPr marL="377825" indent="-377825" defTabSz="100647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817563" indent="-314325" defTabSz="100647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100647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100647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100647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Arial" pitchFamily="34" charset="0"/>
              <a:buChar char="•"/>
            </a:pPr>
            <a:r>
              <a:rPr lang="it-IT" sz="3200" b="1" dirty="0">
                <a:solidFill>
                  <a:srgbClr val="1F497D"/>
                </a:solidFill>
              </a:rPr>
              <a:t>Il fattore più importante per la sopravvivenza da AC improvviso è</a:t>
            </a:r>
          </a:p>
          <a:p>
            <a:pPr lvl="1">
              <a:spcBef>
                <a:spcPct val="20000"/>
              </a:spcBef>
              <a:buClr>
                <a:schemeClr val="tx1"/>
              </a:buClr>
              <a:buSzPct val="100000"/>
              <a:buFont typeface="Arial" pitchFamily="34" charset="0"/>
              <a:buChar char="•"/>
            </a:pPr>
            <a:r>
              <a:rPr lang="it-IT" sz="2800" b="1" dirty="0">
                <a:solidFill>
                  <a:srgbClr val="1F497D"/>
                </a:solidFill>
                <a:ea typeface="ＭＳ Ｐゴシック" charset="0"/>
              </a:rPr>
              <a:t> </a:t>
            </a:r>
            <a:r>
              <a:rPr lang="it-IT" sz="2800" b="1" i="1" dirty="0">
                <a:solidFill>
                  <a:srgbClr val="1F497D"/>
                </a:solidFill>
                <a:ea typeface="ＭＳ Ｐゴシック" charset="0"/>
              </a:rPr>
              <a:t>la presenza di un soccorritore addestrato </a:t>
            </a:r>
          </a:p>
          <a:p>
            <a:pPr lvl="1">
              <a:spcBef>
                <a:spcPct val="20000"/>
              </a:spcBef>
              <a:buClr>
                <a:schemeClr val="tx1"/>
              </a:buClr>
              <a:buSzPct val="100000"/>
              <a:buFont typeface="Arial" pitchFamily="34" charset="0"/>
              <a:buChar char="•"/>
            </a:pPr>
            <a:r>
              <a:rPr lang="it-IT" sz="2800" b="1" i="1" dirty="0">
                <a:solidFill>
                  <a:srgbClr val="1F497D"/>
                </a:solidFill>
                <a:ea typeface="ＭＳ Ｐゴシック" charset="0"/>
              </a:rPr>
              <a:t> che sia equipaggiato per intervenire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Arial" pitchFamily="34" charset="0"/>
              <a:buChar char="•"/>
            </a:pPr>
            <a:endParaRPr lang="it-IT" sz="3200" b="1" dirty="0">
              <a:solidFill>
                <a:srgbClr val="1F497D"/>
              </a:solidFill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Arial" pitchFamily="34" charset="0"/>
              <a:buChar char="•"/>
            </a:pPr>
            <a:r>
              <a:rPr lang="it-IT" sz="3200" b="1" dirty="0">
                <a:solidFill>
                  <a:srgbClr val="1F497D"/>
                </a:solidFill>
              </a:rPr>
              <a:t>Gli strumenti più efficaci sono</a:t>
            </a:r>
          </a:p>
          <a:p>
            <a:pPr lvl="1">
              <a:spcBef>
                <a:spcPct val="20000"/>
              </a:spcBef>
              <a:buClr>
                <a:schemeClr val="tx1"/>
              </a:buClr>
              <a:buSzPct val="100000"/>
              <a:buFont typeface="Arial" pitchFamily="34" charset="0"/>
              <a:buChar char="•"/>
            </a:pPr>
            <a:r>
              <a:rPr lang="it-IT" sz="2800" b="1" dirty="0">
                <a:solidFill>
                  <a:srgbClr val="1F497D"/>
                </a:solidFill>
                <a:ea typeface="ＭＳ Ｐゴシック" charset="0"/>
              </a:rPr>
              <a:t> </a:t>
            </a:r>
            <a:r>
              <a:rPr lang="it-IT" sz="2800" b="1" i="1" dirty="0">
                <a:solidFill>
                  <a:srgbClr val="1F497D"/>
                </a:solidFill>
                <a:ea typeface="ＭＳ Ｐゴシック" charset="0"/>
              </a:rPr>
              <a:t>la RCP </a:t>
            </a:r>
          </a:p>
          <a:p>
            <a:pPr lvl="1">
              <a:spcBef>
                <a:spcPct val="20000"/>
              </a:spcBef>
              <a:buClr>
                <a:schemeClr val="tx1"/>
              </a:buClr>
              <a:buSzPct val="100000"/>
              <a:buFont typeface="Arial" pitchFamily="34" charset="0"/>
              <a:buChar char="•"/>
            </a:pPr>
            <a:r>
              <a:rPr lang="it-IT" sz="2800" b="1" i="1" dirty="0">
                <a:solidFill>
                  <a:srgbClr val="1F497D"/>
                </a:solidFill>
                <a:ea typeface="ＭＳ Ｐゴシック" charset="0"/>
              </a:rPr>
              <a:t> e la defibrillazione</a:t>
            </a:r>
          </a:p>
        </p:txBody>
      </p:sp>
      <p:pic>
        <p:nvPicPr>
          <p:cNvPr id="10244" name="Picture 4" descr="978052184700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8753" y="5356582"/>
            <a:ext cx="954087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751B89A9-785C-9278-50B3-EDFEA8F6A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628D2933-1171-54E0-C3E3-308421AA8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SECONDO ANELLO: PRATICARE LA RCP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4299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Segnaposto contenuto 2"/>
          <p:cNvSpPr>
            <a:spLocks noGrp="1"/>
          </p:cNvSpPr>
          <p:nvPr>
            <p:ph idx="1"/>
          </p:nvPr>
        </p:nvSpPr>
        <p:spPr>
          <a:xfrm>
            <a:off x="1952625" y="1676400"/>
            <a:ext cx="8286750" cy="2395538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Riconoscere i segni di un ACC</a:t>
            </a: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Allertare i servizi di emergenza sanitaria (in Italia il 118)</a:t>
            </a: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Iniziare l’RCP</a:t>
            </a:r>
          </a:p>
        </p:txBody>
      </p:sp>
      <p:pic>
        <p:nvPicPr>
          <p:cNvPr id="14341" name="Picture 2" descr="http://www.linguaggioglobale.com/SOS/img/3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4500563"/>
            <a:ext cx="238125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CasellaDiTesto 5"/>
          <p:cNvSpPr txBox="1">
            <a:spLocks noChangeArrowheads="1"/>
          </p:cNvSpPr>
          <p:nvPr/>
        </p:nvSpPr>
        <p:spPr bwMode="auto">
          <a:xfrm>
            <a:off x="6096000" y="4500564"/>
            <a:ext cx="424847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it-IT" sz="2800" b="1" dirty="0">
                <a:solidFill>
                  <a:srgbClr val="1F497D"/>
                </a:solidFill>
                <a:latin typeface="+mj-lt"/>
              </a:rPr>
              <a:t>L’RCP effettuata dal testimone dell’ACC</a:t>
            </a:r>
          </a:p>
          <a:p>
            <a:pPr eaLnBrk="1" hangingPunct="1"/>
            <a:r>
              <a:rPr lang="it-IT" sz="2800" b="1" dirty="0">
                <a:solidFill>
                  <a:srgbClr val="1F497D"/>
                </a:solidFill>
                <a:latin typeface="+mj-lt"/>
              </a:rPr>
              <a:t>garantisce una perfusione </a:t>
            </a:r>
            <a:r>
              <a:rPr lang="it-IT" sz="2800" b="1" dirty="0">
                <a:solidFill>
                  <a:srgbClr val="FF0000"/>
                </a:solidFill>
                <a:latin typeface="+mj-lt"/>
              </a:rPr>
              <a:t>modesta </a:t>
            </a:r>
            <a:r>
              <a:rPr lang="it-IT" sz="2800" b="1" dirty="0">
                <a:solidFill>
                  <a:srgbClr val="1F497D"/>
                </a:solidFill>
                <a:latin typeface="+mj-lt"/>
              </a:rPr>
              <a:t>ma</a:t>
            </a:r>
            <a:r>
              <a:rPr lang="it-IT" sz="2800" b="1" dirty="0">
                <a:latin typeface="+mj-lt"/>
              </a:rPr>
              <a:t> </a:t>
            </a:r>
            <a:r>
              <a:rPr lang="it-IT" sz="2800" b="1" dirty="0">
                <a:solidFill>
                  <a:srgbClr val="FF0000"/>
                </a:solidFill>
                <a:latin typeface="+mj-lt"/>
              </a:rPr>
              <a:t>vitale </a:t>
            </a:r>
            <a:r>
              <a:rPr lang="it-IT" sz="2800" b="1" dirty="0">
                <a:solidFill>
                  <a:srgbClr val="1F497D"/>
                </a:solidFill>
                <a:latin typeface="+mj-lt"/>
              </a:rPr>
              <a:t>di cuore e cervello</a:t>
            </a:r>
          </a:p>
        </p:txBody>
      </p:sp>
      <p:pic>
        <p:nvPicPr>
          <p:cNvPr id="14343" name="Picture 6" descr="http://www.scuolarighini.it/public/web/ps6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089" y="4500564"/>
            <a:ext cx="1641475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4C608FB2-D83D-FFFB-27B6-A1299F185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SECONDO ANELLO: PRATICARE LA RCP</a:t>
            </a:r>
            <a:endParaRPr lang="it-IT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D3C558BD-E61E-1A8C-2164-B6F5F9B46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63BF3BFF-28AC-3D03-9FFA-792E76A0E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1628800"/>
            <a:ext cx="7814146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499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233265" y="4938128"/>
            <a:ext cx="11756572" cy="1815882"/>
          </a:xfrm>
          <a:prstGeom prst="rect">
            <a:avLst/>
          </a:prstGeom>
          <a:solidFill>
            <a:srgbClr val="1F3F5F"/>
          </a:solidFill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it-IT" sz="1600" b="1" i="1" dirty="0">
              <a:solidFill>
                <a:schemeClr val="bg1"/>
              </a:solidFill>
              <a:latin typeface="+mj-lt"/>
              <a:cs typeface="Arial" charset="0"/>
            </a:endParaRPr>
          </a:p>
          <a:p>
            <a:pPr>
              <a:defRPr/>
            </a:pPr>
            <a:endParaRPr lang="it-IT" sz="2400" b="1" i="1" dirty="0">
              <a:solidFill>
                <a:schemeClr val="bg1"/>
              </a:solidFill>
              <a:latin typeface="+mj-lt"/>
              <a:cs typeface="Arial" charset="0"/>
            </a:endParaRPr>
          </a:p>
          <a:p>
            <a:pPr>
              <a:defRPr/>
            </a:pPr>
            <a:r>
              <a:rPr lang="it-IT" sz="2400" b="1" i="1" dirty="0">
                <a:solidFill>
                  <a:schemeClr val="bg1"/>
                </a:solidFill>
                <a:latin typeface="+mj-lt"/>
                <a:cs typeface="Arial" charset="0"/>
              </a:rPr>
              <a:t>G Corrado, FANMCO, FESC</a:t>
            </a:r>
          </a:p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+mj-lt"/>
                <a:cs typeface="Arial" charset="0"/>
              </a:rPr>
              <a:t>Unità Operativa di Cardiologia</a:t>
            </a:r>
          </a:p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+mj-lt"/>
                <a:cs typeface="Arial" charset="0"/>
              </a:rPr>
              <a:t>Ospedale Valduce – Como (IT)</a:t>
            </a:r>
            <a:endParaRPr lang="it-IT" sz="1600" dirty="0">
              <a:latin typeface="Arial" pitchFamily="34" charset="0"/>
              <a:cs typeface="Arial" charset="0"/>
            </a:endParaRPr>
          </a:p>
        </p:txBody>
      </p:sp>
      <p:pic>
        <p:nvPicPr>
          <p:cNvPr id="2051" name="Picture 7" descr="Logoval5tras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3001" y="5158975"/>
            <a:ext cx="19812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8375895" y="6229542"/>
            <a:ext cx="1395412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000">
                <a:solidFill>
                  <a:srgbClr val="FFFF00"/>
                </a:solidFill>
                <a:latin typeface="Calibri" pitchFamily="34" charset="0"/>
              </a:rPr>
              <a:t>H. Valduce 1879</a:t>
            </a:r>
            <a:endParaRPr lang="it-IT">
              <a:solidFill>
                <a:srgbClr val="FFFF00"/>
              </a:solidFill>
              <a:latin typeface="Calibri" pitchFamily="34" charset="0"/>
            </a:endParaRPr>
          </a:p>
        </p:txBody>
      </p:sp>
      <p:pic>
        <p:nvPicPr>
          <p:cNvPr id="2053" name="Picture 9" descr="FRANCHI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10455519" y="5324476"/>
            <a:ext cx="1143000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olo 4">
            <a:extLst>
              <a:ext uri="{FF2B5EF4-FFF2-40B4-BE49-F238E27FC236}">
                <a16:creationId xmlns:a16="http://schemas.microsoft.com/office/drawing/2014/main" id="{4A4379A1-39A9-8876-8934-D693F56A7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59006"/>
          </a:xfrm>
        </p:spPr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chemeClr val="tx2"/>
                </a:solidFill>
              </a:rPr>
              <a:t>TECNICHE DI PRIMO SOCCORSO E DEFIBRILLAZIONE.</a:t>
            </a:r>
            <a:br>
              <a:rPr lang="it-IT" b="1" dirty="0">
                <a:solidFill>
                  <a:schemeClr val="tx2"/>
                </a:solidFill>
              </a:rPr>
            </a:br>
            <a:br>
              <a:rPr lang="it-IT" b="1" dirty="0">
                <a:solidFill>
                  <a:schemeClr val="tx2"/>
                </a:solidFill>
              </a:rPr>
            </a:br>
            <a:r>
              <a:rPr lang="it-IT" b="1" dirty="0">
                <a:solidFill>
                  <a:schemeClr val="tx2"/>
                </a:solidFill>
              </a:rPr>
              <a:t>PARTE PRIMA</a:t>
            </a:r>
            <a:br>
              <a:rPr lang="it-IT" dirty="0"/>
            </a:br>
            <a:br>
              <a:rPr lang="it-IT" dirty="0"/>
            </a:br>
            <a:endParaRPr lang="it-I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6531" y="1938338"/>
            <a:ext cx="11462251" cy="449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1430" tIns="45715" rIns="91430" bIns="45715"/>
          <a:lstStyle>
            <a:lvl1pPr marL="377825" indent="-377825" defTabSz="100647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817563" indent="-314325" defTabSz="100647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100647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100647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100647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indent="0" algn="just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</a:pPr>
            <a:r>
              <a:rPr lang="it-IT" sz="3200" b="1" dirty="0">
                <a:solidFill>
                  <a:srgbClr val="1F497D"/>
                </a:solidFill>
                <a:latin typeface="+mn-lt"/>
              </a:rPr>
              <a:t>Il numero di persone rianimate con successo è ancora limitato: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0"/>
              <a:buNone/>
            </a:pPr>
            <a:endParaRPr lang="it-IT" sz="3200" dirty="0">
              <a:solidFill>
                <a:srgbClr val="1F497D"/>
              </a:solidFill>
              <a:latin typeface="+mn-lt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it-IT" sz="3200" dirty="0">
                <a:solidFill>
                  <a:srgbClr val="1F497D"/>
                </a:solidFill>
                <a:latin typeface="+mn-lt"/>
              </a:rPr>
              <a:t>dal </a:t>
            </a:r>
            <a:r>
              <a:rPr lang="it-IT" sz="3200" b="1" dirty="0">
                <a:solidFill>
                  <a:srgbClr val="1F497D"/>
                </a:solidFill>
                <a:latin typeface="+mn-lt"/>
              </a:rPr>
              <a:t>BASSO NUMERO </a:t>
            </a:r>
            <a:r>
              <a:rPr lang="it-IT" sz="3200" dirty="0">
                <a:solidFill>
                  <a:srgbClr val="1F497D"/>
                </a:solidFill>
                <a:latin typeface="+mn-lt"/>
              </a:rPr>
              <a:t>di coloro che ricevono RCP da parte degli astanti prima della defibrillazione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endParaRPr lang="it-IT" sz="3200" dirty="0">
              <a:solidFill>
                <a:srgbClr val="1F497D"/>
              </a:solidFill>
              <a:latin typeface="+mn-lt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it-IT" sz="3200" dirty="0">
                <a:solidFill>
                  <a:srgbClr val="1F497D"/>
                </a:solidFill>
                <a:latin typeface="+mn-lt"/>
              </a:rPr>
              <a:t>dalla </a:t>
            </a:r>
            <a:r>
              <a:rPr lang="it-IT" sz="3200" b="1" dirty="0">
                <a:solidFill>
                  <a:srgbClr val="1F497D"/>
                </a:solidFill>
                <a:latin typeface="+mn-lt"/>
              </a:rPr>
              <a:t>BASSA QUALITA’ </a:t>
            </a:r>
            <a:r>
              <a:rPr lang="it-IT" sz="3200" dirty="0">
                <a:solidFill>
                  <a:srgbClr val="1F497D"/>
                </a:solidFill>
                <a:latin typeface="+mn-lt"/>
              </a:rPr>
              <a:t>della RCP quando viene eseguita.</a:t>
            </a:r>
          </a:p>
        </p:txBody>
      </p:sp>
      <p:pic>
        <p:nvPicPr>
          <p:cNvPr id="10244" name="Picture 4" descr="978052184700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8753" y="5356582"/>
            <a:ext cx="954087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751B89A9-785C-9278-50B3-EDFEA8F6A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628D2933-1171-54E0-C3E3-308421AA8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SECONDO ANELLO: PRATICARE LA RCP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275758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OOHCA: THE REAL WORLD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7694" y="1492250"/>
            <a:ext cx="11616612" cy="5000625"/>
          </a:xfrm>
        </p:spPr>
        <p:txBody>
          <a:bodyPr>
            <a:noAutofit/>
          </a:bodyPr>
          <a:lstStyle/>
          <a:p>
            <a:pPr algn="just"/>
            <a:r>
              <a:rPr lang="it-IT" sz="40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  <a:cs typeface="Arial" pitchFamily="34" charset="0"/>
              </a:rPr>
              <a:t>Sfortunatamente, le vittime di un ACC raramente ricevono una RCP da parte degli astanti</a:t>
            </a:r>
          </a:p>
          <a:p>
            <a:pPr algn="just"/>
            <a:r>
              <a:rPr lang="it-IT" sz="40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  <a:cs typeface="Arial" pitchFamily="34" charset="0"/>
              </a:rPr>
              <a:t>L</a:t>
            </a:r>
            <a:r>
              <a:rPr lang="it-IT" altLang="en-US" sz="40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  <a:cs typeface="Arial" pitchFamily="34" charset="0"/>
              </a:rPr>
              <a:t>’</a:t>
            </a:r>
            <a:r>
              <a:rPr lang="it-IT" sz="40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  <a:cs typeface="Arial" pitchFamily="34" charset="0"/>
              </a:rPr>
              <a:t>assenza di una formazione sui fondamenti dell</a:t>
            </a:r>
            <a:r>
              <a:rPr lang="it-IT" altLang="en-US" sz="40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  <a:cs typeface="Arial" pitchFamily="34" charset="0"/>
              </a:rPr>
              <a:t>’</a:t>
            </a:r>
            <a:r>
              <a:rPr lang="it-IT" sz="40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  <a:cs typeface="Arial" pitchFamily="34" charset="0"/>
              </a:rPr>
              <a:t>RCP costituisce probabilmente il maggior deterrente</a:t>
            </a:r>
          </a:p>
          <a:p>
            <a:pPr algn="just"/>
            <a:r>
              <a:rPr lang="it-IT" sz="40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  <a:cs typeface="Arial" pitchFamily="34" charset="0"/>
              </a:rPr>
              <a:t>A conferma di questo, è stato dimostrato che un programma estensivo di diffusione del training in RCP aumenta in modo significativo l</a:t>
            </a:r>
            <a:r>
              <a:rPr lang="it-IT" altLang="en-US" sz="40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  <a:cs typeface="Arial" pitchFamily="34" charset="0"/>
              </a:rPr>
              <a:t>’</a:t>
            </a:r>
            <a:r>
              <a:rPr lang="it-IT" sz="40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  <a:cs typeface="Arial" pitchFamily="34" charset="0"/>
              </a:rPr>
              <a:t>intervento dei testimoni di un ACC</a:t>
            </a: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 rot="-792109">
            <a:off x="2024064" y="2808160"/>
            <a:ext cx="8143875" cy="2554545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This calls for a more widespread training of the population. </a:t>
            </a:r>
          </a:p>
          <a:p>
            <a:r>
              <a:rPr lang="en-US" sz="4000" b="1" dirty="0">
                <a:solidFill>
                  <a:schemeClr val="bg1"/>
                </a:solidFill>
              </a:rPr>
              <a:t>CPR training in primary schools is recommended to achieve this goal </a:t>
            </a:r>
            <a:endParaRPr lang="it-IT" sz="4000" b="1" dirty="0">
              <a:solidFill>
                <a:schemeClr val="bg1"/>
              </a:solidFill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B969ED89-D1CE-81EB-7A38-D309534D4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olo 1"/>
          <p:cNvSpPr>
            <a:spLocks noGrp="1"/>
          </p:cNvSpPr>
          <p:nvPr>
            <p:ph type="title"/>
          </p:nvPr>
        </p:nvSpPr>
        <p:spPr>
          <a:xfrm>
            <a:off x="363895" y="266700"/>
            <a:ext cx="11541966" cy="1104900"/>
          </a:xfrm>
        </p:spPr>
        <p:txBody>
          <a:bodyPr>
            <a:noAutofit/>
          </a:bodyPr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INSEGNAMENTO DELL</a:t>
            </a:r>
            <a:r>
              <a:rPr lang="it-IT" altLang="en-US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’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RCP AI LAICI: UNA STRADA POSSIBILE PER COLMARE IL GAP</a:t>
            </a:r>
          </a:p>
        </p:txBody>
      </p:sp>
      <p:sp>
        <p:nvSpPr>
          <p:cNvPr id="21506" name="Segnaposto contenuto 2"/>
          <p:cNvSpPr>
            <a:spLocks noGrp="1"/>
          </p:cNvSpPr>
          <p:nvPr>
            <p:ph idx="1"/>
          </p:nvPr>
        </p:nvSpPr>
        <p:spPr>
          <a:xfrm>
            <a:off x="363894" y="1500188"/>
            <a:ext cx="11541965" cy="4114800"/>
          </a:xfrm>
        </p:spPr>
        <p:txBody>
          <a:bodyPr>
            <a:normAutofit/>
          </a:bodyPr>
          <a:lstStyle/>
          <a:p>
            <a:pPr algn="just"/>
            <a:endParaRPr lang="it-IT" b="1" dirty="0">
              <a:solidFill>
                <a:schemeClr val="tx2"/>
              </a:solidFill>
              <a:latin typeface="+mj-lt"/>
              <a:ea typeface="ＭＳ Ｐゴシック" pitchFamily="34" charset="-128"/>
              <a:cs typeface="Arial" pitchFamily="34" charset="0"/>
            </a:endParaRPr>
          </a:p>
          <a:p>
            <a:pPr algn="just"/>
            <a:r>
              <a:rPr lang="it-IT" sz="32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 pitchFamily="34" charset="-128"/>
                <a:cs typeface="Arial" pitchFamily="34" charset="0"/>
              </a:rPr>
              <a:t>Al fine di contenere costi e tempi di addestramento sono stati introdotti kit educazionali con DVD formativi e manichini personali</a:t>
            </a:r>
          </a:p>
          <a:p>
            <a:pPr algn="just"/>
            <a:r>
              <a:rPr lang="it-IT" sz="32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 pitchFamily="34" charset="-128"/>
                <a:cs typeface="Arial" pitchFamily="34" charset="0"/>
              </a:rPr>
              <a:t>In questo modo i fondamenti dell</a:t>
            </a:r>
            <a:r>
              <a:rPr lang="it-IT" altLang="en-US" sz="32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 pitchFamily="34" charset="-128"/>
                <a:cs typeface="Arial" pitchFamily="34" charset="0"/>
              </a:rPr>
              <a:t>’</a:t>
            </a:r>
            <a:r>
              <a:rPr lang="it-IT" sz="32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 pitchFamily="34" charset="-128"/>
                <a:cs typeface="Arial" pitchFamily="34" charset="0"/>
              </a:rPr>
              <a:t>RCP possono essere appresi in 30 minuti </a:t>
            </a:r>
          </a:p>
          <a:p>
            <a:pPr algn="just"/>
            <a:r>
              <a:rPr lang="it-IT" sz="32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 pitchFamily="34" charset="-128"/>
                <a:cs typeface="Arial" pitchFamily="34" charset="0"/>
              </a:rPr>
              <a:t>Presenti in letteratura numerose esperienze internazionali di formazione sugli studenti delle medie superiori.</a:t>
            </a: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4239" y="5105396"/>
            <a:ext cx="5100637" cy="110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718" y="6494462"/>
            <a:ext cx="2805112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5" descr="D:\Archivio immagini varie\cover Circulation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53461" y="5105396"/>
            <a:ext cx="709613" cy="83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CBA6E0C7-5287-2FE8-D1CC-342A8F202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contenuto 2"/>
          <p:cNvSpPr>
            <a:spLocks noGrp="1"/>
          </p:cNvSpPr>
          <p:nvPr>
            <p:ph idx="1"/>
          </p:nvPr>
        </p:nvSpPr>
        <p:spPr>
          <a:xfrm>
            <a:off x="335902" y="1428750"/>
            <a:ext cx="11579290" cy="4114800"/>
          </a:xfrm>
        </p:spPr>
        <p:txBody>
          <a:bodyPr>
            <a:normAutofit/>
          </a:bodyPr>
          <a:lstStyle/>
          <a:p>
            <a:pPr algn="just"/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Da gennaio 2008 a ottobre 2009 abbiamo distribuito 3200 manichini </a:t>
            </a:r>
            <a:r>
              <a:rPr lang="it-IT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miniAnne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agli  studenti di 20 scuole medie superiori dell</a:t>
            </a:r>
            <a:r>
              <a:rPr lang="it-IT" altLang="en-US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’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area di Como (62% maschi, età media16.5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  <a:sym typeface="Symbol" pitchFamily="18" charset="2"/>
              </a:rPr>
              <a:t>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0.8 anni) associando un training in classe.</a:t>
            </a:r>
          </a:p>
          <a:p>
            <a:pPr algn="just"/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Gli studenti sono stati incoraggiati a ripassare l</a:t>
            </a:r>
            <a:r>
              <a:rPr lang="it-IT" altLang="en-US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’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RCP a casa con amici/parenti (</a:t>
            </a:r>
            <a:r>
              <a:rPr lang="it-IT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second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it-IT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tier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) utilizzando il kit. </a:t>
            </a:r>
          </a:p>
          <a:p>
            <a:pPr algn="just"/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Otto mesi dopo è stato distribuito un questionario ad un campione casuale di 600 studenti (19% dei manichini distribuiti).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47CE1BB1-3D85-0835-31AA-0BBD2BCB9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IL PROGETTO MINIANNE</a:t>
            </a:r>
            <a:endParaRPr lang="it-IT" dirty="0"/>
          </a:p>
        </p:txBody>
      </p:sp>
      <p:pic>
        <p:nvPicPr>
          <p:cNvPr id="12290" name="Picture 2" descr="Comocuore Onlus (@ComocuoreOnlus) / X">
            <a:extLst>
              <a:ext uri="{FF2B5EF4-FFF2-40B4-BE49-F238E27FC236}">
                <a16:creationId xmlns:a16="http://schemas.microsoft.com/office/drawing/2014/main" id="{69B15D53-747A-7AAD-25E5-887F755FE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458" y="5169159"/>
            <a:ext cx="1559314" cy="155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7D2286-63A3-C59D-E5EC-972FAF40B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IL PROGETTO MINIANNE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4776" y="1470029"/>
            <a:ext cx="3116052" cy="264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4775" y="4354080"/>
            <a:ext cx="3116051" cy="2176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318037EA-CB6C-DF23-415F-FD7581A54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4894BEB7-C3C8-178B-CD99-79CF4B142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076" y="1470029"/>
            <a:ext cx="3795712" cy="506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D:\ComoCuore\2008 agosto Rimini ComoCuore\Meeting Rimini 2008\Foto petr ciren\foto001.jpg">
            <a:extLst>
              <a:ext uri="{FF2B5EF4-FFF2-40B4-BE49-F238E27FC236}">
                <a16:creationId xmlns:a16="http://schemas.microsoft.com/office/drawing/2014/main" id="{374B78E7-6965-3D04-73D1-5E8D08D47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19597" y="436712"/>
            <a:ext cx="2851175" cy="2287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DSC_6475">
            <a:extLst>
              <a:ext uri="{FF2B5EF4-FFF2-40B4-BE49-F238E27FC236}">
                <a16:creationId xmlns:a16="http://schemas.microsoft.com/office/drawing/2014/main" id="{A4C210DB-E956-CDAD-8983-699AEF94B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8219596" y="2936229"/>
            <a:ext cx="2851175" cy="1818716"/>
          </a:xfrm>
          <a:prstGeom prst="rect">
            <a:avLst/>
          </a:prstGeom>
          <a:noFill/>
        </p:spPr>
      </p:pic>
      <p:pic>
        <p:nvPicPr>
          <p:cNvPr id="11" name="Picture 2" descr="Comocuore Onlus (@ComocuoreOnlus) / X">
            <a:extLst>
              <a:ext uri="{FF2B5EF4-FFF2-40B4-BE49-F238E27FC236}">
                <a16:creationId xmlns:a16="http://schemas.microsoft.com/office/drawing/2014/main" id="{10838A18-C10F-2A2F-1664-CE598A79A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458" y="5169159"/>
            <a:ext cx="1559314" cy="155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contenuto 5"/>
          <p:cNvSpPr>
            <a:spLocks noGrp="1"/>
          </p:cNvSpPr>
          <p:nvPr>
            <p:ph sz="half" idx="2"/>
          </p:nvPr>
        </p:nvSpPr>
        <p:spPr>
          <a:xfrm>
            <a:off x="6197603" y="1500188"/>
            <a:ext cx="5731179" cy="4291012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95% degli studenti si ritengono sufficientemente addestrati nella RCP</a:t>
            </a:r>
          </a:p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62.3% si dichiarano disponibili a mettere in pratica l</a:t>
            </a:r>
            <a:r>
              <a:rPr lang="it-IT" altLang="en-US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’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RCP se necessario</a:t>
            </a:r>
          </a:p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Una studentessa ha effettuato un</a:t>
            </a:r>
            <a:r>
              <a:rPr lang="it-IT" altLang="en-US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’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RCP efficace in occasione di ACC della madre. </a:t>
            </a:r>
          </a:p>
        </p:txBody>
      </p:sp>
      <p:pic>
        <p:nvPicPr>
          <p:cNvPr id="8" name="Picture 17" descr="C:\Documents and Settings\Cristina\Desktop\dott ferrari\DSC_50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09" y="2187433"/>
            <a:ext cx="4918590" cy="328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74FE40B2-7F5F-4FBE-6ED0-E1D3276A9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i="1" dirty="0"/>
              <a:t>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IL PROGETTO MINIANNE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51B71219-7F2F-6315-FDEA-80A7A7A99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omocuore Onlus (@ComocuoreOnlus) / X">
            <a:extLst>
              <a:ext uri="{FF2B5EF4-FFF2-40B4-BE49-F238E27FC236}">
                <a16:creationId xmlns:a16="http://schemas.microsoft.com/office/drawing/2014/main" id="{686186DF-642E-92B3-0641-3D65DA4BB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458" y="5169159"/>
            <a:ext cx="1559314" cy="155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869" y="1628776"/>
            <a:ext cx="7304218" cy="5245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67663" y="1628776"/>
            <a:ext cx="15240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39C1A920-F98D-7BC6-9977-8F5A521E8CB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i="1"/>
              <a:t> </a:t>
            </a:r>
            <a:r>
              <a:rPr lang="it-IT" b="1">
                <a:solidFill>
                  <a:schemeClr val="accent1">
                    <a:lumMod val="75000"/>
                  </a:schemeClr>
                </a:solidFill>
              </a:rPr>
              <a:t>IL PROGETTO MINIANNE</a:t>
            </a:r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2" descr="Comocuore Onlus (@ComocuoreOnlus) / X">
            <a:extLst>
              <a:ext uri="{FF2B5EF4-FFF2-40B4-BE49-F238E27FC236}">
                <a16:creationId xmlns:a16="http://schemas.microsoft.com/office/drawing/2014/main" id="{E9A684EE-F332-7A30-A311-1A6D00BC0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458" y="5169159"/>
            <a:ext cx="1559314" cy="155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C582826D-2CC7-6A2C-C842-31ABEB6C0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EFFETTI DELLA DIFFUSIONE DELL</a:t>
            </a:r>
            <a:r>
              <a:rPr lang="it-IT" altLang="en-US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’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RCP</a:t>
            </a:r>
          </a:p>
        </p:txBody>
      </p:sp>
      <p:pic>
        <p:nvPicPr>
          <p:cNvPr id="3174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356" y="1441871"/>
            <a:ext cx="5578962" cy="5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17161" y="1441871"/>
            <a:ext cx="5087483" cy="369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6579680C-7609-0E39-89B6-CCE719919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6236B5A-1438-5153-D82D-CE86C1B59FD5}"/>
              </a:ext>
            </a:extLst>
          </p:cNvPr>
          <p:cNvSpPr txBox="1"/>
          <p:nvPr/>
        </p:nvSpPr>
        <p:spPr>
          <a:xfrm>
            <a:off x="158621" y="5602585"/>
            <a:ext cx="11000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AdvPSHEL-B"/>
              </a:rPr>
              <a:t>CONCLUSIONS</a:t>
            </a:r>
            <a:r>
              <a:rPr lang="en-US" sz="18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AdvPSHEL"/>
              </a:rPr>
              <a:t>: Schoolchildren basic life support training has the potential to educate whole generations to respond to cardiac arrest and to increase survival after out-of-hospital cardiac arrest. Comprehensive legislation, curricula, and scientific assessment are crucial to further develop the education of schoolchildren in basic life support.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8CDB4A-FF73-4CE0-4286-0CD2E8AFD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230DCB4-D219-BFE4-B1C3-46646B0176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98" y="428803"/>
            <a:ext cx="7930111" cy="4820388"/>
          </a:xfrm>
          <a:prstGeom prst="rect">
            <a:avLst/>
          </a:prstGeom>
        </p:spPr>
      </p:pic>
      <p:sp>
        <p:nvSpPr>
          <p:cNvPr id="7" name="Titolo 6">
            <a:extLst>
              <a:ext uri="{FF2B5EF4-FFF2-40B4-BE49-F238E27FC236}">
                <a16:creationId xmlns:a16="http://schemas.microsoft.com/office/drawing/2014/main" id="{C64B30C3-A523-2158-EDB5-C5A4AC140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3656" y="365125"/>
            <a:ext cx="3320143" cy="1325563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I RAGAZZI SALVANO VITE</a:t>
            </a:r>
          </a:p>
        </p:txBody>
      </p:sp>
    </p:spTree>
    <p:extLst>
      <p:ext uri="{BB962C8B-B14F-4D97-AF65-F5344CB8AC3E}">
        <p14:creationId xmlns:p14="http://schemas.microsoft.com/office/powerpoint/2010/main" val="1124644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541177" y="1268413"/>
            <a:ext cx="9876000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defRPr/>
            </a:pPr>
            <a:r>
              <a:rPr lang="it-IT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SAI SALVARE UNA VITA?</a:t>
            </a:r>
          </a:p>
          <a:p>
            <a:pPr eaLnBrk="1" hangingPunct="1">
              <a:spcBef>
                <a:spcPct val="20000"/>
              </a:spcBef>
              <a:defRPr/>
            </a:pPr>
            <a:endParaRPr lang="it-IT" sz="2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  <a:defRPr/>
            </a:pPr>
            <a:r>
              <a:rPr lang="it-IT" sz="45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SI PUO</a:t>
            </a:r>
            <a:r>
              <a:rPr lang="ja-JP" altLang="it-IT" sz="45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’</a:t>
            </a:r>
            <a:endParaRPr lang="it-IT" sz="45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  <a:defRPr/>
            </a:pPr>
            <a:endParaRPr lang="it-IT" sz="2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  <a:defRPr/>
            </a:pPr>
            <a:r>
              <a:rPr lang="it-IT" sz="25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La presenza di testimoni addestrati alla </a:t>
            </a:r>
          </a:p>
          <a:p>
            <a:pPr eaLnBrk="1" hangingPunct="1">
              <a:spcBef>
                <a:spcPct val="20000"/>
              </a:spcBef>
              <a:defRPr/>
            </a:pPr>
            <a:r>
              <a:rPr lang="it-IT" sz="25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RCP permette di:</a:t>
            </a:r>
          </a:p>
          <a:p>
            <a:pPr algn="ctr" eaLnBrk="1" hangingPunct="1">
              <a:spcBef>
                <a:spcPct val="20000"/>
              </a:spcBef>
              <a:defRPr/>
            </a:pPr>
            <a:endParaRPr lang="it-IT" sz="25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algn="r" eaLnBrk="1" hangingPunct="1">
              <a:spcBef>
                <a:spcPct val="20000"/>
              </a:spcBef>
              <a:defRPr/>
            </a:pPr>
            <a:r>
              <a:rPr lang="it-IT" sz="4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Guadagnare tempo</a:t>
            </a:r>
          </a:p>
        </p:txBody>
      </p:sp>
      <p:pic>
        <p:nvPicPr>
          <p:cNvPr id="9" name="Picture 8" descr="salvagente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4021" y="115888"/>
            <a:ext cx="1704569" cy="900000"/>
          </a:xfrm>
          <a:prstGeom prst="rect">
            <a:avLst/>
          </a:prstGeom>
          <a:solidFill>
            <a:schemeClr val="bg1"/>
          </a:solidFill>
          <a:ln w="9525">
            <a:solidFill>
              <a:srgbClr val="66FFCC"/>
            </a:solidFill>
            <a:miter lim="800000"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1" name="Immagine 10" descr="Missione Cuore Vel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15780" y="116632"/>
            <a:ext cx="1112068" cy="900000"/>
          </a:xfrm>
          <a:prstGeom prst="rect">
            <a:avLst/>
          </a:prstGeom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2" descr="C:\Documents and Settings\Administrator\Desktop\Immagine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630" y="357166"/>
            <a:ext cx="2379692" cy="17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magine 9" descr="13-09-09 Ministro Gelmini Sede Comocuore - Foto Pozzoni 003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155" y="2571745"/>
            <a:ext cx="2385770" cy="1670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827CCFBA-705C-2EB0-5B4E-E8FE34E2F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omocuore Onlus (@ComocuoreOnlus) / X">
            <a:extLst>
              <a:ext uri="{FF2B5EF4-FFF2-40B4-BE49-F238E27FC236}">
                <a16:creationId xmlns:a16="http://schemas.microsoft.com/office/drawing/2014/main" id="{08AA40E6-FDC9-C1EC-7DE2-B6BDB62FD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979" y="236231"/>
            <a:ext cx="1559314" cy="155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3F159F2-680C-FE4C-6026-5F818493A5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177" y="4528886"/>
            <a:ext cx="3666929" cy="216738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86E43A88-3D1D-0C81-2B91-4E55B97B8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15" y="186454"/>
            <a:ext cx="8633386" cy="647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A1A9A0CE-4570-608B-E482-344885A57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5855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http://3.bp.blogspot.com/-M-lLkdCE5MU/Tv19OVtStEI/AAAAAAAAD24/XI4HJNgZLDg/s1600/fase%2Bdu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8214" y="1989138"/>
            <a:ext cx="4029075" cy="378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4" descr="http://blog.screenweek.it/wp-content/uploads/2013/04/fase-du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3339" y="2060575"/>
            <a:ext cx="3398837" cy="184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397B6B9-9619-5E2C-E7D5-F8BA7E306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GUADAGNARE TEMPO PER COSA ?</a:t>
            </a:r>
            <a:endParaRPr lang="it-IT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4539DED9-5C3C-3F8E-9E63-C43F16315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63894" y="1372014"/>
            <a:ext cx="6251510" cy="709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b="1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SOPRAVVIVENZA RIDOTTA DEL 10%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000" b="1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PER </a:t>
            </a:r>
            <a:r>
              <a:rPr lang="it-IT" altLang="en-US" sz="2000" b="1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“</a:t>
            </a:r>
            <a:r>
              <a:rPr lang="it-IT" sz="2000" b="1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MINUTO-</a:t>
            </a:r>
            <a:r>
              <a:rPr lang="it-IT" sz="2000" b="1" i="1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FREE THERAPY</a:t>
            </a:r>
            <a:r>
              <a:rPr lang="it-IT" altLang="en-US" sz="2000" b="1" i="1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”</a:t>
            </a:r>
            <a:r>
              <a:rPr lang="it-IT" sz="2000" b="1" i="1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sz="2000" b="1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DALL</a:t>
            </a:r>
            <a:r>
              <a:rPr lang="it-IT" altLang="en-US" sz="2000" b="1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’</a:t>
            </a:r>
            <a:r>
              <a:rPr lang="it-IT" sz="2000" b="1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ACC</a:t>
            </a:r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352939" y="5926138"/>
            <a:ext cx="3784332" cy="92551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b="1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DOPO 10 MINUTI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b="1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SOPRAVVIVENZA QUASI IMPOSSIBILE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b="1" dirty="0">
                <a:solidFill>
                  <a:srgbClr val="00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Arial Unicode MS" pitchFamily="34" charset="-128"/>
                <a:cs typeface="Arial Unicode MS" pitchFamily="34" charset="-128"/>
              </a:rPr>
              <a:t>                                                   </a:t>
            </a: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6673" y="2081626"/>
            <a:ext cx="5171624" cy="326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4820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DEFIBRILLAZIONE PRECOCE</a:t>
            </a:r>
            <a:endParaRPr lang="it-IT" b="1" dirty="0">
              <a:solidFill>
                <a:schemeClr val="tx2"/>
              </a:solidFill>
              <a:ea typeface="ＭＳ Ｐゴシック" pitchFamily="34" charset="-128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604E9913-379D-2147-22B5-08D651323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F9BF1520-78FB-321F-3AD3-5F315E0B1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058" y="1657041"/>
            <a:ext cx="4726048" cy="354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salvagente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4021" y="115888"/>
            <a:ext cx="1704569" cy="900000"/>
          </a:xfrm>
          <a:prstGeom prst="rect">
            <a:avLst/>
          </a:prstGeom>
          <a:solidFill>
            <a:schemeClr val="bg1"/>
          </a:solidFill>
          <a:ln w="9525">
            <a:solidFill>
              <a:srgbClr val="66FFCC"/>
            </a:solidFill>
            <a:miter lim="800000"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" name="Immagine 9" descr="Missione Cuore Vel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63752" y="116648"/>
            <a:ext cx="1112068" cy="900000"/>
          </a:xfrm>
          <a:prstGeom prst="rect">
            <a:avLst/>
          </a:prstGeom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345233" y="2285993"/>
            <a:ext cx="10322767" cy="429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6600"/>
              </a:buClr>
              <a:buFont typeface="Wingdings" charset="0"/>
              <a:buNone/>
              <a:defRPr/>
            </a:pPr>
            <a:endParaRPr lang="it-IT" sz="25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algn="ctr" eaLnBrk="1" hangingPunct="1">
              <a:spcBef>
                <a:spcPct val="20000"/>
              </a:spcBef>
              <a:buClr>
                <a:srgbClr val="FF6600"/>
              </a:buClr>
              <a:buFont typeface="Wingdings" charset="0"/>
              <a:buNone/>
              <a:defRPr/>
            </a:pPr>
            <a:endParaRPr lang="it-IT" sz="25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algn="ctr" eaLnBrk="1" hangingPunct="1">
              <a:spcBef>
                <a:spcPct val="20000"/>
              </a:spcBef>
              <a:buClr>
                <a:srgbClr val="FF6600"/>
              </a:buClr>
              <a:buFont typeface="Wingdings" charset="0"/>
              <a:buNone/>
              <a:defRPr/>
            </a:pPr>
            <a:r>
              <a:rPr lang="it-IT" sz="4000" b="1" dirty="0">
                <a:solidFill>
                  <a:srgbClr val="FF0000"/>
                </a:solidFill>
                <a:latin typeface="+mn-lt"/>
                <a:cs typeface="Arial" charset="0"/>
              </a:rPr>
              <a:t>OPERAZIONE SALVAGENTE</a:t>
            </a:r>
          </a:p>
          <a:p>
            <a:pPr algn="ctr" eaLnBrk="1" hangingPunct="1">
              <a:spcBef>
                <a:spcPct val="20000"/>
              </a:spcBef>
              <a:buClr>
                <a:srgbClr val="FF6600"/>
              </a:buClr>
              <a:buFont typeface="Wingdings" charset="0"/>
              <a:buNone/>
              <a:defRPr/>
            </a:pPr>
            <a:endParaRPr lang="it-IT" sz="2500" b="1" dirty="0">
              <a:solidFill>
                <a:schemeClr val="tx2"/>
              </a:solidFill>
              <a:latin typeface="+mn-lt"/>
              <a:cs typeface="Arial" charset="0"/>
            </a:endParaRPr>
          </a:p>
          <a:p>
            <a:pPr algn="ctr" eaLnBrk="1" hangingPunct="1">
              <a:spcBef>
                <a:spcPct val="20000"/>
              </a:spcBef>
              <a:buClr>
                <a:srgbClr val="FF6600"/>
              </a:buClr>
              <a:defRPr/>
            </a:pPr>
            <a:r>
              <a:rPr lang="it-IT" sz="25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charset="0"/>
              </a:rPr>
              <a:t>Iniziata negli anni 2000 con lo scopo di dotare le Associazioni di Volontariato che operano nella rete del 118 di  </a:t>
            </a:r>
            <a:r>
              <a:rPr lang="it-IT" sz="4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charset="0"/>
              </a:rPr>
              <a:t>defibrillatori semi-automatici esterni </a:t>
            </a:r>
            <a:r>
              <a:rPr lang="it-IT" sz="25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charset="0"/>
              </a:rPr>
              <a:t>(DAE)</a:t>
            </a:r>
          </a:p>
          <a:p>
            <a:pPr algn="ctr" eaLnBrk="1" hangingPunct="1">
              <a:spcBef>
                <a:spcPct val="20000"/>
              </a:spcBef>
              <a:buClr>
                <a:srgbClr val="FF6600"/>
              </a:buClr>
              <a:defRPr/>
            </a:pPr>
            <a:r>
              <a:rPr lang="it-IT" sz="25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charset="0"/>
              </a:rPr>
              <a:t>(Legge 120 del 3 aprile 2001)</a:t>
            </a: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5"/>
          <a:srcRect r="23758"/>
          <a:stretch>
            <a:fillRect/>
          </a:stretch>
        </p:blipFill>
        <p:spPr bwMode="auto">
          <a:xfrm>
            <a:off x="6644476" y="115888"/>
            <a:ext cx="2928958" cy="288274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32DB19C6-7D5A-C08A-6A04-86F245C9C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omocuore Onlus (@ComocuoreOnlus) / X">
            <a:extLst>
              <a:ext uri="{FF2B5EF4-FFF2-40B4-BE49-F238E27FC236}">
                <a16:creationId xmlns:a16="http://schemas.microsoft.com/office/drawing/2014/main" id="{45096DD8-70EC-1781-C66F-71C858E7C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979" y="236231"/>
            <a:ext cx="1559314" cy="155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67404562-4858-F95B-166A-F3B535FE8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89" y="2332653"/>
            <a:ext cx="8382051" cy="4300225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35FC0CB3-06D4-C90C-12A7-3851D90E7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olo 4">
            <a:extLst>
              <a:ext uri="{FF2B5EF4-FFF2-40B4-BE49-F238E27FC236}">
                <a16:creationId xmlns:a16="http://schemas.microsoft.com/office/drawing/2014/main" id="{328F96D9-5B53-348D-EB0D-AC79B6834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DEFIBRILLAZIONE PRECOCE: IL CONTRIBUTO DI COMOCUORE</a:t>
            </a:r>
            <a:endParaRPr lang="it-IT" b="1" dirty="0">
              <a:solidFill>
                <a:schemeClr val="tx2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84883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D3E94D-E808-809A-2BB5-C58E489B4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7591" y="289941"/>
            <a:ext cx="3592286" cy="132556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DAE IN LOMBARDIA</a:t>
            </a:r>
          </a:p>
        </p:txBody>
      </p:sp>
      <p:pic>
        <p:nvPicPr>
          <p:cNvPr id="6" name="Picture 2" descr="Comocuore Onlus (@ComocuoreOnlus) / X">
            <a:extLst>
              <a:ext uri="{FF2B5EF4-FFF2-40B4-BE49-F238E27FC236}">
                <a16:creationId xmlns:a16="http://schemas.microsoft.com/office/drawing/2014/main" id="{E2D3EC58-4FBC-7FBF-A6B6-79D3796DF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458" y="5169159"/>
            <a:ext cx="1559314" cy="155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14024F28-0762-6A61-22EA-FE46C5AB7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5CE43C7-1825-8F0C-6D0B-C23EB4E7ED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218" y="289941"/>
            <a:ext cx="7346162" cy="6306802"/>
          </a:xfrm>
          <a:prstGeom prst="rect">
            <a:avLst/>
          </a:prstGeom>
        </p:spPr>
      </p:pic>
      <p:pic>
        <p:nvPicPr>
          <p:cNvPr id="21506" name="Picture 2">
            <a:extLst>
              <a:ext uri="{FF2B5EF4-FFF2-40B4-BE49-F238E27FC236}">
                <a16:creationId xmlns:a16="http://schemas.microsoft.com/office/drawing/2014/main" id="{2692A874-CC9A-D6A5-5E71-7C9B07291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076" y="1833016"/>
            <a:ext cx="1559315" cy="1559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9979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D3E94D-E808-809A-2BB5-C58E489B4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8562" y="365125"/>
            <a:ext cx="1855237" cy="1325563"/>
          </a:xfrm>
        </p:spPr>
        <p:txBody>
          <a:bodyPr/>
          <a:lstStyle/>
          <a:p>
            <a:pPr algn="ctr"/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DAE A COMO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773450B-E19B-3202-61C4-2E82D70BB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389" y="221072"/>
            <a:ext cx="8893311" cy="6271803"/>
          </a:xfrm>
          <a:prstGeom prst="rect">
            <a:avLst/>
          </a:prstGeom>
        </p:spPr>
      </p:pic>
      <p:pic>
        <p:nvPicPr>
          <p:cNvPr id="6" name="Picture 2" descr="Comocuore Onlus (@ComocuoreOnlus) / X">
            <a:extLst>
              <a:ext uri="{FF2B5EF4-FFF2-40B4-BE49-F238E27FC236}">
                <a16:creationId xmlns:a16="http://schemas.microsoft.com/office/drawing/2014/main" id="{E2D3EC58-4FBC-7FBF-A6B6-79D3796DF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458" y="5169159"/>
            <a:ext cx="1559314" cy="155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14024F28-0762-6A61-22EA-FE46C5AB7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Comune di Como | Comune di Como">
            <a:extLst>
              <a:ext uri="{FF2B5EF4-FFF2-40B4-BE49-F238E27FC236}">
                <a16:creationId xmlns:a16="http://schemas.microsoft.com/office/drawing/2014/main" id="{138BFE50-B184-4CB0-6845-86EEA724D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7232" y="211260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1180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1" name="Text Box 3"/>
          <p:cNvSpPr txBox="1">
            <a:spLocks noChangeArrowheads="1"/>
          </p:cNvSpPr>
          <p:nvPr/>
        </p:nvSpPr>
        <p:spPr bwMode="auto">
          <a:xfrm>
            <a:off x="1703389" y="1268414"/>
            <a:ext cx="8713787" cy="401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6600"/>
              </a:buClr>
              <a:defRPr/>
            </a:pPr>
            <a:r>
              <a:rPr lang="it-IT" sz="2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COMOCUORE </a:t>
            </a:r>
            <a:r>
              <a:rPr lang="it-IT" sz="2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Onlus</a:t>
            </a:r>
            <a:endParaRPr lang="it-IT" sz="25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algn="ctr" eaLnBrk="1" hangingPunct="1">
              <a:spcBef>
                <a:spcPct val="20000"/>
              </a:spcBef>
              <a:buClr>
                <a:srgbClr val="FF6600"/>
              </a:buClr>
              <a:buFont typeface="Wingdings" charset="0"/>
              <a:buNone/>
              <a:defRPr/>
            </a:pPr>
            <a:r>
              <a:rPr lang="it-IT" sz="2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Associazione Gianmario Beretta </a:t>
            </a:r>
          </a:p>
          <a:p>
            <a:pPr algn="ctr" eaLnBrk="1" hangingPunct="1">
              <a:spcBef>
                <a:spcPct val="20000"/>
              </a:spcBef>
              <a:buClr>
                <a:srgbClr val="FF6600"/>
              </a:buClr>
              <a:buFont typeface="Wingdings" charset="0"/>
              <a:buNone/>
              <a:defRPr/>
            </a:pPr>
            <a:r>
              <a:rPr lang="it-IT" sz="2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 la lotta contro l’infarto </a:t>
            </a:r>
          </a:p>
          <a:p>
            <a:pPr eaLnBrk="1" hangingPunct="1">
              <a:spcBef>
                <a:spcPct val="20000"/>
              </a:spcBef>
              <a:buClr>
                <a:srgbClr val="FF6600"/>
              </a:buClr>
              <a:buFont typeface="Wingdings" charset="0"/>
              <a:buNone/>
              <a:defRPr/>
            </a:pPr>
            <a:endParaRPr lang="it-IT" sz="25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algn="ctr" eaLnBrk="1" hangingPunct="1">
              <a:spcBef>
                <a:spcPct val="20000"/>
              </a:spcBef>
              <a:buClr>
                <a:srgbClr val="FF6600"/>
              </a:buClr>
              <a:buFont typeface="Wingdings" charset="0"/>
              <a:buNone/>
              <a:defRPr/>
            </a:pPr>
            <a:r>
              <a:rPr lang="it-IT" sz="2500" b="1" dirty="0">
                <a:solidFill>
                  <a:schemeClr val="tx2"/>
                </a:solidFill>
                <a:cs typeface="Arial" charset="0"/>
              </a:rPr>
              <a:t>SCOPI ISTITUZIONALI</a:t>
            </a:r>
          </a:p>
          <a:p>
            <a:pPr algn="ctr" eaLnBrk="1" hangingPunct="1">
              <a:spcBef>
                <a:spcPct val="20000"/>
              </a:spcBef>
              <a:buClr>
                <a:srgbClr val="FF6600"/>
              </a:buClr>
              <a:buFont typeface="Wingdings" charset="0"/>
              <a:buNone/>
              <a:defRPr/>
            </a:pPr>
            <a:r>
              <a:rPr lang="it-IT" sz="2500" b="1" dirty="0">
                <a:solidFill>
                  <a:schemeClr val="tx2"/>
                </a:solidFill>
                <a:cs typeface="Arial" charset="0"/>
              </a:rPr>
              <a:t>Diffusione della cultura della prevenzione delle malattie cardiovascolari</a:t>
            </a:r>
          </a:p>
          <a:p>
            <a:pPr algn="ctr" eaLnBrk="1" hangingPunct="1">
              <a:spcBef>
                <a:spcPct val="20000"/>
              </a:spcBef>
              <a:buClr>
                <a:srgbClr val="FF6600"/>
              </a:buClr>
              <a:buFont typeface="Wingdings" charset="0"/>
              <a:buNone/>
              <a:defRPr/>
            </a:pPr>
            <a:r>
              <a:rPr lang="it-IT" sz="2500" b="1" dirty="0">
                <a:solidFill>
                  <a:schemeClr val="tx2"/>
                </a:solidFill>
                <a:cs typeface="Arial" charset="0"/>
              </a:rPr>
              <a:t>Lotta alla morte improvvisa con l</a:t>
            </a:r>
            <a:r>
              <a:rPr lang="ja-JP" altLang="it-IT" sz="2500" b="1" dirty="0">
                <a:solidFill>
                  <a:schemeClr val="tx2"/>
                </a:solidFill>
                <a:cs typeface="Arial" charset="0"/>
              </a:rPr>
              <a:t>’</a:t>
            </a:r>
            <a:r>
              <a:rPr lang="it-IT" sz="2500" b="1" dirty="0">
                <a:solidFill>
                  <a:schemeClr val="tx2"/>
                </a:solidFill>
                <a:cs typeface="Arial" charset="0"/>
              </a:rPr>
              <a:t>organizzazione del soccorso cardiologico territoriale</a:t>
            </a:r>
          </a:p>
        </p:txBody>
      </p:sp>
      <p:pic>
        <p:nvPicPr>
          <p:cNvPr id="6" name="Picture 8" descr="salvagente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9721" y="428604"/>
            <a:ext cx="1704569" cy="900000"/>
          </a:xfrm>
          <a:prstGeom prst="rect">
            <a:avLst/>
          </a:prstGeom>
          <a:solidFill>
            <a:schemeClr val="bg1"/>
          </a:solidFill>
          <a:ln w="9525">
            <a:solidFill>
              <a:srgbClr val="66FFCC"/>
            </a:solidFill>
            <a:miter lim="800000"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" name="Immagine 9" descr="Missione Cuore Vel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82082" y="428604"/>
            <a:ext cx="1112068" cy="900000"/>
          </a:xfrm>
          <a:prstGeom prst="rect">
            <a:avLst/>
          </a:prstGeom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B1E8FEAF-10E9-B118-8BBE-E6B8F45A7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omocuore Onlus (@ComocuoreOnlus) / X">
            <a:extLst>
              <a:ext uri="{FF2B5EF4-FFF2-40B4-BE49-F238E27FC236}">
                <a16:creationId xmlns:a16="http://schemas.microsoft.com/office/drawing/2014/main" id="{D42C3070-4134-EB8E-5F7B-797088CC4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458" y="5169159"/>
            <a:ext cx="1559314" cy="155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3FE04BF-5DFA-667A-6255-040D442DB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935" y="452146"/>
            <a:ext cx="11523306" cy="59537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5CBB95-351E-9A2C-73D3-6952E3847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3269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olo 1"/>
          <p:cNvSpPr>
            <a:spLocks noGrp="1"/>
          </p:cNvSpPr>
          <p:nvPr>
            <p:ph type="title"/>
          </p:nvPr>
        </p:nvSpPr>
        <p:spPr>
          <a:xfrm>
            <a:off x="1914526" y="266700"/>
            <a:ext cx="8539163" cy="1104900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chemeClr val="tx2"/>
                </a:solidFill>
                <a:ea typeface="ＭＳ Ｐゴシック" pitchFamily="34" charset="-128"/>
              </a:rPr>
              <a:t>IL </a:t>
            </a:r>
            <a:r>
              <a:rPr lang="it-IT" b="1" dirty="0" err="1">
                <a:solidFill>
                  <a:schemeClr val="tx2"/>
                </a:solidFill>
                <a:ea typeface="ＭＳ Ｐゴシック" pitchFamily="34" charset="-128"/>
              </a:rPr>
              <a:t>PASSATO……</a:t>
            </a:r>
            <a:endParaRPr lang="it-IT" b="1" dirty="0">
              <a:solidFill>
                <a:schemeClr val="tx2"/>
              </a:solidFill>
              <a:ea typeface="ＭＳ Ｐゴシック" pitchFamily="34" charset="-128"/>
            </a:endParaRP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2839" y="2000241"/>
            <a:ext cx="5602287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876" y="1500189"/>
            <a:ext cx="3114675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35EDCAF7-10F3-630C-99B1-939681693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omocuore Onlus (@ComocuoreOnlus) / X">
            <a:extLst>
              <a:ext uri="{FF2B5EF4-FFF2-40B4-BE49-F238E27FC236}">
                <a16:creationId xmlns:a16="http://schemas.microsoft.com/office/drawing/2014/main" id="{D6FB3CF5-30F6-6324-134C-2D0A9873C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979" y="236231"/>
            <a:ext cx="1559314" cy="155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IL </a:t>
            </a:r>
            <a:r>
              <a:rPr lang="it-IT" b="1" dirty="0" err="1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PRESENTE…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.</a:t>
            </a:r>
          </a:p>
        </p:txBody>
      </p:sp>
      <p:pic>
        <p:nvPicPr>
          <p:cNvPr id="4403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535" y="447675"/>
            <a:ext cx="2339975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54265" y="1557338"/>
            <a:ext cx="3357562" cy="505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2" descr="http://www.linguaggioglobale.com/SOS/img/37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6177" y="1542468"/>
            <a:ext cx="238125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9" name="Picture 12" descr="http://www.comocuore.org/lib/images/def_60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06041" y="4841875"/>
            <a:ext cx="2474913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0" name="Picture 1"/>
          <p:cNvPicPr>
            <a:picLocks noChangeAspect="1" noChangeArrowheads="1"/>
          </p:cNvPicPr>
          <p:nvPr/>
        </p:nvPicPr>
        <p:blipFill>
          <a:blip r:embed="rId7"/>
          <a:srcRect r="23758"/>
          <a:stretch>
            <a:fillRect/>
          </a:stretch>
        </p:blipFill>
        <p:spPr bwMode="auto">
          <a:xfrm>
            <a:off x="4914334" y="4165600"/>
            <a:ext cx="2489200" cy="244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" name="Picture 2" descr="Comocuore Onlus (@ComocuoreOnlus) / X">
            <a:extLst>
              <a:ext uri="{FF2B5EF4-FFF2-40B4-BE49-F238E27FC236}">
                <a16:creationId xmlns:a16="http://schemas.microsoft.com/office/drawing/2014/main" id="{AA375063-3866-778E-73B0-07CCA198C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979" y="236231"/>
            <a:ext cx="1559314" cy="155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C35CE0E9-3D67-7015-D8F7-C9E27C1A3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Qual è la catena della sopravvivenza? Secondo le linee guida dell'AHA">
            <a:extLst>
              <a:ext uri="{FF2B5EF4-FFF2-40B4-BE49-F238E27FC236}">
                <a16:creationId xmlns:a16="http://schemas.microsoft.com/office/drawing/2014/main" id="{6E64E808-8646-C303-DA1E-CC1CEBCC2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805" y="2468044"/>
            <a:ext cx="3857253" cy="2103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56AE4BFC-FA86-B7D3-F531-74A65A0C6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89" y="158697"/>
            <a:ext cx="8675676" cy="6505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64329F73-F73C-087F-0D9F-D23402ED2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557" y="158697"/>
            <a:ext cx="2405062" cy="367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B7A6E3E6-22B6-B744-B18A-8437A8018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88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GRAZIE PER L</a:t>
            </a:r>
            <a:r>
              <a:rPr lang="it-IT" altLang="en-US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’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ATTENZIONE..</a:t>
            </a:r>
          </a:p>
        </p:txBody>
      </p:sp>
      <p:pic>
        <p:nvPicPr>
          <p:cNvPr id="46082" name="Picture 4" descr="http://candeli.com/blog/sonno3111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1" y="3657601"/>
            <a:ext cx="3648100" cy="2608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Rectangle 6"/>
          <p:cNvSpPr>
            <a:spLocks noChangeArrowheads="1"/>
          </p:cNvSpPr>
          <p:nvPr/>
        </p:nvSpPr>
        <p:spPr bwMode="auto">
          <a:xfrm>
            <a:off x="6400800" y="1676400"/>
            <a:ext cx="40386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</a:pPr>
            <a:r>
              <a:rPr lang="it-IT" sz="3200" b="1" dirty="0">
                <a:solidFill>
                  <a:schemeClr val="accent1">
                    <a:lumMod val="75000"/>
                  </a:schemeClr>
                </a:solidFill>
              </a:rPr>
              <a:t>….e per l</a:t>
            </a:r>
            <a:r>
              <a:rPr lang="it-IT" altLang="en-US" sz="3200" b="1" dirty="0">
                <a:solidFill>
                  <a:schemeClr val="accent1">
                    <a:lumMod val="75000"/>
                  </a:schemeClr>
                </a:solidFill>
              </a:rPr>
              <a:t>’</a:t>
            </a:r>
            <a:r>
              <a:rPr lang="it-IT" sz="3200" b="1" dirty="0">
                <a:solidFill>
                  <a:schemeClr val="accent1">
                    <a:lumMod val="75000"/>
                  </a:schemeClr>
                </a:solidFill>
              </a:rPr>
              <a:t>interesse 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</a:pPr>
            <a:r>
              <a:rPr lang="it-IT" sz="3200" b="1" dirty="0">
                <a:solidFill>
                  <a:schemeClr val="accent1">
                    <a:lumMod val="75000"/>
                  </a:schemeClr>
                </a:solidFill>
              </a:rPr>
              <a:t>che ho visto nei 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</a:pPr>
            <a:r>
              <a:rPr lang="it-IT" sz="3200" b="1" dirty="0">
                <a:solidFill>
                  <a:schemeClr val="accent1">
                    <a:lumMod val="75000"/>
                  </a:schemeClr>
                </a:solidFill>
              </a:rPr>
              <a:t>vostri sguardi….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</a:pPr>
            <a:endParaRPr lang="it-IT" sz="3200" b="1" dirty="0"/>
          </a:p>
        </p:txBody>
      </p:sp>
      <p:pic>
        <p:nvPicPr>
          <p:cNvPr id="46085" name="Picture 4" descr="foto stadio settembre 20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65238" y="1690688"/>
            <a:ext cx="4525963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8" descr="logo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56814" y="6253163"/>
            <a:ext cx="503237" cy="488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" name="Picture 2" descr="Qual è la catena della sopravvivenza? Secondo le linee guida dell'AHA">
            <a:extLst>
              <a:ext uri="{FF2B5EF4-FFF2-40B4-BE49-F238E27FC236}">
                <a16:creationId xmlns:a16="http://schemas.microsoft.com/office/drawing/2014/main" id="{E07F0565-6AF0-BC40-0181-4BC9A8AFA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35" y="4638157"/>
            <a:ext cx="3857253" cy="2103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b="1" dirty="0">
                <a:solidFill>
                  <a:srgbClr val="1F497D"/>
                </a:solidFill>
                <a:latin typeface="+mn-lt"/>
              </a:rPr>
              <a:t>MORTE IMPROVVISA (SCD)</a:t>
            </a:r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3894" y="1773239"/>
            <a:ext cx="11564888" cy="435292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it-IT" sz="3600" b="1" dirty="0">
                <a:solidFill>
                  <a:schemeClr val="accent1">
                    <a:lumMod val="75000"/>
                  </a:schemeClr>
                </a:solidFill>
              </a:rPr>
              <a:t>Petrarca dopo giorni tristi reclinò il capo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it-IT" sz="3600" b="1" dirty="0">
                <a:solidFill>
                  <a:schemeClr val="accent1">
                    <a:lumMod val="75000"/>
                  </a:schemeClr>
                </a:solidFill>
              </a:rPr>
              <a:t>Morirono per un accesso di ira  l</a:t>
            </a:r>
            <a:r>
              <a:rPr lang="ja-JP" altLang="it-IT" sz="3600" b="1" dirty="0">
                <a:solidFill>
                  <a:schemeClr val="accent1">
                    <a:lumMod val="75000"/>
                  </a:schemeClr>
                </a:solidFill>
              </a:rPr>
              <a:t>’</a:t>
            </a:r>
            <a:r>
              <a:rPr lang="it-IT" sz="3600" b="1" dirty="0">
                <a:solidFill>
                  <a:schemeClr val="accent1">
                    <a:lumMod val="75000"/>
                  </a:schemeClr>
                </a:solidFill>
              </a:rPr>
              <a:t>imperatore </a:t>
            </a:r>
            <a:r>
              <a:rPr lang="it-IT" sz="3600" b="1" dirty="0" err="1">
                <a:solidFill>
                  <a:schemeClr val="accent1">
                    <a:lumMod val="75000"/>
                  </a:schemeClr>
                </a:solidFill>
              </a:rPr>
              <a:t>Nerva</a:t>
            </a:r>
            <a:r>
              <a:rPr lang="it-IT" sz="3600" b="1" dirty="0">
                <a:solidFill>
                  <a:schemeClr val="accent1">
                    <a:lumMod val="75000"/>
                  </a:schemeClr>
                </a:solidFill>
              </a:rPr>
              <a:t> e papa Paolo III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it-IT" sz="3600" b="1" dirty="0">
                <a:solidFill>
                  <a:schemeClr val="accent1">
                    <a:lumMod val="75000"/>
                  </a:schemeClr>
                </a:solidFill>
              </a:rPr>
              <a:t>Moliere stramazzò al suolo mentre recitava il Malato immaginario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it-IT" sz="3600" b="1" dirty="0">
                <a:solidFill>
                  <a:schemeClr val="accent1">
                    <a:lumMod val="75000"/>
                  </a:schemeClr>
                </a:solidFill>
              </a:rPr>
              <a:t>Wagner si accasciò alla tastiera del pianoforte, a Venezia  </a:t>
            </a:r>
          </a:p>
        </p:txBody>
      </p:sp>
      <p:pic>
        <p:nvPicPr>
          <p:cNvPr id="50179" name="Picture 4" descr="scansione00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5648326"/>
            <a:ext cx="33845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C1F12AAE-02F0-E632-A7E3-5EFB03C46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974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1F497D"/>
                </a:solidFill>
                <a:latin typeface="+mn-lt"/>
              </a:rPr>
              <a:t>PREMESSA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902" y="1500188"/>
            <a:ext cx="11579290" cy="4114800"/>
          </a:xfrm>
        </p:spPr>
        <p:txBody>
          <a:bodyPr>
            <a:normAutofit/>
          </a:bodyPr>
          <a:lstStyle/>
          <a:p>
            <a:pPr algn="just"/>
            <a:r>
              <a:rPr lang="it-IT" sz="3600" b="1" dirty="0">
                <a:solidFill>
                  <a:srgbClr val="1F497D"/>
                </a:solidFill>
                <a:cs typeface="Arial" charset="0"/>
              </a:rPr>
              <a:t>La morte cardiaca improvvisa è la prima causa di mortalità in USA e EU</a:t>
            </a:r>
          </a:p>
          <a:p>
            <a:pPr algn="just"/>
            <a:r>
              <a:rPr lang="it-IT" sz="3600" b="1" dirty="0">
                <a:solidFill>
                  <a:srgbClr val="1F497D"/>
                </a:solidFill>
                <a:cs typeface="Arial" charset="0"/>
              </a:rPr>
              <a:t>L’incidenza dell’arresto cardiaco </a:t>
            </a:r>
            <a:r>
              <a:rPr lang="it-IT" sz="3600" b="1" dirty="0" err="1">
                <a:solidFill>
                  <a:srgbClr val="1F497D"/>
                </a:solidFill>
                <a:cs typeface="Arial" charset="0"/>
              </a:rPr>
              <a:t>extraospedaliero</a:t>
            </a:r>
            <a:r>
              <a:rPr lang="it-IT" sz="3600" b="1" dirty="0">
                <a:solidFill>
                  <a:srgbClr val="1F497D"/>
                </a:solidFill>
                <a:cs typeface="Arial" charset="0"/>
              </a:rPr>
              <a:t> (OOHCA) è di circa 0.6 – 1.5/1000 all’anno (in Italia ~ 60.000/anno. Morti sulle strade ~ 9000/anno)</a:t>
            </a:r>
          </a:p>
          <a:p>
            <a:pPr algn="just"/>
            <a:r>
              <a:rPr lang="it-IT" sz="3600" b="1" dirty="0">
                <a:solidFill>
                  <a:srgbClr val="1F497D"/>
                </a:solidFill>
                <a:cs typeface="Arial" charset="0"/>
              </a:rPr>
              <a:t>Il 75-80% dell’OOHCA si verifica a domicilio</a:t>
            </a:r>
          </a:p>
          <a:p>
            <a:pPr algn="just"/>
            <a:r>
              <a:rPr lang="it-IT" sz="3600" b="1" dirty="0">
                <a:solidFill>
                  <a:srgbClr val="1F497D"/>
                </a:solidFill>
                <a:cs typeface="Arial" charset="0"/>
              </a:rPr>
              <a:t>Circa il 95% delle vittime muore prima di arrivare in H</a:t>
            </a:r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3" y="5805264"/>
            <a:ext cx="2828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1" y="5589241"/>
            <a:ext cx="1928813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1BBDB4B9-C9E5-E2F5-AB49-8065C5D05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638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A768A1-1C7B-8F3E-B4A0-03051DBCA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3640" y="365125"/>
            <a:ext cx="5550159" cy="1325563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PRECISAZIONI TERMINOLOGICHE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49077E1-5D75-2CB8-0D22-23E7CAD19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54" y="294495"/>
            <a:ext cx="5117837" cy="6330240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58F3BC7D-2D9D-C92D-65C4-93C79B12E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651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DB936256-E0FA-E137-E3B5-0DF9D6B6D1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148" y="2047452"/>
            <a:ext cx="4964860" cy="206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05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D540E7-1658-2D7F-1E32-5F7805FBA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SCD: CAUSE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B6140ED-FC8D-79BC-2334-A10001D5C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61" y="182677"/>
            <a:ext cx="5475975" cy="650737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B3D57D78-3670-FC42-F51A-5D62991A7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3148" y="2047452"/>
            <a:ext cx="4964860" cy="2065199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19126D05-8F7E-D23A-C30A-F5C887756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651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180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C:\Users\gcorr\Desktop\mortefalcep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814" y="1881188"/>
            <a:ext cx="3571875" cy="239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F04AF3B0-9CAA-42F8-D734-25D56A6F1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chemeClr val="accent1">
                    <a:lumMod val="50000"/>
                  </a:schemeClr>
                </a:solidFill>
              </a:rPr>
              <a:t>ALCUNE MODALITA’ PER FRONTEGGIARE LA MORTE CARDIACA IPROVVISA (SCD)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DB4A1971-40FF-691E-B6C4-E864925C9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682" y="5739606"/>
            <a:ext cx="673100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8FF7CAE8-D784-2FB4-8652-E8F94EADD8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881188"/>
            <a:ext cx="5715311" cy="2778614"/>
          </a:xfrm>
          <a:prstGeom prst="rect">
            <a:avLst/>
          </a:prstGeom>
        </p:spPr>
      </p:pic>
      <p:pic>
        <p:nvPicPr>
          <p:cNvPr id="1026" name="Picture 2" descr="Becchi, pecoroni e scongiuri: non tutte le corna sono uguali - ècampania">
            <a:extLst>
              <a:ext uri="{FF2B5EF4-FFF2-40B4-BE49-F238E27FC236}">
                <a16:creationId xmlns:a16="http://schemas.microsoft.com/office/drawing/2014/main" id="{E71DD463-C3E8-6474-E58E-C34CF8F24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4864099"/>
            <a:ext cx="3345659" cy="1881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erché si dice &quot;fare gli scongiuri&quot;?">
            <a:extLst>
              <a:ext uri="{FF2B5EF4-FFF2-40B4-BE49-F238E27FC236}">
                <a16:creationId xmlns:a16="http://schemas.microsoft.com/office/drawing/2014/main" id="{5683E980-299B-6C97-FD5F-A0BC1405F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511" y="4826128"/>
            <a:ext cx="3915747" cy="195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0903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931</Words>
  <Application>Microsoft Office PowerPoint</Application>
  <PresentationFormat>Widescreen</PresentationFormat>
  <Paragraphs>129</Paragraphs>
  <Slides>40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49" baseType="lpstr">
      <vt:lpstr>AdvPSHEL</vt:lpstr>
      <vt:lpstr>AdvPSHEL-B</vt:lpstr>
      <vt:lpstr>Arial</vt:lpstr>
      <vt:lpstr>Calibri</vt:lpstr>
      <vt:lpstr>Calibri Light</vt:lpstr>
      <vt:lpstr>Monotype Sorts</vt:lpstr>
      <vt:lpstr>Times New Roman</vt:lpstr>
      <vt:lpstr>Wingdings</vt:lpstr>
      <vt:lpstr>Tema di Office</vt:lpstr>
      <vt:lpstr>Presentazione standard di PowerPoint</vt:lpstr>
      <vt:lpstr>TECNICHE DI PRIMO SOCCORSO E DEFIBRILLAZIONE.  PARTE PRIMA  </vt:lpstr>
      <vt:lpstr>Presentazione standard di PowerPoint</vt:lpstr>
      <vt:lpstr>Presentazione standard di PowerPoint</vt:lpstr>
      <vt:lpstr>MORTE IMPROVVISA (SCD)</vt:lpstr>
      <vt:lpstr>PREMESSA</vt:lpstr>
      <vt:lpstr>PRECISAZIONI TERMINOLOGICHE</vt:lpstr>
      <vt:lpstr>SCD: CAUSE</vt:lpstr>
      <vt:lpstr>ALCUNE MODALITA’ PER FRONTEGGIARE LA MORTE CARDIACA IPROVVISA (SCD)</vt:lpstr>
      <vt:lpstr>LA PREVENZIONE PRIMARIA</vt:lpstr>
      <vt:lpstr>SCD ED ESERCIZIO</vt:lpstr>
      <vt:lpstr>IL BUON ESEMPIO</vt:lpstr>
      <vt:lpstr>DEFIBRILLATORI  IMPIANTABILI</vt:lpstr>
      <vt:lpstr>PREDIRE LA SCD NELLA POPOLAZIONE GENERALE</vt:lpstr>
      <vt:lpstr>COSA FARE SE SI ASSISTE AD UN ACC</vt:lpstr>
      <vt:lpstr>LA CATENA DELLA SOPRAVVIVENZA</vt:lpstr>
      <vt:lpstr>PRIMO ANELLO: ATTIVARE I SOCCORSI</vt:lpstr>
      <vt:lpstr>SECONDO ANELLO: PRATICARE LA RCP</vt:lpstr>
      <vt:lpstr>SECONDO ANELLO: PRATICARE LA RCP</vt:lpstr>
      <vt:lpstr>SECONDO ANELLO: PRATICARE LA RCP</vt:lpstr>
      <vt:lpstr>OOHCA: THE REAL WORLD</vt:lpstr>
      <vt:lpstr>INSEGNAMENTO DELL’RCP AI LAICI: UNA STRADA POSSIBILE PER COLMARE IL GAP</vt:lpstr>
      <vt:lpstr>IL PROGETTO MINIANNE</vt:lpstr>
      <vt:lpstr> IL PROGETTO MINIANNE</vt:lpstr>
      <vt:lpstr> IL PROGETTO MINIANNE</vt:lpstr>
      <vt:lpstr>Presentazione standard di PowerPoint</vt:lpstr>
      <vt:lpstr>EFFETTI DELLA DIFFUSIONE DELL’RCP</vt:lpstr>
      <vt:lpstr>I RAGAZZI SALVANO VITE</vt:lpstr>
      <vt:lpstr>Presentazione standard di PowerPoint</vt:lpstr>
      <vt:lpstr>GUADAGNARE TEMPO PER COSA ?</vt:lpstr>
      <vt:lpstr>DEFIBRILLAZIONE PRECOCE</vt:lpstr>
      <vt:lpstr>Presentazione standard di PowerPoint</vt:lpstr>
      <vt:lpstr>DEFIBRILLAZIONE PRECOCE: IL CONTRIBUTO DI COMOCUORE</vt:lpstr>
      <vt:lpstr>DAE IN LOMBARDIA</vt:lpstr>
      <vt:lpstr>DAE A COMO</vt:lpstr>
      <vt:lpstr>Presentazione standard di PowerPoint</vt:lpstr>
      <vt:lpstr>Presentazione standard di PowerPoint</vt:lpstr>
      <vt:lpstr>IL PASSATO……</vt:lpstr>
      <vt:lpstr>IL PRESENTE….</vt:lpstr>
      <vt:lpstr>GRAZIE PER L’ATTENZIONE..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Giovanni Corrado</dc:creator>
  <cp:lastModifiedBy>Giovanni Corrado</cp:lastModifiedBy>
  <cp:revision>4</cp:revision>
  <dcterms:created xsi:type="dcterms:W3CDTF">2023-09-16T10:36:50Z</dcterms:created>
  <dcterms:modified xsi:type="dcterms:W3CDTF">2023-09-16T17:16:22Z</dcterms:modified>
</cp:coreProperties>
</file>