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69" d="100"/>
          <a:sy n="69" d="100"/>
        </p:scale>
        <p:origin x="2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870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5576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4931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6032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6342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3610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3236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974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7542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553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842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8BEBE-630A-4C8A-ADD9-F61140C132CA}" type="datetimeFigureOut">
              <a:rPr lang="it-IT" smtClean="0"/>
              <a:t>06/06/2023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49912-3746-4BC4-B3D2-14FC8DE5CF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746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sz="5300" dirty="0" smtClean="0"/>
              <a:t>ASST Lariana</a:t>
            </a:r>
            <a:br>
              <a:rPr lang="it-IT" sz="5300" dirty="0" smtClean="0"/>
            </a:br>
            <a:r>
              <a:rPr lang="it-IT" sz="5300" dirty="0" err="1" smtClean="0"/>
              <a:t>Unita’</a:t>
            </a:r>
            <a:r>
              <a:rPr lang="it-IT" sz="5300" dirty="0" smtClean="0"/>
              <a:t> Operativa di </a:t>
            </a:r>
            <a:r>
              <a:rPr lang="it-IT" sz="5300" dirty="0" smtClean="0"/>
              <a:t>D</a:t>
            </a:r>
            <a:r>
              <a:rPr lang="it-IT" sz="5300" dirty="0" smtClean="0"/>
              <a:t>ermatologia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sz="3600" dirty="0" smtClean="0"/>
              <a:t>dott.ssa Amelia Locatelli</a:t>
            </a:r>
            <a:endParaRPr lang="it-IT" sz="36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3934690"/>
            <a:ext cx="3865417" cy="1456099"/>
          </a:xfrm>
          <a:prstGeom prst="rect">
            <a:avLst/>
          </a:prstGeom>
        </p:spPr>
      </p:pic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0836" y="3687648"/>
            <a:ext cx="11222182" cy="1840316"/>
          </a:xfrm>
        </p:spPr>
        <p:txBody>
          <a:bodyPr/>
          <a:lstStyle/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78673"/>
            <a:ext cx="3789653" cy="156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10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dermatologia:</a:t>
            </a:r>
          </a:p>
          <a:p>
            <a:r>
              <a:rPr lang="it-IT" dirty="0" smtClean="0"/>
              <a:t>3 dermatologi ospedalieri</a:t>
            </a:r>
          </a:p>
          <a:p>
            <a:r>
              <a:rPr lang="it-IT" dirty="0" smtClean="0"/>
              <a:t>8 dermatologi specialisti ambulatoriali</a:t>
            </a:r>
          </a:p>
          <a:p>
            <a:r>
              <a:rPr lang="it-IT" dirty="0" smtClean="0"/>
              <a:t>Prestazioni effettuate nel 2019(intese come </a:t>
            </a:r>
            <a:r>
              <a:rPr lang="it-IT" dirty="0" smtClean="0"/>
              <a:t>numero visite urgenti o programmate di base):10 879.</a:t>
            </a:r>
            <a:endParaRPr lang="it-IT" dirty="0" smtClean="0"/>
          </a:p>
          <a:p>
            <a:r>
              <a:rPr lang="it-IT" dirty="0" smtClean="0"/>
              <a:t>Prestazioni stimate tra aprile e dicembre 2023:9320.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3673" y="635402"/>
            <a:ext cx="2563091" cy="74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37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Interventi di piccola chirurgia ambulatoriale:</a:t>
            </a:r>
          </a:p>
          <a:p>
            <a:r>
              <a:rPr lang="it-IT" dirty="0" smtClean="0"/>
              <a:t>Anno 2019: 906</a:t>
            </a:r>
          </a:p>
          <a:p>
            <a:r>
              <a:rPr lang="it-IT" dirty="0" smtClean="0"/>
              <a:t>Anno 2022:2645</a:t>
            </a:r>
          </a:p>
          <a:p>
            <a:endParaRPr lang="it-IT" dirty="0"/>
          </a:p>
          <a:p>
            <a:r>
              <a:rPr lang="it-IT" dirty="0" err="1" smtClean="0"/>
              <a:t>Follow</a:t>
            </a:r>
            <a:r>
              <a:rPr lang="it-IT" dirty="0" smtClean="0"/>
              <a:t> up oncologico:</a:t>
            </a:r>
          </a:p>
          <a:p>
            <a:r>
              <a:rPr lang="it-IT" dirty="0" smtClean="0"/>
              <a:t>Anno 2019:380</a:t>
            </a:r>
          </a:p>
          <a:p>
            <a:r>
              <a:rPr lang="it-IT" dirty="0" smtClean="0"/>
              <a:t>Anno 2022:1386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600" y="817418"/>
            <a:ext cx="2698356" cy="78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0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43890" y="2576945"/>
            <a:ext cx="10009909" cy="3600018"/>
          </a:xfrm>
        </p:spPr>
        <p:txBody>
          <a:bodyPr/>
          <a:lstStyle/>
          <a:p>
            <a:r>
              <a:rPr lang="it-IT" dirty="0" err="1" smtClean="0"/>
              <a:t>Follow</a:t>
            </a:r>
            <a:r>
              <a:rPr lang="it-IT" dirty="0" smtClean="0"/>
              <a:t> up soggetti in farmaci biologici o con immunosoppressori:</a:t>
            </a:r>
          </a:p>
          <a:p>
            <a:r>
              <a:rPr lang="it-IT" dirty="0" smtClean="0"/>
              <a:t>Anno 2019:287</a:t>
            </a:r>
          </a:p>
          <a:p>
            <a:r>
              <a:rPr lang="it-IT" dirty="0" smtClean="0"/>
              <a:t>Anno 2022:498</a:t>
            </a:r>
          </a:p>
          <a:p>
            <a:r>
              <a:rPr lang="it-IT" dirty="0" smtClean="0"/>
              <a:t>Anno 2023 ( gennaio-aprile) 460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4439" y="748145"/>
            <a:ext cx="3232689" cy="94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9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Numero melanomi asportati :</a:t>
            </a:r>
          </a:p>
          <a:p>
            <a:r>
              <a:rPr lang="it-IT" dirty="0" smtClean="0"/>
              <a:t>Anno 2019:110</a:t>
            </a:r>
          </a:p>
          <a:p>
            <a:r>
              <a:rPr lang="it-IT" dirty="0" smtClean="0"/>
              <a:t>Anno 2022:310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485" y="665018"/>
            <a:ext cx="2924315" cy="85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48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08364" y="2424545"/>
            <a:ext cx="10245436" cy="3752418"/>
          </a:xfrm>
        </p:spPr>
        <p:txBody>
          <a:bodyPr/>
          <a:lstStyle/>
          <a:p>
            <a:r>
              <a:rPr lang="it-IT" dirty="0" smtClean="0"/>
              <a:t>Il melanoma rappresenta il 6° tipo di neoplasia </a:t>
            </a:r>
            <a:r>
              <a:rPr lang="it-IT" dirty="0" err="1" smtClean="0"/>
              <a:t>piu’</a:t>
            </a:r>
            <a:r>
              <a:rPr lang="it-IT" dirty="0" smtClean="0"/>
              <a:t> comune nei paesi industrializzati.</a:t>
            </a:r>
          </a:p>
          <a:p>
            <a:r>
              <a:rPr lang="it-IT" dirty="0" smtClean="0"/>
              <a:t>E’ il secondo  per frequenza tra gli uomini ed il terzo tra le donne in Italia.</a:t>
            </a:r>
          </a:p>
          <a:p>
            <a:r>
              <a:rPr lang="it-IT" dirty="0" err="1" smtClean="0"/>
              <a:t>Eta’</a:t>
            </a:r>
            <a:r>
              <a:rPr lang="it-IT" dirty="0" smtClean="0"/>
              <a:t> </a:t>
            </a:r>
            <a:r>
              <a:rPr lang="it-IT" dirty="0" err="1" smtClean="0"/>
              <a:t>piu’</a:t>
            </a:r>
            <a:r>
              <a:rPr lang="it-IT" dirty="0" smtClean="0"/>
              <a:t> rappresentata: tra </a:t>
            </a:r>
            <a:r>
              <a:rPr lang="it-IT" dirty="0" smtClean="0"/>
              <a:t>25- </a:t>
            </a:r>
            <a:r>
              <a:rPr lang="it-IT" dirty="0" smtClean="0"/>
              <a:t>50 anni.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7418" y="541475"/>
            <a:ext cx="3348037" cy="9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3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Unita’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Anche per il melanoma, come per la maggior parte delle neoplasie, la genesi </a:t>
            </a:r>
            <a:r>
              <a:rPr lang="it-IT" dirty="0" err="1" smtClean="0"/>
              <a:t>e’</a:t>
            </a:r>
            <a:r>
              <a:rPr lang="it-IT" dirty="0" smtClean="0"/>
              <a:t> MULTIFATTORIALE.</a:t>
            </a:r>
          </a:p>
          <a:p>
            <a:endParaRPr lang="it-IT" dirty="0" smtClean="0"/>
          </a:p>
          <a:p>
            <a:r>
              <a:rPr lang="it-IT" dirty="0" smtClean="0"/>
              <a:t>Non </a:t>
            </a:r>
            <a:r>
              <a:rPr lang="it-IT" dirty="0" err="1" smtClean="0"/>
              <a:t>e’cioe</a:t>
            </a:r>
            <a:r>
              <a:rPr lang="it-IT" dirty="0" smtClean="0"/>
              <a:t>’ imputabile ad una singola causa, ma ad un insieme di cofattori il cui contributo specifico non </a:t>
            </a:r>
            <a:r>
              <a:rPr lang="it-IT" dirty="0" err="1" smtClean="0"/>
              <a:t>e’</a:t>
            </a:r>
            <a:r>
              <a:rPr lang="it-IT" dirty="0" smtClean="0"/>
              <a:t> noto.</a:t>
            </a:r>
          </a:p>
          <a:p>
            <a:r>
              <a:rPr lang="it-IT" dirty="0" smtClean="0"/>
              <a:t>Fattori ormonali, metabolici, </a:t>
            </a:r>
            <a:r>
              <a:rPr lang="it-IT" dirty="0" err="1" smtClean="0"/>
              <a:t>ambientali,immunitari</a:t>
            </a:r>
            <a:r>
              <a:rPr lang="it-IT" dirty="0" smtClean="0"/>
              <a:t> e genetici.</a:t>
            </a:r>
            <a:endParaRPr lang="it-IT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6073" y="665018"/>
            <a:ext cx="3221053" cy="93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13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Data l’elevata frequenza dei tumori nella popolazione </a:t>
            </a:r>
            <a:r>
              <a:rPr lang="it-IT" dirty="0" err="1" smtClean="0"/>
              <a:t>generale,la</a:t>
            </a:r>
            <a:r>
              <a:rPr lang="it-IT" dirty="0" smtClean="0"/>
              <a:t> presenza di </a:t>
            </a:r>
            <a:r>
              <a:rPr lang="it-IT" dirty="0" err="1" smtClean="0"/>
              <a:t>piu’</a:t>
            </a:r>
            <a:r>
              <a:rPr lang="it-IT" dirty="0" smtClean="0"/>
              <a:t> familiari affetti da neoplasie o da individui con neoplasie multiple nell’arco della vita, potrebbe essere dovuta semplicemente a </a:t>
            </a:r>
            <a:r>
              <a:rPr lang="it-IT" dirty="0" err="1" smtClean="0"/>
              <a:t>casualita’</a:t>
            </a:r>
            <a:r>
              <a:rPr lang="it-IT" dirty="0"/>
              <a:t> </a:t>
            </a:r>
            <a:r>
              <a:rPr lang="it-IT" dirty="0" smtClean="0"/>
              <a:t>o all’effetto di comuni fattori di rischio.</a:t>
            </a:r>
          </a:p>
          <a:p>
            <a:r>
              <a:rPr lang="it-IT" dirty="0" smtClean="0"/>
              <a:t>Solo in una minoranza dei casi l’insorgenza della malattie neoplastica </a:t>
            </a:r>
            <a:r>
              <a:rPr lang="it-IT" dirty="0" err="1" smtClean="0"/>
              <a:t>e’</a:t>
            </a:r>
            <a:r>
              <a:rPr lang="it-IT" dirty="0" smtClean="0"/>
              <a:t> da ricondurre ad alterazione genetica predisponente.</a:t>
            </a:r>
          </a:p>
          <a:p>
            <a:r>
              <a:rPr lang="it-IT" dirty="0" smtClean="0"/>
              <a:t>Circa il 10% dei pazienti con diagnosi di melanoma ha almeno 1 familiare affetto da tale patologia e questi casi vengono definiti «</a:t>
            </a:r>
            <a:r>
              <a:rPr lang="it-IT" dirty="0" err="1" smtClean="0"/>
              <a:t>familiari».E</a:t>
            </a:r>
            <a:r>
              <a:rPr lang="it-IT" dirty="0" smtClean="0"/>
              <a:t> solo il 20% di questi </a:t>
            </a:r>
            <a:r>
              <a:rPr lang="it-IT" dirty="0" err="1" smtClean="0"/>
              <a:t>e’</a:t>
            </a:r>
            <a:r>
              <a:rPr lang="it-IT" dirty="0" smtClean="0"/>
              <a:t> riconducibile a sindromi ereditarie.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9200" y="692626"/>
            <a:ext cx="3126364" cy="91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29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Il melanoma maligno </a:t>
            </a:r>
            <a:r>
              <a:rPr lang="it-IT" dirty="0" err="1" smtClean="0"/>
              <a:t>e’</a:t>
            </a:r>
            <a:r>
              <a:rPr lang="it-IT" dirty="0" smtClean="0"/>
              <a:t> dunque una neoplasia in continuo aumento e si tratta di uno dei principali tumori che insorgono in giovane </a:t>
            </a:r>
            <a:r>
              <a:rPr lang="it-IT" dirty="0" err="1" smtClean="0"/>
              <a:t>eta’</a:t>
            </a:r>
            <a:r>
              <a:rPr lang="it-IT" dirty="0" smtClean="0"/>
              <a:t>.</a:t>
            </a:r>
          </a:p>
          <a:p>
            <a:endParaRPr lang="it-IT" dirty="0"/>
          </a:p>
          <a:p>
            <a:r>
              <a:rPr lang="it-IT" dirty="0" smtClean="0"/>
              <a:t>In Europa, durante il periodo 1995-2012 si </a:t>
            </a:r>
            <a:r>
              <a:rPr lang="it-IT" dirty="0" err="1" smtClean="0"/>
              <a:t>e’</a:t>
            </a:r>
            <a:r>
              <a:rPr lang="it-IT" dirty="0" smtClean="0"/>
              <a:t> riscontrato un aumento statisticamente significativo dell’incidenza del melanoma sia per le forme solamente cutanee(+7,7% negli uomini, +6,2% nelle donne) che per quelle invasive(+4% uomini,+3% donne).</a:t>
            </a:r>
          </a:p>
          <a:p>
            <a:endParaRPr lang="it-IT" dirty="0"/>
          </a:p>
          <a:p>
            <a:r>
              <a:rPr lang="it-IT" dirty="0" smtClean="0"/>
              <a:t>In Italia sono stati stimati circa 14.900 casi nel 2020</a:t>
            </a:r>
            <a:r>
              <a:rPr lang="it-IT" dirty="0" smtClean="0"/>
              <a:t>.</a:t>
            </a:r>
          </a:p>
          <a:p>
            <a:r>
              <a:rPr lang="it-IT" dirty="0" smtClean="0"/>
              <a:t>Dati </a:t>
            </a:r>
            <a:r>
              <a:rPr lang="it-IT" dirty="0" smtClean="0"/>
              <a:t>di prevalenza di circa 80.000.</a:t>
            </a:r>
          </a:p>
          <a:p>
            <a:r>
              <a:rPr lang="it-IT" dirty="0" smtClean="0"/>
              <a:t>I tassi di incidenza sono </a:t>
            </a:r>
            <a:r>
              <a:rPr lang="it-IT" dirty="0" smtClean="0"/>
              <a:t>notevolmente </a:t>
            </a:r>
            <a:r>
              <a:rPr lang="it-IT" dirty="0" err="1" smtClean="0"/>
              <a:t>piu’</a:t>
            </a:r>
            <a:r>
              <a:rPr lang="it-IT" dirty="0" smtClean="0"/>
              <a:t> bassi al sud.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7527" y="414617"/>
            <a:ext cx="3320328" cy="96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STUDIO PER LA REALIZZAZIONE DI UNA «MELANOMA UNIT»</a:t>
            </a:r>
          </a:p>
          <a:p>
            <a:endParaRPr lang="it-IT" dirty="0"/>
          </a:p>
          <a:p>
            <a:r>
              <a:rPr lang="it-IT" dirty="0" smtClean="0"/>
              <a:t>Sulla base dei dati che sono stati elencati, si fa strada sempre di </a:t>
            </a:r>
            <a:r>
              <a:rPr lang="it-IT" dirty="0" err="1" smtClean="0"/>
              <a:t>piu’</a:t>
            </a:r>
            <a:r>
              <a:rPr lang="it-IT" dirty="0" smtClean="0"/>
              <a:t> la </a:t>
            </a:r>
            <a:r>
              <a:rPr lang="it-IT" dirty="0" err="1" smtClean="0"/>
              <a:t>necessita’della</a:t>
            </a:r>
            <a:r>
              <a:rPr lang="it-IT" dirty="0" smtClean="0"/>
              <a:t> costituzione di una </a:t>
            </a:r>
            <a:r>
              <a:rPr lang="it-IT" dirty="0" err="1" smtClean="0"/>
              <a:t>Unita’</a:t>
            </a:r>
            <a:r>
              <a:rPr lang="it-IT" dirty="0" smtClean="0"/>
              <a:t> </a:t>
            </a:r>
            <a:r>
              <a:rPr lang="it-IT" dirty="0"/>
              <a:t>O</a:t>
            </a:r>
            <a:r>
              <a:rPr lang="it-IT" dirty="0" smtClean="0"/>
              <a:t>perativa Specifica per il melanoma e i non melanoma </a:t>
            </a:r>
            <a:r>
              <a:rPr lang="it-IT" dirty="0" err="1" smtClean="0"/>
              <a:t>skin</a:t>
            </a:r>
            <a:r>
              <a:rPr lang="it-IT" dirty="0" smtClean="0"/>
              <a:t> </a:t>
            </a:r>
            <a:r>
              <a:rPr lang="it-IT" dirty="0" err="1" smtClean="0"/>
              <a:t>cancers</a:t>
            </a:r>
            <a:r>
              <a:rPr lang="it-IT" dirty="0" smtClean="0"/>
              <a:t>.</a:t>
            </a:r>
          </a:p>
          <a:p>
            <a:r>
              <a:rPr lang="it-IT" dirty="0" smtClean="0"/>
              <a:t>Per la costituzione di </a:t>
            </a:r>
            <a:r>
              <a:rPr lang="it-IT" dirty="0" smtClean="0"/>
              <a:t>tale </a:t>
            </a:r>
            <a:r>
              <a:rPr lang="it-IT" dirty="0" err="1" smtClean="0"/>
              <a:t>Unita’</a:t>
            </a:r>
            <a:r>
              <a:rPr lang="it-IT" dirty="0" smtClean="0"/>
              <a:t> si </a:t>
            </a:r>
            <a:r>
              <a:rPr lang="it-IT" dirty="0" smtClean="0"/>
              <a:t>sono presi a prestito elementi costitutivi della </a:t>
            </a:r>
            <a:r>
              <a:rPr lang="it-IT" dirty="0" err="1" smtClean="0"/>
              <a:t>Breast</a:t>
            </a:r>
            <a:r>
              <a:rPr lang="it-IT" dirty="0" smtClean="0"/>
              <a:t> </a:t>
            </a:r>
            <a:r>
              <a:rPr lang="it-IT" dirty="0" err="1" smtClean="0"/>
              <a:t>unit</a:t>
            </a:r>
            <a:r>
              <a:rPr lang="it-IT" dirty="0" smtClean="0"/>
              <a:t>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8255" y="533396"/>
            <a:ext cx="3375746" cy="98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55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2161309"/>
            <a:ext cx="10515600" cy="4015654"/>
          </a:xfrm>
        </p:spPr>
        <p:txBody>
          <a:bodyPr/>
          <a:lstStyle/>
          <a:p>
            <a:r>
              <a:rPr lang="it-IT" dirty="0" smtClean="0"/>
              <a:t>Con il termine di </a:t>
            </a:r>
            <a:r>
              <a:rPr lang="it-IT" b="1" dirty="0" smtClean="0"/>
              <a:t>Melanoma Unit </a:t>
            </a:r>
            <a:r>
              <a:rPr lang="it-IT" dirty="0" smtClean="0"/>
              <a:t>si intende rappresentare i centri multidisciplinari per la cura del melanoma e dei non melanoma </a:t>
            </a:r>
            <a:r>
              <a:rPr lang="it-IT" dirty="0" err="1" smtClean="0"/>
              <a:t>skin</a:t>
            </a:r>
            <a:r>
              <a:rPr lang="it-IT" dirty="0" smtClean="0"/>
              <a:t> </a:t>
            </a:r>
            <a:r>
              <a:rPr lang="it-IT" dirty="0" err="1" smtClean="0"/>
              <a:t>cancers</a:t>
            </a:r>
            <a:r>
              <a:rPr lang="it-IT" dirty="0" smtClean="0"/>
              <a:t>.</a:t>
            </a:r>
          </a:p>
          <a:p>
            <a:r>
              <a:rPr lang="it-IT" dirty="0" smtClean="0"/>
              <a:t>Non si tratta di un luogo fisico definito, ma di un insieme di luoghi, ognuno con la sua </a:t>
            </a:r>
            <a:r>
              <a:rPr lang="it-IT" dirty="0" err="1" smtClean="0"/>
              <a:t>specificita’</a:t>
            </a:r>
            <a:r>
              <a:rPr lang="it-IT" dirty="0" smtClean="0"/>
              <a:t>, che definiscano </a:t>
            </a:r>
            <a:r>
              <a:rPr lang="it-IT" b="1" dirty="0" smtClean="0"/>
              <a:t>un percorso unitario e multidisciplinare</a:t>
            </a:r>
            <a:r>
              <a:rPr lang="it-IT" dirty="0" smtClean="0"/>
              <a:t> che va dal protocollo delle indagini per la diagnosi precoce, fino alla gestione del rischio ereditario.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2836" y="610147"/>
            <a:ext cx="3112511" cy="907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84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Le linee di indirizzo sulle </a:t>
            </a:r>
            <a:r>
              <a:rPr lang="it-IT" dirty="0" err="1" smtClean="0"/>
              <a:t>modalita’</a:t>
            </a:r>
            <a:r>
              <a:rPr lang="it-IT" dirty="0" smtClean="0"/>
              <a:t> organizzative ed </a:t>
            </a:r>
            <a:r>
              <a:rPr lang="it-IT" dirty="0" err="1" smtClean="0"/>
              <a:t>assintenziali</a:t>
            </a:r>
            <a:r>
              <a:rPr lang="it-IT" dirty="0" smtClean="0"/>
              <a:t> dei centri di senologia ( intesa stato-regioni 18/12/2014), </a:t>
            </a:r>
            <a:r>
              <a:rPr lang="it-IT" dirty="0" smtClean="0"/>
              <a:t>definiscono </a:t>
            </a:r>
            <a:r>
              <a:rPr lang="it-IT" dirty="0" smtClean="0"/>
              <a:t>l’importanza della presenza all’interno della Unit di </a:t>
            </a:r>
            <a:r>
              <a:rPr lang="it-IT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una associazione di volontariato dedicata</a:t>
            </a:r>
            <a:r>
              <a:rPr lang="it-IT" b="1" dirty="0" smtClean="0"/>
              <a:t>.</a:t>
            </a:r>
          </a:p>
          <a:p>
            <a:endParaRPr lang="it-IT" dirty="0"/>
          </a:p>
          <a:p>
            <a:r>
              <a:rPr lang="it-IT" dirty="0" smtClean="0"/>
              <a:t>Si parla di </a:t>
            </a:r>
            <a:r>
              <a:rPr lang="it-IT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 team multidisciplinare </a:t>
            </a:r>
            <a:r>
              <a:rPr lang="it-IT" dirty="0" smtClean="0"/>
              <a:t>che risponda alle esigenze del paziente. All’interno del team </a:t>
            </a:r>
            <a:r>
              <a:rPr lang="it-IT" dirty="0" err="1" smtClean="0"/>
              <a:t>e’</a:t>
            </a:r>
            <a:r>
              <a:rPr lang="it-IT" dirty="0" smtClean="0"/>
              <a:t> </a:t>
            </a:r>
            <a:r>
              <a:rPr lang="it-IT" dirty="0" err="1" smtClean="0"/>
              <a:t>possibibile</a:t>
            </a:r>
            <a:r>
              <a:rPr lang="it-IT" dirty="0" smtClean="0"/>
              <a:t> trovare diverse figure professionali.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4509" y="434815"/>
            <a:ext cx="3251055" cy="94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50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E in effetti la nostra equipe per il melanoma,  che ha stilato le linee guida aziendali per il trattamento della patologia, prevedono:</a:t>
            </a:r>
          </a:p>
          <a:p>
            <a:r>
              <a:rPr lang="it-IT" dirty="0" smtClean="0"/>
              <a:t>Dermatologo</a:t>
            </a:r>
          </a:p>
          <a:p>
            <a:r>
              <a:rPr lang="it-IT" dirty="0" smtClean="0"/>
              <a:t>Chirurgo plastico</a:t>
            </a:r>
          </a:p>
          <a:p>
            <a:r>
              <a:rPr lang="it-IT" dirty="0" smtClean="0"/>
              <a:t>Oncologo</a:t>
            </a:r>
          </a:p>
          <a:p>
            <a:r>
              <a:rPr lang="it-IT" dirty="0" err="1" smtClean="0"/>
              <a:t>Anatomo</a:t>
            </a:r>
            <a:r>
              <a:rPr lang="it-IT" dirty="0" smtClean="0"/>
              <a:t> patologo</a:t>
            </a:r>
          </a:p>
          <a:p>
            <a:r>
              <a:rPr lang="it-IT" dirty="0" smtClean="0"/>
              <a:t>Genetista</a:t>
            </a:r>
          </a:p>
          <a:p>
            <a:r>
              <a:rPr lang="it-IT" dirty="0" smtClean="0"/>
              <a:t>Psicologo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0" y="537436"/>
            <a:ext cx="3361892" cy="98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4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Quali sono i vantaggi di una organizzazione </a:t>
            </a:r>
            <a:r>
              <a:rPr lang="it-IT" dirty="0" err="1" smtClean="0"/>
              <a:t>cosi’</a:t>
            </a:r>
            <a:r>
              <a:rPr lang="it-IT" dirty="0" smtClean="0"/>
              <a:t> concepita?</a:t>
            </a:r>
          </a:p>
          <a:p>
            <a:r>
              <a:rPr lang="it-IT" dirty="0" smtClean="0"/>
              <a:t>Innanzitutto avere a disposizione </a:t>
            </a:r>
            <a:r>
              <a:rPr lang="it-IT" b="1" dirty="0" smtClean="0"/>
              <a:t>uno staff esperto e specializzato </a:t>
            </a:r>
            <a:r>
              <a:rPr lang="it-IT" dirty="0" smtClean="0"/>
              <a:t>che garantisce elevati standard di cura e terapie innovative, </a:t>
            </a:r>
            <a:r>
              <a:rPr lang="it-IT" dirty="0" err="1" smtClean="0"/>
              <a:t>cioe’</a:t>
            </a:r>
            <a:r>
              <a:rPr lang="it-IT" dirty="0" smtClean="0"/>
              <a:t> un insieme di fattori che determina un innalzamento notevole della percentuale di sopravvivenza.</a:t>
            </a:r>
          </a:p>
          <a:p>
            <a:endParaRPr lang="it-IT" dirty="0"/>
          </a:p>
          <a:p>
            <a:r>
              <a:rPr lang="it-IT" dirty="0" smtClean="0"/>
              <a:t>Ogni centro costruisce e mette a disposizione del paziente un </a:t>
            </a:r>
            <a:r>
              <a:rPr lang="it-IT" b="1" dirty="0" smtClean="0"/>
              <a:t>percorso ideale</a:t>
            </a:r>
            <a:r>
              <a:rPr lang="it-IT" dirty="0" smtClean="0"/>
              <a:t>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4643" y="515071"/>
            <a:ext cx="3517794" cy="102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46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16181" y="1898072"/>
            <a:ext cx="10356273" cy="3655435"/>
          </a:xfrm>
        </p:spPr>
        <p:txBody>
          <a:bodyPr/>
          <a:lstStyle/>
          <a:p>
            <a:r>
              <a:rPr lang="it-IT" dirty="0" smtClean="0"/>
              <a:t>Poter seguire il paziente nel tempo secondo le </a:t>
            </a:r>
            <a:r>
              <a:rPr lang="it-IT" dirty="0" err="1" smtClean="0"/>
              <a:t>modalita’</a:t>
            </a:r>
            <a:r>
              <a:rPr lang="it-IT" dirty="0" smtClean="0"/>
              <a:t> indicate dal protocollo, programmando le visite di </a:t>
            </a:r>
            <a:r>
              <a:rPr lang="it-IT" dirty="0" err="1" smtClean="0"/>
              <a:t>follow</a:t>
            </a:r>
            <a:r>
              <a:rPr lang="it-IT" dirty="0" smtClean="0"/>
              <a:t> up e rilasciando le impegnative necessarie per gli approfondimenti diagnostici.</a:t>
            </a:r>
          </a:p>
          <a:p>
            <a:endParaRPr lang="it-IT" dirty="0"/>
          </a:p>
          <a:p>
            <a:r>
              <a:rPr lang="it-IT" dirty="0" smtClean="0"/>
              <a:t>Preparare la modulistica necessaria per l’ottenimento della esenzione del ticket facendo in modo di non gravare sul paziente con lungaggini burocratiche.</a:t>
            </a:r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6582" y="573791"/>
            <a:ext cx="3237201" cy="94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44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Programmare  </a:t>
            </a:r>
            <a:r>
              <a:rPr lang="it-IT" dirty="0" smtClean="0"/>
              <a:t>gli </a:t>
            </a:r>
            <a:r>
              <a:rPr lang="it-IT" dirty="0" smtClean="0"/>
              <a:t>interventi chirurgici successivi al primo o presso la dermatologia, oppure, nei casi </a:t>
            </a:r>
            <a:r>
              <a:rPr lang="it-IT" dirty="0" err="1" smtClean="0"/>
              <a:t>piu’</a:t>
            </a:r>
            <a:r>
              <a:rPr lang="it-IT" dirty="0" smtClean="0"/>
              <a:t> complessi, inviando direttamente alla chirurgi plastica.</a:t>
            </a:r>
          </a:p>
          <a:p>
            <a:r>
              <a:rPr lang="it-IT" dirty="0" err="1" smtClean="0"/>
              <a:t>Anlogamente</a:t>
            </a:r>
            <a:r>
              <a:rPr lang="it-IT" dirty="0" smtClean="0"/>
              <a:t> programmare una valutazione oncologica qualora se ne ravvisi la </a:t>
            </a:r>
            <a:r>
              <a:rPr lang="it-IT" dirty="0" err="1" smtClean="0"/>
              <a:t>necessita’</a:t>
            </a:r>
            <a:r>
              <a:rPr lang="it-IT" dirty="0" smtClean="0"/>
              <a:t>.</a:t>
            </a:r>
          </a:p>
          <a:p>
            <a:r>
              <a:rPr lang="it-IT" dirty="0" smtClean="0"/>
              <a:t>Considerare l’importanza di una valutazione dei nevi per i familiari consanguinei e seguire con particolare </a:t>
            </a:r>
            <a:r>
              <a:rPr lang="it-IT" dirty="0" err="1" smtClean="0"/>
              <a:t>attezione</a:t>
            </a:r>
            <a:r>
              <a:rPr lang="it-IT" dirty="0" smtClean="0"/>
              <a:t> quei pazienti che mostrano una predisposizione genetica.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8178" y="623454"/>
            <a:ext cx="3363603" cy="98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7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Dare </a:t>
            </a:r>
            <a:r>
              <a:rPr lang="it-IT" dirty="0" err="1" smtClean="0"/>
              <a:t>disponibilita’</a:t>
            </a:r>
            <a:r>
              <a:rPr lang="it-IT" dirty="0" smtClean="0"/>
              <a:t> al supporto clinico dermatologico ed al colloquio ogni qual </a:t>
            </a:r>
            <a:r>
              <a:rPr lang="it-IT" dirty="0" smtClean="0"/>
              <a:t>volta </a:t>
            </a:r>
            <a:r>
              <a:rPr lang="it-IT" dirty="0" smtClean="0"/>
              <a:t>il paziente ne senta la </a:t>
            </a:r>
            <a:r>
              <a:rPr lang="it-IT" dirty="0" err="1" smtClean="0"/>
              <a:t>necessita</a:t>
            </a:r>
            <a:r>
              <a:rPr lang="it-IT" dirty="0" err="1" smtClean="0"/>
              <a:t>’</a:t>
            </a:r>
            <a:r>
              <a:rPr lang="it-IT" dirty="0" smtClean="0"/>
              <a:t>.</a:t>
            </a:r>
          </a:p>
          <a:p>
            <a:r>
              <a:rPr lang="it-IT" dirty="0" smtClean="0"/>
              <a:t>Essere un punto di </a:t>
            </a:r>
            <a:r>
              <a:rPr lang="it-IT" dirty="0" err="1" smtClean="0"/>
              <a:t>riferiento</a:t>
            </a:r>
            <a:r>
              <a:rPr lang="it-IT" dirty="0" smtClean="0"/>
              <a:t> per tutti i pazienti ed i loro familiari.</a:t>
            </a:r>
          </a:p>
          <a:p>
            <a:r>
              <a:rPr lang="it-IT" dirty="0" smtClean="0"/>
              <a:t>Elaborare strategie preventive dedicate alla popolazione, in linea con le indicazioni nazionali, divenendo un motore di screening.</a:t>
            </a:r>
          </a:p>
          <a:p>
            <a:r>
              <a:rPr lang="it-IT" dirty="0" smtClean="0"/>
              <a:t>Consolidare legami con le strutture esterne all’azienda che si occupano della problematica creando un network capace di elaborare strategie di intervento rapide ed efficaci per ciascun paziente.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6579" y="568036"/>
            <a:ext cx="3553676" cy="103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1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Unita’</a:t>
            </a:r>
            <a:r>
              <a:rPr lang="it-IT" dirty="0" smtClean="0"/>
              <a:t> Operativa di Dermatologia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953492" y="1524000"/>
            <a:ext cx="8645236" cy="3906982"/>
          </a:xfrm>
        </p:spPr>
        <p:txBody>
          <a:bodyPr/>
          <a:lstStyle/>
          <a:p>
            <a:r>
              <a:rPr lang="it-IT" dirty="0" smtClean="0"/>
              <a:t>Vi ringrazio per l’attenzione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492" y="2317710"/>
            <a:ext cx="7476258" cy="427214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9310" y="858982"/>
            <a:ext cx="2852544" cy="83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75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956</Words>
  <Application>Microsoft Office PowerPoint</Application>
  <PresentationFormat>Widescreen</PresentationFormat>
  <Paragraphs>85</Paragraphs>
  <Slides>18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di Office</vt:lpstr>
      <vt:lpstr>ASST Lariana Unita’ Operativa di Dermatologia dott.ssa Amelia Locatelli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  <vt:lpstr>Unita’ Operativa di Dermatologia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Amelia</dc:creator>
  <cp:lastModifiedBy>Amelia</cp:lastModifiedBy>
  <cp:revision>20</cp:revision>
  <dcterms:created xsi:type="dcterms:W3CDTF">2023-06-05T18:50:57Z</dcterms:created>
  <dcterms:modified xsi:type="dcterms:W3CDTF">2023-06-06T21:42:52Z</dcterms:modified>
</cp:coreProperties>
</file>