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sldIdLst>
    <p:sldId id="256" r:id="rId2"/>
    <p:sldId id="272" r:id="rId3"/>
    <p:sldId id="257" r:id="rId4"/>
    <p:sldId id="269" r:id="rId5"/>
    <p:sldId id="258" r:id="rId6"/>
    <p:sldId id="260" r:id="rId7"/>
    <p:sldId id="261" r:id="rId8"/>
    <p:sldId id="262" r:id="rId9"/>
    <p:sldId id="267" r:id="rId10"/>
    <p:sldId id="263" r:id="rId11"/>
    <p:sldId id="264" r:id="rId12"/>
    <p:sldId id="273" r:id="rId13"/>
    <p:sldId id="268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51277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9476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067820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93957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36547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5210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56553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718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48924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4228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15290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14060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34714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46696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12831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7002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7588E-FB21-4324-BCE9-C04240AC89AB}" type="datetimeFigureOut">
              <a:rPr lang="it-IT" smtClean="0"/>
              <a:pPr/>
              <a:t>19/04/2023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6074855-7D88-45FD-8FE1-58B6124A2FD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7344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  <p:sldLayoutId id="21474838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44898" y="1051729"/>
            <a:ext cx="9298308" cy="1646302"/>
          </a:xfrm>
        </p:spPr>
        <p:txBody>
          <a:bodyPr/>
          <a:lstStyle/>
          <a:p>
            <a:pPr algn="ctr"/>
            <a:r>
              <a:rPr lang="it-IT" dirty="0" smtClean="0"/>
              <a:t>Genetica e oncologia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8056" y="3080081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Dott.ssa Elena </a:t>
            </a:r>
            <a:r>
              <a:rPr lang="it-IT" dirty="0" err="1">
                <a:solidFill>
                  <a:schemeClr val="tx1"/>
                </a:solidFill>
              </a:rPr>
              <a:t>Repetti</a:t>
            </a:r>
            <a:endParaRPr lang="it-IT" dirty="0">
              <a:solidFill>
                <a:schemeClr val="tx1"/>
              </a:solidFill>
            </a:endParaRPr>
          </a:p>
          <a:p>
            <a:pPr algn="ctr"/>
            <a:r>
              <a:rPr lang="it-IT" dirty="0">
                <a:solidFill>
                  <a:schemeClr val="tx1"/>
                </a:solidFill>
              </a:rPr>
              <a:t>Medico Genetista</a:t>
            </a:r>
          </a:p>
        </p:txBody>
      </p:sp>
      <p:sp>
        <p:nvSpPr>
          <p:cNvPr id="4" name="Rettangolo 3"/>
          <p:cNvSpPr/>
          <p:nvPr/>
        </p:nvSpPr>
        <p:spPr>
          <a:xfrm>
            <a:off x="3333251" y="296433"/>
            <a:ext cx="5192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/>
              <a:t>Como, 19/04/2023</a:t>
            </a:r>
            <a:endParaRPr lang="it-IT" dirty="0"/>
          </a:p>
          <a:p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7412" name="Picture 4" descr="TomaLa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2459" y="5374256"/>
            <a:ext cx="3776442" cy="7738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26827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223234"/>
            <a:ext cx="8596668" cy="1320800"/>
          </a:xfrm>
        </p:spPr>
        <p:txBody>
          <a:bodyPr/>
          <a:lstStyle/>
          <a:p>
            <a:pPr algn="ctr"/>
            <a:r>
              <a:rPr lang="it-IT" dirty="0"/>
              <a:t>Caratteristiche del test genetico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442435"/>
            <a:ext cx="8596668" cy="4598928"/>
          </a:xfrm>
        </p:spPr>
        <p:txBody>
          <a:bodyPr>
            <a:normAutofit/>
          </a:bodyPr>
          <a:lstStyle/>
          <a:p>
            <a:r>
              <a:rPr lang="it-IT" dirty="0"/>
              <a:t>Molto complesso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 Risultati non sempre chiari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r>
              <a:rPr lang="it-IT" dirty="0"/>
              <a:t>Forti implicazioni psicologiche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Costo</a:t>
            </a:r>
          </a:p>
        </p:txBody>
      </p:sp>
      <p:pic>
        <p:nvPicPr>
          <p:cNvPr id="8196" name="Picture 4" descr="http://www.qabiria.com/media/k2/items/cache/1ea804dbf6a45ba977293c237ecc1b08_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802" y="1071167"/>
            <a:ext cx="2046866" cy="137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thumbs.dreamstime.com/z/fascio-di-saldo-negativo-e-del-positivo-334429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0" t="2275" r="466" b="25363"/>
          <a:stretch/>
        </p:blipFill>
        <p:spPr bwMode="auto">
          <a:xfrm>
            <a:off x="5232337" y="2169547"/>
            <a:ext cx="2661632" cy="163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://www.ilcapone.it/wp-content/uploads/2015/03/deflazion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5668" y="3960664"/>
            <a:ext cx="2571352" cy="192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://www.repubblica.it/images/2013/04/25/132805416-0a4475d5-042c-4ada-bbed-dcd2fbb36d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8904" y="4915575"/>
            <a:ext cx="1779796" cy="179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216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9851" y="236112"/>
            <a:ext cx="8596668" cy="1320800"/>
          </a:xfrm>
        </p:spPr>
        <p:txBody>
          <a:bodyPr/>
          <a:lstStyle/>
          <a:p>
            <a:pPr algn="ctr"/>
            <a:r>
              <a:rPr lang="it-IT" dirty="0"/>
              <a:t>Non tutti devono sottoporsi al test, ma chi dovrebbe accedere al test?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748465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it-IT" sz="2000" dirty="0"/>
              <a:t>Valutazione da parte di specialisti (oncologi, senologi, ginecologi)</a:t>
            </a:r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/>
              <a:t>Consulenza genetica oncologica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CRITERI </a:t>
            </a:r>
            <a:r>
              <a:rPr lang="it-IT" dirty="0" err="1">
                <a:solidFill>
                  <a:schemeClr val="accent4">
                    <a:lumMod val="75000"/>
                  </a:schemeClr>
                </a:solidFill>
              </a:rPr>
              <a:t>DI</a:t>
            </a:r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it-IT" dirty="0" smtClean="0">
                <a:solidFill>
                  <a:schemeClr val="accent4">
                    <a:lumMod val="75000"/>
                  </a:schemeClr>
                </a:solidFill>
              </a:rPr>
              <a:t>SELEZIONE (quali e quanti tumori presenti in famiglia, età di insorgenza, caratteristiche istologiche del </a:t>
            </a:r>
            <a:r>
              <a:rPr lang="it-IT" dirty="0" err="1" smtClean="0">
                <a:solidFill>
                  <a:schemeClr val="accent4">
                    <a:lumMod val="75000"/>
                  </a:schemeClr>
                </a:solidFill>
              </a:rPr>
              <a:t>tumore…</a:t>
            </a:r>
            <a:r>
              <a:rPr lang="it-IT" dirty="0" smtClean="0">
                <a:solidFill>
                  <a:schemeClr val="accent4">
                    <a:lumMod val="75000"/>
                  </a:schemeClr>
                </a:solidFill>
              </a:rPr>
              <a:t>)</a:t>
            </a:r>
            <a:endParaRPr lang="it-IT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9218" name="Picture 2" descr="http://previews.123rf.com/images/kakigori/kakigori1401/kakigori140100048/25521810-Ospedale-gruppo-equipe-medica-fatta-di-medici-infermieri-e-chirurgo-permanente-sorridente-con-le-bra-Archivio-Fotografic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6" t="10942" b="9804"/>
          <a:stretch/>
        </p:blipFill>
        <p:spPr bwMode="auto">
          <a:xfrm>
            <a:off x="6996023" y="2075927"/>
            <a:ext cx="3439182" cy="274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8417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82770"/>
          </a:xfrm>
        </p:spPr>
        <p:txBody>
          <a:bodyPr/>
          <a:lstStyle/>
          <a:p>
            <a:r>
              <a:rPr lang="it-IT" dirty="0" smtClean="0"/>
              <a:t>Cos’è la consulenza genetica oncologica?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1507" y="1686136"/>
            <a:ext cx="8596668" cy="3880773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E’un colloquio medico in cui, ricostruendo l’albero genealogico e raccogliendo le informazioni cliniche del paziente e dei suoi famigliari, è possibile identificare le persone con una predisposizione genetica a sviluppare tumori in uno o più organi. </a:t>
            </a:r>
          </a:p>
          <a:p>
            <a:r>
              <a:rPr lang="it-IT" dirty="0" smtClean="0"/>
              <a:t>Il medico genetista è sempre più protagonista nella prevenzione primaria e secondaria di persone sane e nelle scelte terapeutiche di persone che sono già state colpite del tumore.</a:t>
            </a:r>
          </a:p>
          <a:p>
            <a:endParaRPr lang="it-IT" dirty="0" smtClean="0"/>
          </a:p>
          <a:p>
            <a:r>
              <a:rPr lang="it-IT" dirty="0" smtClean="0"/>
              <a:t>Il genetista è in grado di valutare il rischio oncologico della persona, prescrivere test genetici di predisposizione per quel rischio spiegando loro i limiti e i benefici di queste analisi e soprattutto commentando i risultati ottenuti e le ricadute famigliari che possono avere. </a:t>
            </a:r>
          </a:p>
          <a:p>
            <a:r>
              <a:rPr lang="it-IT" dirty="0" smtClean="0"/>
              <a:t>Il genetista può confrontarsi con gli altri specialisti (oncologo, </a:t>
            </a:r>
            <a:r>
              <a:rPr lang="it-IT" dirty="0" err="1" smtClean="0"/>
              <a:t>senologo</a:t>
            </a:r>
            <a:r>
              <a:rPr lang="it-IT" dirty="0" smtClean="0"/>
              <a:t>, </a:t>
            </a:r>
            <a:r>
              <a:rPr lang="it-IT" dirty="0" err="1" smtClean="0"/>
              <a:t>ginecologo…</a:t>
            </a:r>
            <a:r>
              <a:rPr lang="it-IT" dirty="0" smtClean="0"/>
              <a:t>) che seguono il paziente suggerendo già al momento della diagnosi test di </a:t>
            </a:r>
            <a:r>
              <a:rPr lang="it-IT" dirty="0" err="1" smtClean="0"/>
              <a:t>farmacogenetica</a:t>
            </a:r>
            <a:r>
              <a:rPr lang="it-IT" dirty="0" smtClean="0"/>
              <a:t> e </a:t>
            </a:r>
            <a:r>
              <a:rPr lang="it-IT" dirty="0" err="1" smtClean="0"/>
              <a:t>farmacogenomica</a:t>
            </a:r>
            <a:r>
              <a:rPr lang="it-IT" dirty="0" smtClean="0"/>
              <a:t> per una terapia personalizzata del tumore che possa limitarne gli effetti collaterali e prevederne l’efficacia.</a:t>
            </a:r>
          </a:p>
          <a:p>
            <a:endParaRPr lang="it-IT" dirty="0"/>
          </a:p>
        </p:txBody>
      </p:sp>
      <p:pic>
        <p:nvPicPr>
          <p:cNvPr id="4" name="Picture 4" descr="http://centrogenesi.com/wp-content/uploads/2013/05/albero_genealogic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85030" y="1552276"/>
            <a:ext cx="2606970" cy="325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Grazie per l’attenzione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3314" name="Picture 2" descr="http://www.meteoweb.eu/wp-content/uploads/2015/02/TUMORE-SE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0381" y="1698279"/>
            <a:ext cx="6339371" cy="42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2174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Il tumore si eredita?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1923691"/>
            <a:ext cx="8596668" cy="4117671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Molti fattori intervengono nell’insorgenza del tumore: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- ambientali (esposizioni consapevoli e inconsapevoli)</a:t>
            </a:r>
          </a:p>
          <a:p>
            <a:r>
              <a:rPr lang="it-IT" dirty="0" smtClean="0"/>
              <a:t>- alimentari (dieta sbilanciata e scorretta)</a:t>
            </a:r>
          </a:p>
          <a:p>
            <a:r>
              <a:rPr lang="it-IT" dirty="0" smtClean="0"/>
              <a:t>- stili di vita scorretti (fumo, abuso di alcool, </a:t>
            </a:r>
            <a:r>
              <a:rPr lang="it-IT" dirty="0" err="1" smtClean="0"/>
              <a:t>sovrappeso…</a:t>
            </a:r>
            <a:r>
              <a:rPr lang="it-IT" dirty="0" smtClean="0"/>
              <a:t>)</a:t>
            </a:r>
          </a:p>
          <a:p>
            <a:r>
              <a:rPr lang="it-IT" dirty="0" smtClean="0"/>
              <a:t>- età</a:t>
            </a:r>
          </a:p>
          <a:p>
            <a:r>
              <a:rPr lang="it-IT" dirty="0" smtClean="0"/>
              <a:t>- predisposizione genetica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0591" y="285128"/>
            <a:ext cx="11462214" cy="637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4875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https://mamamate.files.wordpress.com/2012/02/cromoso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941" y="288534"/>
            <a:ext cx="8602059" cy="622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encrypted-tbn1.gstatic.com/images?q=tbn:ANd9GcR9sS7axQEWCopszBtlIbsBt-hr7Dd7cITFQsYjQkrus70oAdzfb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70144" y="2814130"/>
            <a:ext cx="3139337" cy="222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ccia in giù 5"/>
          <p:cNvSpPr/>
          <p:nvPr/>
        </p:nvSpPr>
        <p:spPr>
          <a:xfrm rot="3036322">
            <a:off x="10842938" y="2541377"/>
            <a:ext cx="675859" cy="1366331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9144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angolo isoscele 5"/>
          <p:cNvSpPr/>
          <p:nvPr/>
        </p:nvSpPr>
        <p:spPr>
          <a:xfrm rot="10800000">
            <a:off x="3193960" y="1648668"/>
            <a:ext cx="6941711" cy="5056489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99268" y="622478"/>
            <a:ext cx="5474734" cy="5778321"/>
          </a:xfrm>
        </p:spPr>
        <p:txBody>
          <a:bodyPr/>
          <a:lstStyle/>
          <a:p>
            <a:r>
              <a:rPr lang="it-IT" sz="4000" dirty="0"/>
              <a:t>      Geni coinvolti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>    </a:t>
            </a:r>
            <a:r>
              <a:rPr lang="it-IT" dirty="0">
                <a:solidFill>
                  <a:schemeClr val="tx1"/>
                </a:solidFill>
              </a:rPr>
              <a:t>BRCA1            </a:t>
            </a:r>
            <a:r>
              <a:rPr lang="it-IT" dirty="0" smtClean="0">
                <a:solidFill>
                  <a:schemeClr val="tx1"/>
                </a:solidFill>
              </a:rPr>
              <a:t>BRCA2</a:t>
            </a:r>
            <a:br>
              <a:rPr lang="it-IT" dirty="0" smtClean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/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 smtClean="0">
                <a:solidFill>
                  <a:schemeClr val="tx1"/>
                </a:solidFill>
              </a:rPr>
              <a:t>MSH6, MSH2, PMS2, MHL1</a:t>
            </a:r>
            <a:r>
              <a:rPr lang="it-IT" dirty="0">
                <a:solidFill>
                  <a:schemeClr val="tx1"/>
                </a:solidFill>
              </a:rPr>
              <a:t/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/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/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>         </a:t>
            </a:r>
            <a:r>
              <a:rPr lang="it-IT" dirty="0" smtClean="0">
                <a:solidFill>
                  <a:schemeClr val="tx1"/>
                </a:solidFill>
              </a:rPr>
              <a:t>  CHEK2    ATM</a:t>
            </a:r>
            <a:r>
              <a:rPr lang="it-IT" dirty="0">
                <a:solidFill>
                  <a:schemeClr val="tx1"/>
                </a:solidFill>
              </a:rPr>
              <a:t/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/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b="1" dirty="0">
                <a:solidFill>
                  <a:schemeClr val="tx1"/>
                </a:solidFill>
              </a:rPr>
              <a:t>                </a:t>
            </a:r>
            <a:r>
              <a:rPr lang="it-IT" sz="2800" b="1" dirty="0">
                <a:solidFill>
                  <a:schemeClr val="tx1"/>
                </a:solidFill>
              </a:rPr>
              <a:t>PALB2</a:t>
            </a:r>
          </a:p>
        </p:txBody>
      </p:sp>
      <p:pic>
        <p:nvPicPr>
          <p:cNvPr id="3076" name="Picture 4" descr="http://www.cogentech.it/images/mutazione-genetica-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593" y="0"/>
            <a:ext cx="2673766" cy="245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4481847" y="3365544"/>
            <a:ext cx="71679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it-IT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it-IT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</a:t>
            </a:r>
            <a:r>
              <a:rPr lang="it-IT" sz="2800" b="1" dirty="0" smtClean="0"/>
              <a:t>TP53             </a:t>
            </a:r>
            <a:r>
              <a:rPr lang="it-IT" sz="2800" b="1" dirty="0"/>
              <a:t>PTEN</a:t>
            </a:r>
            <a:r>
              <a:rPr lang="it-IT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it-IT" sz="28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xmlns="" val="270360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17430" y="335814"/>
            <a:ext cx="5603523" cy="459346"/>
          </a:xfrm>
        </p:spPr>
        <p:txBody>
          <a:bodyPr>
            <a:normAutofit fontScale="90000"/>
          </a:bodyPr>
          <a:lstStyle/>
          <a:p>
            <a:r>
              <a:rPr lang="it-IT" dirty="0"/>
              <a:t>Rischi correlati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17430" y="1375727"/>
            <a:ext cx="5241701" cy="5219274"/>
          </a:xfrm>
        </p:spPr>
        <p:txBody>
          <a:bodyPr>
            <a:normAutofit/>
          </a:bodyPr>
          <a:lstStyle/>
          <a:p>
            <a:r>
              <a:rPr lang="it-IT" dirty="0"/>
              <a:t>Mutazioni di BRCA1 comportano un rischio del 50-85% di sviluppare un cancro della mammella nel corso della vita, ed un rischio del 15-40% di andare incontro ad un cancro dell’ovaio. </a:t>
            </a:r>
          </a:p>
          <a:p>
            <a:r>
              <a:rPr lang="it-IT" dirty="0"/>
              <a:t>Mutazioni di BRCA2 comportano il rischio di sviluppare nel corso della vita un cancro della mammella del 50-85 % per le donne, mentre per il cancro dell’ovaio è del 14-27%. </a:t>
            </a:r>
          </a:p>
          <a:p>
            <a:r>
              <a:rPr lang="it-IT" dirty="0"/>
              <a:t>Mutazioni in BRCA2, inoltre, determinano un aumento di rischio (8% circa) di tumore al pancreas, soprattutto nelle famiglie dove sono già presenti casi di questo tumore.</a:t>
            </a:r>
          </a:p>
          <a:p>
            <a:endParaRPr lang="it-IT" dirty="0"/>
          </a:p>
        </p:txBody>
      </p:sp>
      <p:pic>
        <p:nvPicPr>
          <p:cNvPr id="5122" name="Picture 2" descr="http://www.meteoweb.eu/wp-content/uploads/2014/01/FATTORI-RISCHIO-TUMORE-OVARICO-Cop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0071" y="1375727"/>
            <a:ext cx="4544856" cy="364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0939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1166"/>
          </a:xfrm>
        </p:spPr>
        <p:txBody>
          <a:bodyPr/>
          <a:lstStyle/>
          <a:p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…e nel maschio?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BRCA1 e BRCA2 comportano un lieve ( circa 7%) incremento di rischio di carcinoma mammario e di altri tumori: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della prostata (20%)</a:t>
            </a:r>
          </a:p>
          <a:p>
            <a:r>
              <a:rPr lang="it-IT" dirty="0"/>
              <a:t>del colon</a:t>
            </a:r>
          </a:p>
          <a:p>
            <a:r>
              <a:rPr lang="it-IT" dirty="0"/>
              <a:t>del pancreas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6148" name="Picture 4" descr="http://previews.123rf.com/images/pixologic/pixologic1207/pixologic120700046/14671674-3d-illustrazione-di-tutti-gli-organi-interni-di-illustrazione-maschio-3d-corpo-di-tutti-gli-organi-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0642" y="2820471"/>
            <a:ext cx="2860283" cy="286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3107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6574" y="2998044"/>
            <a:ext cx="8596668" cy="935865"/>
          </a:xfrm>
        </p:spPr>
        <p:txBody>
          <a:bodyPr/>
          <a:lstStyle/>
          <a:p>
            <a:pPr algn="ctr"/>
            <a:r>
              <a:rPr lang="it-IT" dirty="0"/>
              <a:t>TEST GENETICO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1521" y="570768"/>
            <a:ext cx="8596668" cy="5461813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PER LA PAZIENTE</a:t>
            </a:r>
            <a:r>
              <a:rPr lang="it-IT" dirty="0"/>
              <a:t>                                            </a:t>
            </a:r>
            <a:r>
              <a:rPr lang="it-IT" dirty="0">
                <a:solidFill>
                  <a:schemeClr val="accent4">
                    <a:lumMod val="75000"/>
                  </a:schemeClr>
                </a:solidFill>
              </a:rPr>
              <a:t>TEST DIAGNOSTICO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solidFill>
                  <a:srgbClr val="00B050"/>
                </a:solidFill>
              </a:rPr>
              <a:t>PER I FAMIGLIARI</a:t>
            </a:r>
            <a:r>
              <a:rPr lang="it-IT" dirty="0"/>
              <a:t>                                             </a:t>
            </a:r>
            <a:r>
              <a:rPr lang="it-IT" dirty="0">
                <a:solidFill>
                  <a:srgbClr val="00B050"/>
                </a:solidFill>
              </a:rPr>
              <a:t>TEST PREDITTIVO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3124141" y="1320767"/>
            <a:ext cx="1944710" cy="3090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3124141" y="4930246"/>
            <a:ext cx="1944710" cy="3090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3649" y="1059790"/>
            <a:ext cx="3296710" cy="94191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4836" y="4718590"/>
            <a:ext cx="3788105" cy="950799"/>
          </a:xfrm>
          <a:prstGeom prst="rect">
            <a:avLst/>
          </a:prstGeom>
        </p:spPr>
      </p:pic>
      <p:pic>
        <p:nvPicPr>
          <p:cNvPr id="7170" name="Picture 2" descr="http://img1.ilmessaggero.it/ArchivioNews/20130528_jolie64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672" y="4663775"/>
            <a:ext cx="1626485" cy="192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3.bp.blogspot.com/-J7mTzUa9wf8/VL56xfbh9GI/AAAAAAAAezs/_6WS2wseElg/s1600/Marge%2B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727" y="992265"/>
            <a:ext cx="2112376" cy="158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previews.123rf.com/images/robeo/robeo0808/robeo080800013/3404267-I-campioni-di-sangue-in-provette-di-vetro-da-laboratorio--Archivio-Fotografic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3460" y="2612021"/>
            <a:ext cx="2075345" cy="13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8655170" y="2527539"/>
            <a:ext cx="30796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00B0F0"/>
                </a:solidFill>
              </a:rPr>
              <a:t>Il test genetico non è mai fine a se stesso !!</a:t>
            </a:r>
            <a:endParaRPr lang="it-IT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551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IMPORTANTE!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279562"/>
            <a:ext cx="8596668" cy="4444382"/>
          </a:xfrm>
        </p:spPr>
        <p:txBody>
          <a:bodyPr/>
          <a:lstStyle/>
          <a:p>
            <a:r>
              <a:rPr lang="it-IT" b="1" dirty="0"/>
              <a:t>Avere un risultato positivo non significa che si svilupperà sicuramente un tumore</a:t>
            </a:r>
            <a:r>
              <a:rPr lang="it-IT" dirty="0"/>
              <a:t> o che recidiverà, ma permette di attuare tutte le strategie di sorveglianza (protocolli di </a:t>
            </a:r>
            <a:r>
              <a:rPr lang="it-IT" dirty="0" err="1"/>
              <a:t>imaging</a:t>
            </a:r>
            <a:r>
              <a:rPr lang="it-IT" dirty="0"/>
              <a:t> mirati) e di prevenzione (chirurgica, farmacologica e di stili di vita) per far sì che ciò non accada o che accada il più tardi possibile.</a:t>
            </a:r>
          </a:p>
          <a:p>
            <a:endParaRPr lang="it-IT" dirty="0"/>
          </a:p>
          <a:p>
            <a:r>
              <a:rPr lang="it-IT" b="1" dirty="0"/>
              <a:t>Avere un risultato negativo o incerto </a:t>
            </a:r>
            <a:r>
              <a:rPr lang="it-IT" dirty="0"/>
              <a:t>non esclude a priori l’insorgenza di un tumore e ogni tipo di risposta va interpretata da un genetista e rivista in base all’anamnesi personale e familiare del paziente.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dirty="0"/>
              <a:t>La decisione finale se sottoporsi o meno all’esecuzione dei test genetici è strettamente personale.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1266" name="Picture 2" descr="http://www.computercash.it/images/attenzio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4673" y="165928"/>
            <a:ext cx="1826657" cy="152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1195074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Rosso viola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437</TotalTime>
  <Words>568</Words>
  <Application>Microsoft Office PowerPoint</Application>
  <PresentationFormat>Personalizzato</PresentationFormat>
  <Paragraphs>72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Sfaccettatura</vt:lpstr>
      <vt:lpstr>Genetica e oncologia</vt:lpstr>
      <vt:lpstr>Il tumore si eredita?</vt:lpstr>
      <vt:lpstr>Diapositiva 3</vt:lpstr>
      <vt:lpstr>Diapositiva 4</vt:lpstr>
      <vt:lpstr>      Geni coinvolti      BRCA1            BRCA2  MSH6, MSH2, PMS2, MHL1              CHEK2    ATM                  PALB2</vt:lpstr>
      <vt:lpstr>Rischi correlati</vt:lpstr>
      <vt:lpstr>…e nel maschio?</vt:lpstr>
      <vt:lpstr>TEST GENETICO</vt:lpstr>
      <vt:lpstr>IMPORTANTE!</vt:lpstr>
      <vt:lpstr>Caratteristiche del test genetico</vt:lpstr>
      <vt:lpstr>Non tutti devono sottoporsi al test, ma chi dovrebbe accedere al test?</vt:lpstr>
      <vt:lpstr>Cos’è la consulenza genetica oncologica?</vt:lpstr>
      <vt:lpstr>Grazie per l’attenzione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Carcinoma della mammella:  si eredita?</dc:title>
  <dc:creator>Centro Servizi</dc:creator>
  <cp:lastModifiedBy>erepetti</cp:lastModifiedBy>
  <cp:revision>45</cp:revision>
  <dcterms:created xsi:type="dcterms:W3CDTF">2015-10-01T09:29:48Z</dcterms:created>
  <dcterms:modified xsi:type="dcterms:W3CDTF">2023-04-19T13:38:53Z</dcterms:modified>
</cp:coreProperties>
</file>