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37" r:id="rId2"/>
    <p:sldId id="300" r:id="rId3"/>
    <p:sldId id="302" r:id="rId4"/>
    <p:sldId id="330" r:id="rId5"/>
    <p:sldId id="306" r:id="rId6"/>
    <p:sldId id="303" r:id="rId7"/>
    <p:sldId id="305" r:id="rId8"/>
    <p:sldId id="334" r:id="rId9"/>
    <p:sldId id="335" r:id="rId10"/>
    <p:sldId id="331" r:id="rId11"/>
    <p:sldId id="332" r:id="rId12"/>
    <p:sldId id="304" r:id="rId13"/>
    <p:sldId id="309" r:id="rId14"/>
    <p:sldId id="308" r:id="rId15"/>
    <p:sldId id="310" r:id="rId16"/>
    <p:sldId id="333" r:id="rId17"/>
    <p:sldId id="313" r:id="rId18"/>
    <p:sldId id="314" r:id="rId19"/>
    <p:sldId id="311" r:id="rId20"/>
    <p:sldId id="315" r:id="rId21"/>
    <p:sldId id="336" r:id="rId22"/>
    <p:sldId id="320" r:id="rId23"/>
    <p:sldId id="316" r:id="rId24"/>
    <p:sldId id="321" r:id="rId25"/>
    <p:sldId id="322" r:id="rId26"/>
    <p:sldId id="317" r:id="rId27"/>
    <p:sldId id="318" r:id="rId28"/>
    <p:sldId id="319" r:id="rId29"/>
    <p:sldId id="323" r:id="rId30"/>
    <p:sldId id="325" r:id="rId31"/>
    <p:sldId id="326" r:id="rId32"/>
    <p:sldId id="327" r:id="rId3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19428"/>
    <a:srgbClr val="D8223A"/>
    <a:srgbClr val="474D4E"/>
    <a:srgbClr val="2C2E7B"/>
    <a:srgbClr val="EACB00"/>
    <a:srgbClr val="FCFCFC"/>
    <a:srgbClr val="F8FAF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6782" autoAdjust="0"/>
  </p:normalViewPr>
  <p:slideViewPr>
    <p:cSldViewPr snapToGrid="0">
      <p:cViewPr varScale="1">
        <p:scale>
          <a:sx n="111" d="100"/>
          <a:sy n="111" d="100"/>
        </p:scale>
        <p:origin x="-55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D6D4D-5397-448C-8DD4-E9C349AB4D7C}" type="datetimeFigureOut">
              <a:rPr lang="it-IT" smtClean="0"/>
              <a:pPr/>
              <a:t>14/04/2023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E7A676-D1C8-44B1-8CD2-14F126F8A93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273793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7A676-D1C8-44B1-8CD2-14F126F8A934}" type="slidenum">
              <a:rPr lang="it-IT" smtClean="0"/>
              <a:pPr/>
              <a:t>7</a:t>
            </a:fld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report ISS rilasciato in occasione della giornata mondiale contro il fumo di tabacco, 2022</a:t>
            </a:r>
          </a:p>
          <a:p>
            <a:r>
              <a:rPr lang="it-IT" dirty="0" smtClean="0"/>
              <a:t>Fuma 1 italiano su 4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5A321-A708-43FD-867E-D3BE5A3405DD}" type="slidenum">
              <a:rPr lang="it-IT" smtClean="0"/>
              <a:pPr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934258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Complice forse anche il periodo pandemico appena trascorso,</a:t>
            </a:r>
            <a:r>
              <a:rPr lang="it-IT" baseline="0" dirty="0" smtClean="0"/>
              <a:t> nuovamente l’incidenza dei fumatori è in aumento in entrambi i sessi in Italia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5A321-A708-43FD-867E-D3BE5A3405DD}" type="slidenum">
              <a:rPr lang="it-IT" smtClean="0"/>
              <a:pPr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384349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7A676-D1C8-44B1-8CD2-14F126F8A934}" type="slidenum">
              <a:rPr lang="it-IT" smtClean="0"/>
              <a:pPr/>
              <a:t>20</a:t>
            </a:fld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7A676-D1C8-44B1-8CD2-14F126F8A934}" type="slidenum">
              <a:rPr lang="it-IT" smtClean="0"/>
              <a:pPr/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220003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Non solo da sostanze, ma anche da comportamenti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7A676-D1C8-44B1-8CD2-14F126F8A934}" type="slidenum">
              <a:rPr lang="it-IT" smtClean="0"/>
              <a:pPr/>
              <a:t>25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6852746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E7A676-D1C8-44B1-8CD2-14F126F8A934}" type="slidenum">
              <a:rPr lang="it-IT" smtClean="0"/>
              <a:pPr/>
              <a:t>30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30880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1F65-638B-48F9-AB2A-1E577237865C}" type="datetimeFigureOut">
              <a:rPr lang="it-IT" smtClean="0"/>
              <a:pPr/>
              <a:t>14/04/2023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B9B0-11F1-4AB1-8DD2-0AB5D5D8B78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375517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1F65-638B-48F9-AB2A-1E577237865C}" type="datetimeFigureOut">
              <a:rPr lang="it-IT" smtClean="0"/>
              <a:pPr/>
              <a:t>14/04/2023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B9B0-11F1-4AB1-8DD2-0AB5D5D8B78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702839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1F65-638B-48F9-AB2A-1E577237865C}" type="datetimeFigureOut">
              <a:rPr lang="it-IT" smtClean="0"/>
              <a:pPr/>
              <a:t>14/04/2023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B9B0-11F1-4AB1-8DD2-0AB5D5D8B78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698032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xmlns="" id="{5CDD8D1A-0597-5B30-ACA6-F945F1D137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967" y="395404"/>
            <a:ext cx="8666896" cy="4766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>
                <a:solidFill>
                  <a:srgbClr val="1D3A76"/>
                </a:solidFill>
              </a:defRPr>
            </a:lvl1pPr>
          </a:lstStyle>
          <a:p>
            <a:r>
              <a:rPr lang="it-IT" dirty="0"/>
              <a:t>Titolo</a:t>
            </a:r>
          </a:p>
        </p:txBody>
      </p:sp>
      <p:sp>
        <p:nvSpPr>
          <p:cNvPr id="10" name="Segnaposto testo 2">
            <a:extLst>
              <a:ext uri="{FF2B5EF4-FFF2-40B4-BE49-F238E27FC236}">
                <a16:creationId xmlns:a16="http://schemas.microsoft.com/office/drawing/2014/main" xmlns="" id="{877E4DBC-F8F5-413B-E698-6509EA577D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3967" y="872011"/>
            <a:ext cx="8666896" cy="39285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000" b="0">
                <a:solidFill>
                  <a:srgbClr val="94C12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8C4C0D1F-55FF-4AD8-2146-76AB89258D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01658" y="6000553"/>
            <a:ext cx="831391" cy="701461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4AEBE0E0-87EF-E546-2D10-DC65B04469D4}"/>
              </a:ext>
            </a:extLst>
          </p:cNvPr>
          <p:cNvSpPr/>
          <p:nvPr userDrawn="1"/>
        </p:nvSpPr>
        <p:spPr>
          <a:xfrm>
            <a:off x="0" y="6759902"/>
            <a:ext cx="12192000" cy="107242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Rettangolo 17">
            <a:extLst>
              <a:ext uri="{FF2B5EF4-FFF2-40B4-BE49-F238E27FC236}">
                <a16:creationId xmlns:a16="http://schemas.microsoft.com/office/drawing/2014/main" xmlns="" id="{7C578486-84D9-1C41-1C12-0F85D8A47E0C}"/>
              </a:ext>
            </a:extLst>
          </p:cNvPr>
          <p:cNvSpPr/>
          <p:nvPr userDrawn="1"/>
        </p:nvSpPr>
        <p:spPr>
          <a:xfrm flipH="1">
            <a:off x="0" y="6702014"/>
            <a:ext cx="7464552" cy="78573"/>
          </a:xfrm>
          <a:custGeom>
            <a:avLst/>
            <a:gdLst>
              <a:gd name="connsiteX0" fmla="*/ 0 w 6449568"/>
              <a:gd name="connsiteY0" fmla="*/ 0 h 205144"/>
              <a:gd name="connsiteX1" fmla="*/ 6449568 w 6449568"/>
              <a:gd name="connsiteY1" fmla="*/ 0 h 205144"/>
              <a:gd name="connsiteX2" fmla="*/ 6449568 w 6449568"/>
              <a:gd name="connsiteY2" fmla="*/ 205144 h 205144"/>
              <a:gd name="connsiteX3" fmla="*/ 0 w 6449568"/>
              <a:gd name="connsiteY3" fmla="*/ 205144 h 205144"/>
              <a:gd name="connsiteX4" fmla="*/ 0 w 6449568"/>
              <a:gd name="connsiteY4" fmla="*/ 0 h 205144"/>
              <a:gd name="connsiteX0" fmla="*/ 172872 w 6449568"/>
              <a:gd name="connsiteY0" fmla="*/ 0 h 209693"/>
              <a:gd name="connsiteX1" fmla="*/ 6449568 w 6449568"/>
              <a:gd name="connsiteY1" fmla="*/ 4549 h 209693"/>
              <a:gd name="connsiteX2" fmla="*/ 6449568 w 6449568"/>
              <a:gd name="connsiteY2" fmla="*/ 209693 h 209693"/>
              <a:gd name="connsiteX3" fmla="*/ 0 w 6449568"/>
              <a:gd name="connsiteY3" fmla="*/ 209693 h 209693"/>
              <a:gd name="connsiteX4" fmla="*/ 172872 w 6449568"/>
              <a:gd name="connsiteY4" fmla="*/ 0 h 209693"/>
              <a:gd name="connsiteX0" fmla="*/ 61232 w 6449568"/>
              <a:gd name="connsiteY0" fmla="*/ 0 h 209693"/>
              <a:gd name="connsiteX1" fmla="*/ 6449568 w 6449568"/>
              <a:gd name="connsiteY1" fmla="*/ 4549 h 209693"/>
              <a:gd name="connsiteX2" fmla="*/ 6449568 w 6449568"/>
              <a:gd name="connsiteY2" fmla="*/ 209693 h 209693"/>
              <a:gd name="connsiteX3" fmla="*/ 0 w 6449568"/>
              <a:gd name="connsiteY3" fmla="*/ 209693 h 209693"/>
              <a:gd name="connsiteX4" fmla="*/ 61232 w 6449568"/>
              <a:gd name="connsiteY4" fmla="*/ 0 h 209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49568" h="209693">
                <a:moveTo>
                  <a:pt x="61232" y="0"/>
                </a:moveTo>
                <a:lnTo>
                  <a:pt x="6449568" y="4549"/>
                </a:lnTo>
                <a:lnTo>
                  <a:pt x="6449568" y="209693"/>
                </a:lnTo>
                <a:lnTo>
                  <a:pt x="0" y="209693"/>
                </a:lnTo>
                <a:lnTo>
                  <a:pt x="61232" y="0"/>
                </a:lnTo>
                <a:close/>
              </a:path>
            </a:pathLst>
          </a:custGeom>
          <a:solidFill>
            <a:srgbClr val="1D3A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855070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1F65-638B-48F9-AB2A-1E577237865C}" type="datetimeFigureOut">
              <a:rPr lang="it-IT" smtClean="0"/>
              <a:pPr/>
              <a:t>14/04/2023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B9B0-11F1-4AB1-8DD2-0AB5D5D8B78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489960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1F65-638B-48F9-AB2A-1E577237865C}" type="datetimeFigureOut">
              <a:rPr lang="it-IT" smtClean="0"/>
              <a:pPr/>
              <a:t>14/04/2023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B9B0-11F1-4AB1-8DD2-0AB5D5D8B78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77600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1F65-638B-48F9-AB2A-1E577237865C}" type="datetimeFigureOut">
              <a:rPr lang="it-IT" smtClean="0"/>
              <a:pPr/>
              <a:t>14/04/2023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B9B0-11F1-4AB1-8DD2-0AB5D5D8B78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323311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1F65-638B-48F9-AB2A-1E577237865C}" type="datetimeFigureOut">
              <a:rPr lang="it-IT" smtClean="0"/>
              <a:pPr/>
              <a:t>14/04/2023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B9B0-11F1-4AB1-8DD2-0AB5D5D8B78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12247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1F65-638B-48F9-AB2A-1E577237865C}" type="datetimeFigureOut">
              <a:rPr lang="it-IT" smtClean="0"/>
              <a:pPr/>
              <a:t>14/04/2023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B9B0-11F1-4AB1-8DD2-0AB5D5D8B78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49859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1F65-638B-48F9-AB2A-1E577237865C}" type="datetimeFigureOut">
              <a:rPr lang="it-IT" smtClean="0"/>
              <a:pPr/>
              <a:t>14/04/2023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B9B0-11F1-4AB1-8DD2-0AB5D5D8B78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82878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1F65-638B-48F9-AB2A-1E577237865C}" type="datetimeFigureOut">
              <a:rPr lang="it-IT" smtClean="0"/>
              <a:pPr/>
              <a:t>14/04/2023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B9B0-11F1-4AB1-8DD2-0AB5D5D8B78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22823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1F65-638B-48F9-AB2A-1E577237865C}" type="datetimeFigureOut">
              <a:rPr lang="it-IT" smtClean="0"/>
              <a:pPr/>
              <a:t>14/04/2023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B9B0-11F1-4AB1-8DD2-0AB5D5D8B78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765670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8FAFB"/>
            </a:gs>
            <a:gs pos="51000">
              <a:srgbClr val="F8FAFB"/>
            </a:gs>
            <a:gs pos="83000">
              <a:srgbClr val="F8FAFB"/>
            </a:gs>
            <a:gs pos="100000">
              <a:schemeClr val="bg1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1F65-638B-48F9-AB2A-1E577237865C}" type="datetimeFigureOut">
              <a:rPr lang="it-IT" smtClean="0"/>
              <a:pPr/>
              <a:t>14/04/2023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6B9B0-11F1-4AB1-8DD2-0AB5D5D8B78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458106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317" y="83566"/>
            <a:ext cx="4541836" cy="663278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257801" y="201168"/>
            <a:ext cx="672465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/>
              <a:t>PREVENZIONE IN ONCOLOGIA e FUMO</a:t>
            </a:r>
          </a:p>
          <a:p>
            <a:endParaRPr lang="it-IT" sz="4000" b="1" dirty="0" smtClean="0"/>
          </a:p>
          <a:p>
            <a:endParaRPr lang="it-IT" sz="4000" b="1" dirty="0" smtClean="0"/>
          </a:p>
          <a:p>
            <a:r>
              <a:rPr lang="it-IT" sz="3800" b="1" dirty="0" smtClean="0"/>
              <a:t>Dr.ssa Clelia Casartelli</a:t>
            </a:r>
          </a:p>
          <a:p>
            <a:r>
              <a:rPr lang="it-IT" sz="3800" b="1" dirty="0" smtClean="0"/>
              <a:t>Oncologia Ospedale Valduce</a:t>
            </a:r>
          </a:p>
          <a:p>
            <a:endParaRPr lang="it-IT" sz="1200" b="1" dirty="0" smtClean="0"/>
          </a:p>
          <a:p>
            <a:endParaRPr lang="it-IT" sz="3800" b="1" dirty="0" smtClean="0"/>
          </a:p>
          <a:p>
            <a:r>
              <a:rPr lang="it-IT" sz="3800" b="1" dirty="0" smtClean="0"/>
              <a:t>Como, 19 aprile 2023</a:t>
            </a:r>
            <a:endParaRPr lang="it-IT" sz="3800" dirty="0"/>
          </a:p>
        </p:txBody>
      </p:sp>
    </p:spTree>
    <p:extLst>
      <p:ext uri="{BB962C8B-B14F-4D97-AF65-F5344CB8AC3E}">
        <p14:creationId xmlns:p14="http://schemas.microsoft.com/office/powerpoint/2010/main" xmlns="" val="97474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0913165" y="5555974"/>
            <a:ext cx="1199322" cy="11628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129" y="193040"/>
            <a:ext cx="11833497" cy="62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837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0913165" y="5555974"/>
            <a:ext cx="1199322" cy="11628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555" y="100054"/>
            <a:ext cx="11445651" cy="65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250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 rot="16200000">
            <a:off x="-2829866" y="3220669"/>
            <a:ext cx="6084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bg1"/>
                </a:solidFill>
              </a:rPr>
              <a:t>UNIVERT OF TURIN – DEPARTMENT OF ONCOLOGY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804672" y="132136"/>
            <a:ext cx="756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C00000"/>
                </a:solidFill>
              </a:rPr>
              <a:t>A </a:t>
            </a:r>
            <a:r>
              <a:rPr lang="it-IT" sz="2400" b="1" dirty="0">
                <a:solidFill>
                  <a:srgbClr val="C00000"/>
                </a:solidFill>
              </a:rPr>
              <a:t>che età si inizia a fumare? </a:t>
            </a:r>
            <a:endParaRPr lang="it-IT" sz="2400" dirty="0">
              <a:solidFill>
                <a:srgbClr val="C0000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8388" y="786742"/>
            <a:ext cx="8630324" cy="583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78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068" y="603504"/>
            <a:ext cx="11132052" cy="4791456"/>
          </a:xfrm>
          <a:prstGeom prst="rect">
            <a:avLst/>
          </a:prstGeom>
        </p:spPr>
      </p:pic>
      <p:sp>
        <p:nvSpPr>
          <p:cNvPr id="9" name="CasellaDiTesto 1"/>
          <p:cNvSpPr txBox="1">
            <a:spLocks noChangeArrowheads="1"/>
          </p:cNvSpPr>
          <p:nvPr/>
        </p:nvSpPr>
        <p:spPr bwMode="auto">
          <a:xfrm>
            <a:off x="7999333" y="6448882"/>
            <a:ext cx="38877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it-IT" altLang="it-IT" sz="1600" dirty="0">
                <a:solidFill>
                  <a:schemeClr val="tx1"/>
                </a:solidFill>
              </a:rPr>
              <a:t>Pacifici, et al. Tabaccologia 3-2019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804672" y="132136"/>
            <a:ext cx="756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C00000"/>
                </a:solidFill>
              </a:rPr>
              <a:t>Per quale motivo si </a:t>
            </a:r>
            <a:r>
              <a:rPr lang="it-IT" sz="2400" b="1" dirty="0">
                <a:solidFill>
                  <a:srgbClr val="C00000"/>
                </a:solidFill>
              </a:rPr>
              <a:t>inizia a fumare? </a:t>
            </a:r>
            <a:endParaRPr lang="it-IT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114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1"/>
          <p:cNvGrpSpPr>
            <a:grpSpLocks/>
          </p:cNvGrpSpPr>
          <p:nvPr/>
        </p:nvGrpSpPr>
        <p:grpSpPr bwMode="auto">
          <a:xfrm>
            <a:off x="1708468" y="147413"/>
            <a:ext cx="7200900" cy="6511926"/>
            <a:chOff x="611188" y="-23813"/>
            <a:chExt cx="7200900" cy="6511926"/>
          </a:xfrm>
        </p:grpSpPr>
        <p:pic>
          <p:nvPicPr>
            <p:cNvPr id="10" name="Immagin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188" y="14873"/>
              <a:ext cx="3559941" cy="3282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magin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1129" y="-23813"/>
              <a:ext cx="3612293" cy="3302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magin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188" y="3286473"/>
              <a:ext cx="3559941" cy="3201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Immagin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3619" y="3253263"/>
              <a:ext cx="3638469" cy="3221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Freccia in giù 8"/>
          <p:cNvSpPr>
            <a:spLocks noChangeArrowheads="1"/>
          </p:cNvSpPr>
          <p:nvPr/>
        </p:nvSpPr>
        <p:spPr bwMode="auto">
          <a:xfrm rot="5400000" flipH="1">
            <a:off x="4583430" y="576039"/>
            <a:ext cx="288925" cy="1152525"/>
          </a:xfrm>
          <a:prstGeom prst="downArrow">
            <a:avLst>
              <a:gd name="adj1" fmla="val 50000"/>
              <a:gd name="adj2" fmla="val 8652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 dirty="0">
              <a:solidFill>
                <a:srgbClr val="FF0000"/>
              </a:solidFill>
            </a:endParaRPr>
          </a:p>
        </p:txBody>
      </p:sp>
      <p:sp>
        <p:nvSpPr>
          <p:cNvPr id="15" name="Freccia in giù 9"/>
          <p:cNvSpPr>
            <a:spLocks noChangeArrowheads="1"/>
          </p:cNvSpPr>
          <p:nvPr/>
        </p:nvSpPr>
        <p:spPr bwMode="auto">
          <a:xfrm rot="5400000" flipH="1">
            <a:off x="8549005" y="3816126"/>
            <a:ext cx="288925" cy="1152525"/>
          </a:xfrm>
          <a:prstGeom prst="downArrow">
            <a:avLst>
              <a:gd name="adj1" fmla="val 50000"/>
              <a:gd name="adj2" fmla="val 86521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 dirty="0">
              <a:solidFill>
                <a:srgbClr val="FF0000"/>
              </a:solidFill>
            </a:endParaRPr>
          </a:p>
        </p:txBody>
      </p:sp>
      <p:sp>
        <p:nvSpPr>
          <p:cNvPr id="16" name="CasellaDiTesto 6"/>
          <p:cNvSpPr txBox="1">
            <a:spLocks noChangeArrowheads="1"/>
          </p:cNvSpPr>
          <p:nvPr/>
        </p:nvSpPr>
        <p:spPr bwMode="auto">
          <a:xfrm>
            <a:off x="8663039" y="6447701"/>
            <a:ext cx="33845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it-IT" altLang="it-IT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Jha P, et al. New Engl J Med 2013</a:t>
            </a:r>
          </a:p>
        </p:txBody>
      </p:sp>
    </p:spTree>
    <p:extLst>
      <p:ext uri="{BB962C8B-B14F-4D97-AF65-F5344CB8AC3E}">
        <p14:creationId xmlns:p14="http://schemas.microsoft.com/office/powerpoint/2010/main" xmlns="" val="25121192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1552309" y="2052319"/>
            <a:ext cx="9987082" cy="3863975"/>
            <a:chOff x="1767671" y="2468879"/>
            <a:chExt cx="9987082" cy="3863975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67671" y="2468879"/>
              <a:ext cx="5787452" cy="3863975"/>
            </a:xfrm>
            <a:prstGeom prst="rect">
              <a:avLst/>
            </a:prstGeom>
          </p:spPr>
        </p:pic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44753" y="2468879"/>
              <a:ext cx="3810000" cy="3810000"/>
            </a:xfrm>
            <a:prstGeom prst="rect">
              <a:avLst/>
            </a:prstGeom>
          </p:spPr>
        </p:pic>
      </p:grpSp>
      <p:sp>
        <p:nvSpPr>
          <p:cNvPr id="4" name="CasellaDiTesto 3"/>
          <p:cNvSpPr txBox="1"/>
          <p:nvPr/>
        </p:nvSpPr>
        <p:spPr>
          <a:xfrm>
            <a:off x="1378041" y="881129"/>
            <a:ext cx="1038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i="1" dirty="0" smtClean="0">
                <a:solidFill>
                  <a:srgbClr val="C00000"/>
                </a:solidFill>
              </a:rPr>
              <a:t>La prevenzione PRIMARIA è importante a qualsiasi età!</a:t>
            </a:r>
            <a:endParaRPr lang="it-IT" sz="36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987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 rot="16200000">
            <a:off x="-2829866" y="3244334"/>
            <a:ext cx="6084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bg1"/>
                </a:solidFill>
              </a:rPr>
              <a:t>UNVERSITY OF TURIN – DEPARTMENT OF ONCOLOGY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9140" y="0"/>
            <a:ext cx="2743200" cy="6858000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92040" y="2149727"/>
            <a:ext cx="6858000" cy="4572000"/>
          </a:xfrm>
          <a:prstGeom prst="rect">
            <a:avLst/>
          </a:prstGeom>
        </p:spPr>
      </p:pic>
      <p:sp>
        <p:nvSpPr>
          <p:cNvPr id="18" name="CasellaDiTesto 17"/>
          <p:cNvSpPr txBox="1"/>
          <p:nvPr/>
        </p:nvSpPr>
        <p:spPr>
          <a:xfrm>
            <a:off x="4983480" y="803194"/>
            <a:ext cx="6675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i="1" dirty="0" smtClean="0">
                <a:solidFill>
                  <a:srgbClr val="C00000"/>
                </a:solidFill>
              </a:rPr>
              <a:t>Non è mai troppo tardi!!!</a:t>
            </a:r>
            <a:endParaRPr lang="it-IT" sz="36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366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599271" y="893730"/>
            <a:ext cx="11401120" cy="5442031"/>
            <a:chOff x="599271" y="192690"/>
            <a:chExt cx="11401120" cy="5442031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9271" y="192690"/>
              <a:ext cx="5668894" cy="5442030"/>
            </a:xfrm>
            <a:prstGeom prst="rect">
              <a:avLst/>
            </a:prstGeom>
          </p:spPr>
        </p:pic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39285" y="192690"/>
              <a:ext cx="5661106" cy="54420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75718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599270" y="863600"/>
            <a:ext cx="11338729" cy="5497750"/>
            <a:chOff x="599271" y="181690"/>
            <a:chExt cx="10954240" cy="5153500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9271" y="181690"/>
              <a:ext cx="5460788" cy="5153500"/>
            </a:xfrm>
            <a:prstGeom prst="rect">
              <a:avLst/>
            </a:prstGeom>
          </p:spPr>
        </p:pic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31179" y="181690"/>
              <a:ext cx="5422332" cy="5153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92616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4"/>
          <p:cNvGrpSpPr>
            <a:grpSpLocks/>
          </p:cNvGrpSpPr>
          <p:nvPr/>
        </p:nvGrpSpPr>
        <p:grpSpPr bwMode="auto">
          <a:xfrm>
            <a:off x="1852634" y="1449724"/>
            <a:ext cx="9005760" cy="4435538"/>
            <a:chOff x="501980" y="1175363"/>
            <a:chExt cx="8507311" cy="4005977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865" y="2335561"/>
              <a:ext cx="4104300" cy="16460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Immagin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51023" y="1175363"/>
              <a:ext cx="3558268" cy="2809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uppo 3"/>
            <p:cNvGrpSpPr>
              <a:grpSpLocks/>
            </p:cNvGrpSpPr>
            <p:nvPr/>
          </p:nvGrpSpPr>
          <p:grpSpPr bwMode="auto">
            <a:xfrm>
              <a:off x="573988" y="4212717"/>
              <a:ext cx="8320967" cy="968623"/>
              <a:chOff x="572086" y="955555"/>
              <a:chExt cx="8320967" cy="968623"/>
            </a:xfrm>
          </p:grpSpPr>
          <p:sp>
            <p:nvSpPr>
              <p:cNvPr id="14" name="Title 1"/>
              <p:cNvSpPr txBox="1">
                <a:spLocks/>
              </p:cNvSpPr>
              <p:nvPr/>
            </p:nvSpPr>
            <p:spPr>
              <a:xfrm>
                <a:off x="5449180" y="955630"/>
                <a:ext cx="3443889" cy="968548"/>
              </a:xfrm>
              <a:prstGeom prst="rect">
                <a:avLst/>
              </a:prstGeom>
              <a:ln w="19050">
                <a:solidFill>
                  <a:schemeClr val="bg2">
                    <a:lumMod val="50000"/>
                  </a:schemeClr>
                </a:solidFill>
              </a:ln>
            </p:spPr>
            <p:txBody>
              <a:bodyPr anchor="ctr"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defRPr/>
                </a:pPr>
                <a:r>
                  <a:rPr lang="en-US" altLang="en-US" sz="2000" dirty="0">
                    <a:latin typeface="+mn-lt"/>
                    <a:ea typeface="ＭＳ Ｐゴシック" pitchFamily="34" charset="-128"/>
                  </a:rPr>
                  <a:t>Heat Not Burn Tobacco (HNBT)</a:t>
                </a:r>
              </a:p>
              <a:p>
                <a:pPr algn="ctr">
                  <a:defRPr/>
                </a:pPr>
                <a:r>
                  <a:rPr lang="en-US" altLang="en-US" sz="1800" dirty="0">
                    <a:latin typeface="+mn-lt"/>
                    <a:ea typeface="ＭＳ Ｐゴシック" pitchFamily="34" charset="-128"/>
                  </a:rPr>
                  <a:t>Tabacco Surriscaldato</a:t>
                </a:r>
              </a:p>
            </p:txBody>
          </p:sp>
          <p:sp>
            <p:nvSpPr>
              <p:cNvPr id="15" name="Title 1"/>
              <p:cNvSpPr txBox="1">
                <a:spLocks/>
              </p:cNvSpPr>
              <p:nvPr/>
            </p:nvSpPr>
            <p:spPr>
              <a:xfrm>
                <a:off x="571528" y="955630"/>
                <a:ext cx="4202847" cy="968548"/>
              </a:xfrm>
              <a:prstGeom prst="rect">
                <a:avLst/>
              </a:prstGeom>
              <a:ln w="19050">
                <a:solidFill>
                  <a:schemeClr val="bg2">
                    <a:lumMod val="50000"/>
                  </a:schemeClr>
                </a:solidFill>
              </a:ln>
            </p:spPr>
            <p:txBody>
              <a:bodyPr anchor="ctr"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defRPr/>
                </a:pPr>
                <a:r>
                  <a:rPr lang="en-US" altLang="en-US" sz="2000" dirty="0" smtClean="0">
                    <a:latin typeface="+mn-lt"/>
                    <a:ea typeface="ＭＳ Ｐゴシック" pitchFamily="34" charset="-128"/>
                  </a:rPr>
                  <a:t>Electronic Nicotine Delivery System (ENDS)</a:t>
                </a:r>
              </a:p>
              <a:p>
                <a:pPr algn="ctr">
                  <a:defRPr/>
                </a:pPr>
                <a:r>
                  <a:rPr lang="en-US" altLang="en-US" sz="1800" i="1" dirty="0" smtClean="0">
                    <a:latin typeface="+mn-lt"/>
                    <a:ea typeface="ＭＳ Ｐゴシック" pitchFamily="34" charset="-128"/>
                  </a:rPr>
                  <a:t>Sigaretta Elettronica</a:t>
                </a:r>
                <a:endParaRPr lang="en-US" altLang="en-US" sz="1800" i="1" dirty="0">
                  <a:latin typeface="+mn-lt"/>
                  <a:ea typeface="ＭＳ Ｐゴシック" pitchFamily="34" charset="-128"/>
                </a:endParaRPr>
              </a:p>
            </p:txBody>
          </p:sp>
        </p:grpSp>
        <p:pic>
          <p:nvPicPr>
            <p:cNvPr id="13" name="Content Placeholder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980" y="1402868"/>
              <a:ext cx="4346288" cy="10056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CasellaDiTesto 2"/>
          <p:cNvSpPr txBox="1"/>
          <p:nvPr/>
        </p:nvSpPr>
        <p:spPr>
          <a:xfrm>
            <a:off x="2931594" y="411588"/>
            <a:ext cx="6847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C00000"/>
                </a:solidFill>
                <a:latin typeface="Ink Free" panose="03080402000500000000" pitchFamily="66" charset="0"/>
              </a:rPr>
              <a:t>E-Cigarette</a:t>
            </a:r>
            <a:endParaRPr lang="it-IT" sz="4400" b="1" dirty="0">
              <a:solidFill>
                <a:srgbClr val="C00000"/>
              </a:solidFill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78860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9271" y="1060704"/>
            <a:ext cx="11455568" cy="32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312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33742" y="4106995"/>
            <a:ext cx="3858589" cy="2591067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9271" y="210568"/>
            <a:ext cx="8061799" cy="4310631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8881" y="4618609"/>
            <a:ext cx="3124862" cy="2079454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87045" y="455493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451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27835" y="362968"/>
            <a:ext cx="1350206" cy="6335094"/>
            <a:chOff x="27835" y="283335"/>
            <a:chExt cx="1350206" cy="6436217"/>
          </a:xfrm>
        </p:grpSpPr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9271" y="5551397"/>
              <a:ext cx="778770" cy="1168155"/>
            </a:xfrm>
            <a:prstGeom prst="rect">
              <a:avLst/>
            </a:prstGeom>
          </p:spPr>
        </p:pic>
        <p:sp>
          <p:nvSpPr>
            <p:cNvPr id="8" name="CasellaDiTesto 7"/>
            <p:cNvSpPr txBox="1"/>
            <p:nvPr/>
          </p:nvSpPr>
          <p:spPr>
            <a:xfrm rot="16200000">
              <a:off x="-2878429" y="3189599"/>
              <a:ext cx="61818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smtClean="0">
                  <a:solidFill>
                    <a:schemeClr val="bg1"/>
                  </a:solidFill>
                </a:rPr>
                <a:t>UNIVERSITY OF TURIN – DEPARTMENT OF ONCOLOGY</a:t>
              </a:r>
              <a:endParaRPr lang="it-IT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Rettangolo 2"/>
          <p:cNvSpPr/>
          <p:nvPr/>
        </p:nvSpPr>
        <p:spPr>
          <a:xfrm>
            <a:off x="487680" y="5445760"/>
            <a:ext cx="1280160" cy="1341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4" name="Gruppo 3"/>
          <p:cNvGrpSpPr/>
          <p:nvPr/>
        </p:nvGrpSpPr>
        <p:grpSpPr>
          <a:xfrm>
            <a:off x="599271" y="447493"/>
            <a:ext cx="11565114" cy="6139204"/>
            <a:chOff x="599271" y="335733"/>
            <a:chExt cx="11565114" cy="6139204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9271" y="335733"/>
              <a:ext cx="11565114" cy="6139204"/>
            </a:xfrm>
            <a:prstGeom prst="rect">
              <a:avLst/>
            </a:prstGeom>
          </p:spPr>
        </p:pic>
        <p:pic>
          <p:nvPicPr>
            <p:cNvPr id="9" name="Picture 5" descr="Znalezione obrazy dla zapytania marlboro">
              <a:extLst>
                <a:ext uri="{FF2B5EF4-FFF2-40B4-BE49-F238E27FC236}">
                  <a16:creationId xmlns:a16="http://schemas.microsoft.com/office/drawing/2014/main" xmlns="" id="{2F1CE477-C41B-DC4F-B707-09F5BA2127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7827" y="4640947"/>
              <a:ext cx="1433565" cy="12970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" descr="https://vaping.com/blog/wp-content/uploads/2016/11/356683_615.jpg">
              <a:extLst>
                <a:ext uri="{FF2B5EF4-FFF2-40B4-BE49-F238E27FC236}">
                  <a16:creationId xmlns:a16="http://schemas.microsoft.com/office/drawing/2014/main" xmlns="" id="{612F35CD-5C27-9A47-B986-F522057445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2895" y="4684811"/>
              <a:ext cx="2236565" cy="12093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Image result for juul">
              <a:extLst>
                <a:ext uri="{FF2B5EF4-FFF2-40B4-BE49-F238E27FC236}">
                  <a16:creationId xmlns:a16="http://schemas.microsoft.com/office/drawing/2014/main" xmlns="" id="{8275DAA6-F610-C546-8807-D2C6576ECD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33960" y="4684811"/>
              <a:ext cx="1334554" cy="1334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99062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151" y="251209"/>
            <a:ext cx="6972110" cy="6474542"/>
          </a:xfrm>
          <a:prstGeom prst="rect">
            <a:avLst/>
          </a:prstGeom>
        </p:spPr>
      </p:pic>
      <p:grpSp>
        <p:nvGrpSpPr>
          <p:cNvPr id="4" name="Gruppo 3"/>
          <p:cNvGrpSpPr/>
          <p:nvPr/>
        </p:nvGrpSpPr>
        <p:grpSpPr>
          <a:xfrm>
            <a:off x="7754261" y="1859280"/>
            <a:ext cx="3611556" cy="4737181"/>
            <a:chOff x="7571381" y="1788160"/>
            <a:chExt cx="3611556" cy="4737181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71381" y="1788160"/>
              <a:ext cx="3273270" cy="1921510"/>
            </a:xfrm>
            <a:prstGeom prst="rect">
              <a:avLst/>
            </a:prstGeom>
          </p:spPr>
        </p:pic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71381" y="3820160"/>
              <a:ext cx="3611556" cy="27051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40096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1"/>
          <p:cNvSpPr txBox="1">
            <a:spLocks noChangeArrowheads="1"/>
          </p:cNvSpPr>
          <p:nvPr/>
        </p:nvSpPr>
        <p:spPr bwMode="auto">
          <a:xfrm>
            <a:off x="2664073" y="213119"/>
            <a:ext cx="7343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2400" b="1" dirty="0" smtClean="0">
                <a:solidFill>
                  <a:srgbClr val="C00000"/>
                </a:solidFill>
              </a:rPr>
              <a:t>L’AZIONE CEREBRALE DELLA NICOTINA</a:t>
            </a:r>
            <a:endParaRPr lang="it-IT" altLang="it-IT" sz="1600" b="1" dirty="0">
              <a:solidFill>
                <a:srgbClr val="C0000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99271" y="810895"/>
            <a:ext cx="11473380" cy="2436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479"/>
              </a:spcBef>
              <a:buFont typeface="Wingdings" panose="05000000000000000000" pitchFamily="2" charset="2"/>
              <a:buChar char="ü"/>
              <a:defRPr/>
            </a:pPr>
            <a:r>
              <a:rPr lang="it-IT" sz="2400" dirty="0">
                <a:cs typeface="Calibri" panose="020F0502020204030204" pitchFamily="34" charset="0"/>
              </a:rPr>
              <a:t>La nicotina, trasportata dal sangue, esercita la sua azione legandosi ai recettori nicotinici diffusi nel sistema nervoso centrale</a:t>
            </a:r>
          </a:p>
          <a:p>
            <a:pPr marL="285750" indent="-285750">
              <a:spcBef>
                <a:spcPts val="479"/>
              </a:spcBef>
              <a:buFont typeface="Wingdings" panose="05000000000000000000" pitchFamily="2" charset="2"/>
              <a:buChar char="ü"/>
              <a:defRPr/>
            </a:pPr>
            <a:r>
              <a:rPr lang="it-IT" sz="2400" dirty="0" smtClean="0">
                <a:cs typeface="Calibri" panose="020F0502020204030204" pitchFamily="34" charset="0"/>
              </a:rPr>
              <a:t>Questo </a:t>
            </a:r>
            <a:r>
              <a:rPr lang="it-IT" sz="2400" dirty="0">
                <a:cs typeface="Calibri" panose="020F0502020204030204" pitchFamily="34" charset="0"/>
              </a:rPr>
              <a:t>legame stimola il rilascio di </a:t>
            </a:r>
            <a:r>
              <a:rPr lang="it-IT" sz="2400" b="1" dirty="0">
                <a:cs typeface="Calibri" panose="020F0502020204030204" pitchFamily="34" charset="0"/>
              </a:rPr>
              <a:t>dopamina</a:t>
            </a:r>
          </a:p>
          <a:p>
            <a:pPr marL="285750" indent="-285750">
              <a:spcBef>
                <a:spcPts val="479"/>
              </a:spcBef>
              <a:buFont typeface="Wingdings" panose="05000000000000000000" pitchFamily="2" charset="2"/>
              <a:buChar char="ü"/>
              <a:defRPr/>
            </a:pPr>
            <a:r>
              <a:rPr lang="it-IT" sz="2400" dirty="0" smtClean="0">
                <a:cs typeface="Calibri" panose="020F0502020204030204" pitchFamily="34" charset="0"/>
              </a:rPr>
              <a:t>La </a:t>
            </a:r>
            <a:r>
              <a:rPr lang="it-IT" sz="2400" dirty="0">
                <a:cs typeface="Calibri" panose="020F0502020204030204" pitchFamily="34" charset="0"/>
              </a:rPr>
              <a:t>dopamina regola funzioni fondamentali per il comportamento, quali la motivazione, l’attenzione, l’apprendimento, la memoria, la gratificazione (</a:t>
            </a:r>
            <a:r>
              <a:rPr lang="it-IT" sz="2400" b="1" dirty="0">
                <a:cs typeface="Calibri" panose="020F0502020204030204" pitchFamily="34" charset="0"/>
              </a:rPr>
              <a:t>«circuiti del piacere»</a:t>
            </a:r>
            <a:r>
              <a:rPr lang="it-IT" sz="2400" dirty="0">
                <a:cs typeface="Calibri" panose="020F0502020204030204" pitchFamily="34" charset="0"/>
              </a:rPr>
              <a:t>), e ha un ruolo nella regolazione dei movimenti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90359" y="3491288"/>
            <a:ext cx="5931922" cy="3206774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2315" y="3856425"/>
            <a:ext cx="184785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093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6600" y="3002967"/>
            <a:ext cx="3974760" cy="3272594"/>
          </a:xfrm>
          <a:prstGeom prst="rect">
            <a:avLst/>
          </a:prstGeom>
        </p:spPr>
      </p:pic>
      <p:sp>
        <p:nvSpPr>
          <p:cNvPr id="9" name="CustomShape 1"/>
          <p:cNvSpPr/>
          <p:nvPr/>
        </p:nvSpPr>
        <p:spPr>
          <a:xfrm>
            <a:off x="452836" y="1365700"/>
            <a:ext cx="11580812" cy="13827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spcBef>
                <a:spcPts val="479"/>
              </a:spcBef>
              <a:defRPr/>
            </a:pPr>
            <a:r>
              <a:rPr lang="it-IT" sz="2400" spc="-1" dirty="0">
                <a:solidFill>
                  <a:srgbClr val="000000"/>
                </a:solidFill>
                <a:ea typeface="MS PGothic"/>
              </a:rPr>
              <a:t>Il </a:t>
            </a:r>
            <a:r>
              <a:rPr lang="it-IT" sz="2400" i="1" spc="-1" dirty="0">
                <a:solidFill>
                  <a:srgbClr val="000000"/>
                </a:solidFill>
                <a:ea typeface="MS PGothic"/>
              </a:rPr>
              <a:t>nucleo accumbens </a:t>
            </a:r>
            <a:r>
              <a:rPr lang="it-IT" sz="2400" spc="-1" dirty="0">
                <a:solidFill>
                  <a:srgbClr val="000000"/>
                </a:solidFill>
                <a:ea typeface="MS PGothic"/>
              </a:rPr>
              <a:t>è il </a:t>
            </a:r>
            <a:r>
              <a:rPr lang="it-IT" sz="2400" b="1" i="1" spc="-1" dirty="0">
                <a:solidFill>
                  <a:srgbClr val="000000"/>
                </a:solidFill>
                <a:ea typeface="MS PGothic"/>
              </a:rPr>
              <a:t>centro cerebrale del piacere e della gratificazione</a:t>
            </a:r>
            <a:endParaRPr lang="it-IT" sz="2400" spc="-1" dirty="0">
              <a:solidFill>
                <a:srgbClr val="000000"/>
              </a:solidFill>
              <a:ea typeface="MS PGothic"/>
            </a:endParaRPr>
          </a:p>
          <a:p>
            <a:pPr algn="ctr">
              <a:spcBef>
                <a:spcPts val="479"/>
              </a:spcBef>
              <a:defRPr/>
            </a:pPr>
            <a:r>
              <a:rPr lang="it-IT" sz="2400" spc="-1" dirty="0">
                <a:solidFill>
                  <a:srgbClr val="000000"/>
                </a:solidFill>
                <a:ea typeface="MS PGothic"/>
              </a:rPr>
              <a:t>La sua stimolazione è responsabile della dipendenza, in quanto il soggetto cerca di ritrovare l’effetto “positivo” della sostanza</a:t>
            </a:r>
            <a:endParaRPr lang="it-IT" sz="2400" spc="-1" dirty="0"/>
          </a:p>
        </p:txBody>
      </p:sp>
      <p:sp>
        <p:nvSpPr>
          <p:cNvPr id="10" name="CasellaDiTesto 1"/>
          <p:cNvSpPr txBox="1">
            <a:spLocks noChangeArrowheads="1"/>
          </p:cNvSpPr>
          <p:nvPr/>
        </p:nvSpPr>
        <p:spPr bwMode="auto">
          <a:xfrm>
            <a:off x="2570561" y="362969"/>
            <a:ext cx="7345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2400" b="1" dirty="0" smtClean="0">
                <a:solidFill>
                  <a:srgbClr val="C00000"/>
                </a:solidFill>
              </a:rPr>
              <a:t>LA DIPENDENZA DA NICOTINA</a:t>
            </a:r>
            <a:endParaRPr lang="it-IT" altLang="it-IT" sz="2400" b="1" dirty="0">
              <a:solidFill>
                <a:srgbClr val="C00000"/>
              </a:solidFill>
            </a:endParaRPr>
          </a:p>
        </p:txBody>
      </p:sp>
      <p:grpSp>
        <p:nvGrpSpPr>
          <p:cNvPr id="11" name="Gruppo 10"/>
          <p:cNvGrpSpPr/>
          <p:nvPr/>
        </p:nvGrpSpPr>
        <p:grpSpPr>
          <a:xfrm>
            <a:off x="6129910" y="2748413"/>
            <a:ext cx="5903738" cy="3949649"/>
            <a:chOff x="6129910" y="2748413"/>
            <a:chExt cx="5903738" cy="3949649"/>
          </a:xfrm>
        </p:grpSpPr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10880" y="3905986"/>
              <a:ext cx="3722768" cy="2792076"/>
            </a:xfrm>
            <a:prstGeom prst="rect">
              <a:avLst/>
            </a:prstGeom>
          </p:spPr>
        </p:pic>
        <p:pic>
          <p:nvPicPr>
            <p:cNvPr id="4" name="Immagine 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29910" y="2748413"/>
              <a:ext cx="2455863" cy="30667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83894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2"/>
          <p:cNvSpPr txBox="1">
            <a:spLocks noChangeArrowheads="1"/>
          </p:cNvSpPr>
          <p:nvPr/>
        </p:nvSpPr>
        <p:spPr bwMode="auto">
          <a:xfrm>
            <a:off x="1083986" y="2549487"/>
            <a:ext cx="999041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altLang="it-IT" sz="3200" i="1" dirty="0" smtClean="0">
                <a:solidFill>
                  <a:srgbClr val="C00000"/>
                </a:solidFill>
              </a:rPr>
              <a:t>La DIPENDENZA rende schiavi ed è sinonimo di FRAGILITA’</a:t>
            </a:r>
            <a:endParaRPr lang="it-IT" altLang="it-IT" sz="3200" i="1" dirty="0">
              <a:solidFill>
                <a:srgbClr val="C0000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9271" y="188390"/>
            <a:ext cx="4566285" cy="186760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83696" y="4602481"/>
            <a:ext cx="3729636" cy="2095581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898" y="4019559"/>
            <a:ext cx="3180249" cy="2300862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76212" y="188390"/>
            <a:ext cx="3392488" cy="2257547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78740" y="3296581"/>
            <a:ext cx="4160500" cy="180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899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867912" y="123758"/>
            <a:ext cx="4151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C00000"/>
                </a:solidFill>
              </a:rPr>
              <a:t>FUMO e SPORT</a:t>
            </a:r>
            <a:endParaRPr lang="it-IT" sz="3200" b="1" dirty="0">
              <a:solidFill>
                <a:srgbClr val="C0000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9271" y="1499870"/>
            <a:ext cx="9009543" cy="4841562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115568" y="793859"/>
            <a:ext cx="10030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Tra </a:t>
            </a:r>
            <a:r>
              <a:rPr lang="it-IT" sz="2400" dirty="0"/>
              <a:t>coloro che fumano </a:t>
            </a:r>
            <a:r>
              <a:rPr lang="it-IT" sz="2400" b="1" dirty="0"/>
              <a:t>più di 20 sigarette/die </a:t>
            </a:r>
            <a:r>
              <a:rPr lang="it-IT" sz="2400" dirty="0"/>
              <a:t>troviamo la percentuale maggiore di chi pratica </a:t>
            </a:r>
            <a:r>
              <a:rPr lang="it-IT" sz="2400" b="1" dirty="0"/>
              <a:t>sistematicamente attività sportiva </a:t>
            </a:r>
            <a:endParaRPr lang="it-IT" sz="24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9866376" y="3405335"/>
            <a:ext cx="128016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9900" b="1" i="1" dirty="0" smtClean="0">
                <a:solidFill>
                  <a:srgbClr val="C00000"/>
                </a:solidFill>
                <a:latin typeface="Ink Free" panose="03080402000500000000" pitchFamily="66" charset="0"/>
              </a:rPr>
              <a:t>?</a:t>
            </a:r>
            <a:endParaRPr lang="it-IT" sz="19900" b="1" i="1" dirty="0">
              <a:solidFill>
                <a:srgbClr val="C00000"/>
              </a:solidFill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309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9271" y="1789448"/>
            <a:ext cx="5596999" cy="3148312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1378041" y="861892"/>
            <a:ext cx="983320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Nei </a:t>
            </a:r>
            <a:r>
              <a:rPr lang="it-IT" sz="2400" dirty="0"/>
              <a:t>forti fumatori si osserva una percentuale maggiore di soggetti che riferiscono di aver avuto la possibilità di assumere </a:t>
            </a:r>
            <a:r>
              <a:rPr lang="it-IT" sz="2400" dirty="0" smtClean="0"/>
              <a:t>doping in ambito sportivo </a:t>
            </a:r>
            <a:endParaRPr lang="it-IT" sz="24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156370" y="253018"/>
            <a:ext cx="60339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C00000"/>
                </a:solidFill>
              </a:rPr>
              <a:t>FUMO e DOPING</a:t>
            </a:r>
            <a:endParaRPr lang="it-IT" sz="3200" b="1" dirty="0">
              <a:solidFill>
                <a:srgbClr val="C0000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69863" y="3120983"/>
            <a:ext cx="6132195" cy="363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539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8999" y="182880"/>
            <a:ext cx="5242431" cy="2988052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5436" y="260707"/>
            <a:ext cx="4315759" cy="323682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55512" y="3351778"/>
            <a:ext cx="4738962" cy="3347847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5437" y="3662504"/>
            <a:ext cx="4846922" cy="2726394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161341" y="2896546"/>
            <a:ext cx="2953342" cy="3937789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25554" y="-12700"/>
            <a:ext cx="4129872" cy="309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097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8871" y="362969"/>
            <a:ext cx="10249249" cy="2863384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15321" y="3405335"/>
            <a:ext cx="5100950" cy="224864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43040" y="2443310"/>
            <a:ext cx="5486400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56476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 rot="16200000">
            <a:off x="-2829866" y="3220669"/>
            <a:ext cx="6084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bg1"/>
                </a:solidFill>
              </a:rPr>
              <a:t>UNIVERSITY OF TURIN – DEPARTMENT OF ONCOLOGY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7107" y="173736"/>
            <a:ext cx="6486144" cy="3648456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4876" y="3003333"/>
            <a:ext cx="6448044" cy="369472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50174" y="173736"/>
            <a:ext cx="3682746" cy="276206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7542" y="3685031"/>
            <a:ext cx="4495230" cy="172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642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645920" y="295004"/>
            <a:ext cx="9733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i="1" dirty="0">
                <a:solidFill>
                  <a:srgbClr val="C00000"/>
                </a:solidFill>
              </a:rPr>
              <a:t>Come combattere lo stigma?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599271" y="1098181"/>
            <a:ext cx="10410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it-IT" sz="2400" dirty="0" smtClean="0"/>
              <a:t>Comprenderne il significato e l’importanza nella società</a:t>
            </a:r>
          </a:p>
          <a:p>
            <a:pPr marL="342900" indent="-342900">
              <a:buAutoNum type="arabicParenR"/>
            </a:pPr>
            <a:endParaRPr lang="it-IT" sz="24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74569" y="1703127"/>
            <a:ext cx="3619083" cy="3619083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808226" y="2152111"/>
            <a:ext cx="7183120" cy="3170099"/>
          </a:xfrm>
          <a:prstGeom prst="rect">
            <a:avLst/>
          </a:prstGeom>
          <a:noFill/>
          <a:ln w="12700"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/>
              <a:t>La parola “stigma” deriva dalla lingua greca e significa “</a:t>
            </a:r>
            <a:r>
              <a:rPr lang="it-IT" sz="2000" b="1" dirty="0"/>
              <a:t>marchio</a:t>
            </a:r>
            <a:r>
              <a:rPr lang="it-IT" sz="2000" dirty="0" smtClean="0"/>
              <a:t>”.</a:t>
            </a:r>
          </a:p>
          <a:p>
            <a:endParaRPr lang="it-IT" sz="2000" dirty="0" smtClean="0"/>
          </a:p>
          <a:p>
            <a:r>
              <a:rPr lang="it-IT" sz="2000" dirty="0" smtClean="0"/>
              <a:t>Nelle scienze sociali, il termine </a:t>
            </a:r>
            <a:r>
              <a:rPr lang="it-IT" sz="2000" dirty="0"/>
              <a:t>“stigma” si riferisce a qualcosa che evidenzia marcate differenze da ciò che è “normale” </a:t>
            </a:r>
            <a:r>
              <a:rPr lang="it-IT" sz="2000" dirty="0" smtClean="0"/>
              <a:t>o “ritenuto giusto” per </a:t>
            </a:r>
            <a:r>
              <a:rPr lang="it-IT" sz="2000" dirty="0"/>
              <a:t>un gruppo di persone e le emozioni e le risposte comportamentali negative suscitate da tali </a:t>
            </a:r>
            <a:r>
              <a:rPr lang="it-IT" sz="2000" dirty="0" smtClean="0"/>
              <a:t>differenze.</a:t>
            </a:r>
          </a:p>
          <a:p>
            <a:endParaRPr lang="it-IT" sz="2000" dirty="0"/>
          </a:p>
          <a:p>
            <a:r>
              <a:rPr lang="it-IT" sz="2000" dirty="0"/>
              <a:t>L’effetto dello stigma possono portare nella vittima un forte sentimento </a:t>
            </a:r>
            <a:r>
              <a:rPr lang="it-IT" sz="2000" dirty="0" smtClean="0"/>
              <a:t>d’</a:t>
            </a:r>
            <a:r>
              <a:rPr lang="it-IT" sz="2000" b="1" dirty="0" smtClean="0"/>
              <a:t>inutilità e colpa</a:t>
            </a:r>
            <a:r>
              <a:rPr lang="it-IT" sz="2000" dirty="0" smtClean="0"/>
              <a:t>, </a:t>
            </a:r>
            <a:r>
              <a:rPr lang="it-IT" sz="2000" dirty="0"/>
              <a:t>un’</a:t>
            </a:r>
            <a:r>
              <a:rPr lang="it-IT" sz="2000" b="1" dirty="0"/>
              <a:t>eccessiva autovalutazione</a:t>
            </a:r>
            <a:r>
              <a:rPr lang="it-IT" sz="2000" dirty="0"/>
              <a:t> o all’</a:t>
            </a:r>
            <a:r>
              <a:rPr lang="it-IT" sz="2000" b="1" dirty="0"/>
              <a:t>isolamento </a:t>
            </a:r>
            <a:r>
              <a:rPr lang="it-IT" sz="2000" b="1" dirty="0" smtClean="0"/>
              <a:t>sociale</a:t>
            </a:r>
            <a:r>
              <a:rPr lang="it-IT" sz="2000" dirty="0" smtClean="0"/>
              <a:t>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xmlns="" val="11012275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599270" y="1503680"/>
            <a:ext cx="10891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2) Disseminare maggiore informazione e normalizzare ciò che è ritenuto uno stigma</a:t>
            </a:r>
            <a:endParaRPr lang="it-IT" sz="2400" dirty="0"/>
          </a:p>
          <a:p>
            <a:r>
              <a:rPr lang="it-IT" sz="2400" dirty="0" smtClean="0"/>
              <a:t>	</a:t>
            </a:r>
            <a:endParaRPr lang="it-IT" sz="24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1625600" y="487901"/>
            <a:ext cx="9733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i="1" dirty="0">
                <a:solidFill>
                  <a:srgbClr val="C00000"/>
                </a:solidFill>
              </a:rPr>
              <a:t>Come combattere lo stigma?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838960" y="2334677"/>
            <a:ext cx="891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i="1" dirty="0">
                <a:solidFill>
                  <a:srgbClr val="C00000"/>
                </a:solidFill>
                <a:latin typeface="Bradley Hand ITC" panose="03070402050302030203" pitchFamily="66" charset="0"/>
              </a:rPr>
              <a:t>Abbattere le differenze e </a:t>
            </a:r>
            <a:r>
              <a:rPr lang="it-IT" sz="3600" b="1" i="1" dirty="0" smtClean="0">
                <a:solidFill>
                  <a:srgbClr val="C00000"/>
                </a:solidFill>
                <a:latin typeface="Bradley Hand ITC" panose="03070402050302030203" pitchFamily="66" charset="0"/>
              </a:rPr>
              <a:t>l’ignoranza</a:t>
            </a:r>
            <a:endParaRPr lang="it-IT" sz="36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27314" y="3114969"/>
            <a:ext cx="5374640" cy="358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05682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94000" y="200742"/>
            <a:ext cx="6497320" cy="649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112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27632" y="100584"/>
            <a:ext cx="8912352" cy="668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417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649498" y="1550002"/>
            <a:ext cx="1124220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  <a:defRPr/>
            </a:pPr>
            <a:r>
              <a:rPr lang="it-IT" sz="2400" dirty="0">
                <a:solidFill>
                  <a:schemeClr val="tx1"/>
                </a:solidFill>
                <a:cs typeface="Calibri" panose="020F0502020204030204" pitchFamily="34" charset="0"/>
              </a:rPr>
              <a:t>L’Organizzazione Mondiale della Sanità (OMS) stima </a:t>
            </a:r>
            <a:r>
              <a:rPr lang="it-IT" sz="2400" b="1" dirty="0"/>
              <a:t>&gt; 7 milioni di decessi all’anno causati dal fumo attivo e passivo di tabacco,</a:t>
            </a:r>
            <a:r>
              <a:rPr lang="it-IT" sz="2400" dirty="0">
                <a:solidFill>
                  <a:schemeClr val="tx1"/>
                </a:solidFill>
                <a:cs typeface="Calibri" panose="020F0502020204030204" pitchFamily="34" charset="0"/>
              </a:rPr>
              <a:t> pari al 7% della popolazione mondiale</a:t>
            </a:r>
          </a:p>
          <a:p>
            <a:pPr marL="342900" indent="-342900">
              <a:buFontTx/>
              <a:buChar char="-"/>
              <a:defRPr/>
            </a:pPr>
            <a:endParaRPr lang="de-DE" sz="240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it-IT" sz="2400" dirty="0">
                <a:solidFill>
                  <a:schemeClr val="tx1"/>
                </a:solidFill>
                <a:cs typeface="Calibri" panose="020F0502020204030204" pitchFamily="34" charset="0"/>
              </a:rPr>
              <a:t>Si stima che nei prossimi anni il fumo di tabacco sia responsabile del 10% di tutti i decessi a livello mondiale</a:t>
            </a:r>
          </a:p>
          <a:p>
            <a:pPr marL="342900" indent="-342900">
              <a:buFontTx/>
              <a:buChar char="-"/>
              <a:defRPr/>
            </a:pPr>
            <a:endParaRPr lang="it-IT" sz="240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it-IT" sz="2400" b="1" dirty="0">
                <a:cs typeface="Calibri" panose="020F0502020204030204" pitchFamily="34" charset="0"/>
              </a:rPr>
              <a:t>In Italia sono &gt; 70 mila i decessi all’anno per patologie fumo-correlate</a:t>
            </a:r>
          </a:p>
          <a:p>
            <a:pPr marL="342900" indent="-342900">
              <a:buFontTx/>
              <a:buChar char="-"/>
              <a:defRPr/>
            </a:pPr>
            <a:endParaRPr lang="it-IT" sz="2400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en-US" altLang="pl-PL" sz="2400" dirty="0">
                <a:solidFill>
                  <a:schemeClr val="tx1"/>
                </a:solidFill>
                <a:cs typeface="Calibri" panose="020F0502020204030204" pitchFamily="34" charset="0"/>
              </a:rPr>
              <a:t>In ambito oncologico, il fumo di tabacco è responsabile del 30% circa di tutti i decessi per cancro, e </a:t>
            </a:r>
            <a:r>
              <a:rPr lang="en-US" altLang="pl-PL" sz="2400" dirty="0">
                <a:solidFill>
                  <a:srgbClr val="C00000"/>
                </a:solidFill>
                <a:cs typeface="Calibri" panose="020F0502020204030204" pitchFamily="34" charset="0"/>
              </a:rPr>
              <a:t>quasi del 90% delle morti per tumore polmonare</a:t>
            </a:r>
            <a:endParaRPr lang="it-IT" sz="2400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sp>
        <p:nvSpPr>
          <p:cNvPr id="10" name="CasellaDiTesto 2"/>
          <p:cNvSpPr txBox="1">
            <a:spLocks noChangeArrowheads="1"/>
          </p:cNvSpPr>
          <p:nvPr/>
        </p:nvSpPr>
        <p:spPr bwMode="auto">
          <a:xfrm>
            <a:off x="3066234" y="155389"/>
            <a:ext cx="640873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2600" b="1" dirty="0">
                <a:solidFill>
                  <a:srgbClr val="C00000"/>
                </a:solidFill>
              </a:rPr>
              <a:t>EPIDEMIOLOGIA DEL FUMO DI TABACCO</a:t>
            </a:r>
          </a:p>
        </p:txBody>
      </p:sp>
      <p:pic>
        <p:nvPicPr>
          <p:cNvPr id="11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61336" y="5140725"/>
            <a:ext cx="2776537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sellaDiTesto 5"/>
          <p:cNvSpPr txBox="1">
            <a:spLocks noChangeArrowheads="1"/>
          </p:cNvSpPr>
          <p:nvPr/>
        </p:nvSpPr>
        <p:spPr bwMode="auto">
          <a:xfrm>
            <a:off x="1495253" y="646320"/>
            <a:ext cx="95507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altLang="it-IT" sz="2400" b="1" i="1" dirty="0">
                <a:solidFill>
                  <a:schemeClr val="tx1"/>
                </a:solidFill>
                <a:cs typeface="Calibri" panose="020F0502020204030204" pitchFamily="34" charset="0"/>
              </a:rPr>
              <a:t>Il fumo di tabacco è l’unica causa completamente «prevenibile» di mortalità e morbilità per numerose patologie al mondo</a:t>
            </a:r>
          </a:p>
          <a:p>
            <a:pPr algn="ctr"/>
            <a:endParaRPr lang="it-IT" altLang="it-IT" sz="2000" b="1" i="1" dirty="0"/>
          </a:p>
        </p:txBody>
      </p:sp>
    </p:spTree>
    <p:extLst>
      <p:ext uri="{BB962C8B-B14F-4D97-AF65-F5344CB8AC3E}">
        <p14:creationId xmlns:p14="http://schemas.microsoft.com/office/powerpoint/2010/main" xmlns="" val="345311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37835" y="165960"/>
            <a:ext cx="2727960" cy="166284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681567" y="1250211"/>
            <a:ext cx="1102766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Il </a:t>
            </a:r>
            <a:r>
              <a:rPr lang="it-IT" sz="2400" dirty="0"/>
              <a:t>fumo è una delle principali cause di: </a:t>
            </a:r>
            <a:endParaRPr lang="it-IT" sz="24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b="1" dirty="0" smtClean="0"/>
              <a:t>bronchite </a:t>
            </a:r>
            <a:r>
              <a:rPr lang="it-IT" sz="2400" b="1" dirty="0"/>
              <a:t>acuta </a:t>
            </a:r>
            <a:r>
              <a:rPr lang="it-IT" sz="2400" dirty="0"/>
              <a:t>e, alla lunga, </a:t>
            </a:r>
            <a:r>
              <a:rPr lang="it-IT" sz="2400" b="1" dirty="0"/>
              <a:t>bronchite cronica </a:t>
            </a:r>
            <a:r>
              <a:rPr lang="it-IT" sz="2400" dirty="0"/>
              <a:t>(presenza di tosse ed escreato per almeno tre mesi all'anno per 2 anni consecutivi) ed </a:t>
            </a:r>
            <a:r>
              <a:rPr lang="it-IT" sz="2400" b="1" dirty="0"/>
              <a:t>enfisema </a:t>
            </a:r>
            <a:r>
              <a:rPr lang="it-IT" sz="2400" dirty="0"/>
              <a:t>(abnorme allargamento degli alveoli con distruzione delle loro pareti) </a:t>
            </a:r>
            <a:endParaRPr lang="it-IT" sz="24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b="1" dirty="0" smtClean="0"/>
              <a:t>episodi </a:t>
            </a:r>
            <a:r>
              <a:rPr lang="it-IT" sz="2400" b="1" dirty="0"/>
              <a:t>asmatici </a:t>
            </a:r>
            <a:r>
              <a:rPr lang="it-IT" sz="2400" dirty="0"/>
              <a:t>ed </a:t>
            </a:r>
            <a:r>
              <a:rPr lang="it-IT" sz="2400" b="1" dirty="0"/>
              <a:t>infezioni respiratorie ricorrenti </a:t>
            </a:r>
            <a:r>
              <a:rPr lang="it-IT" sz="2400" dirty="0"/>
              <a:t>aumentano per incidenza e gravità. </a:t>
            </a:r>
            <a:endParaRPr lang="it-IT" sz="24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b="1" dirty="0" smtClean="0"/>
              <a:t>tumore </a:t>
            </a:r>
            <a:r>
              <a:rPr lang="it-IT" sz="2400" b="1" dirty="0"/>
              <a:t>polmonare </a:t>
            </a:r>
            <a:r>
              <a:rPr lang="it-IT" sz="2400" dirty="0"/>
              <a:t>- si stima che il fumo sia responsabile in Italia del 91% di tutte le morti per cancro al polmone negli uomini e del 55% nelle donne, per un totale di circa 30.000 morti l’anno. Gli idrocarburi policiclici aromatici contenuti nel "catrame" e il Polonio 210 sono i principali responsabili dello sviluppo di tumori </a:t>
            </a:r>
          </a:p>
          <a:p>
            <a:endParaRPr lang="it-IT" sz="20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904488" y="362969"/>
            <a:ext cx="4151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C00000"/>
                </a:solidFill>
              </a:rPr>
              <a:t>FUMO e POLMONI</a:t>
            </a:r>
            <a:endParaRPr lang="it-IT" sz="3200" b="1" dirty="0">
              <a:solidFill>
                <a:srgbClr val="C0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407644" y="5606185"/>
            <a:ext cx="9679795" cy="101566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/>
              <a:t>Secondo </a:t>
            </a:r>
            <a:r>
              <a:rPr lang="it-IT" sz="2000" b="1" i="1" dirty="0"/>
              <a:t>L'Organizzazione Mondiale della Sanità il 90-95% dei tumori polmonari, l'80- 85% delle bronchiti croniche ed enfisema polmonare ed il 20-25% degli incidenti cardiovascolari, sono dovuti al fumo di tabacco. </a:t>
            </a:r>
          </a:p>
        </p:txBody>
      </p:sp>
    </p:spTree>
    <p:extLst>
      <p:ext uri="{BB962C8B-B14F-4D97-AF65-F5344CB8AC3E}">
        <p14:creationId xmlns:p14="http://schemas.microsoft.com/office/powerpoint/2010/main" xmlns="" val="269386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1719072" y="133869"/>
            <a:ext cx="8613648" cy="6724132"/>
            <a:chOff x="756660" y="134265"/>
            <a:chExt cx="7055428" cy="6958507"/>
          </a:xfrm>
        </p:grpSpPr>
        <p:grpSp>
          <p:nvGrpSpPr>
            <p:cNvPr id="9" name="Gruppo 3"/>
            <p:cNvGrpSpPr>
              <a:grpSpLocks/>
            </p:cNvGrpSpPr>
            <p:nvPr/>
          </p:nvGrpSpPr>
          <p:grpSpPr bwMode="auto">
            <a:xfrm>
              <a:off x="1810807" y="134265"/>
              <a:ext cx="6001281" cy="6958507"/>
              <a:chOff x="514180" y="205993"/>
              <a:chExt cx="6002036" cy="6959319"/>
            </a:xfrm>
          </p:grpSpPr>
          <p:pic>
            <p:nvPicPr>
              <p:cNvPr id="10" name="Immagine 1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4180" y="205993"/>
                <a:ext cx="5760640" cy="69593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Rettangolo 2"/>
              <p:cNvSpPr>
                <a:spLocks noChangeArrowheads="1"/>
              </p:cNvSpPr>
              <p:nvPr/>
            </p:nvSpPr>
            <p:spPr bwMode="auto">
              <a:xfrm>
                <a:off x="611560" y="260648"/>
                <a:ext cx="5760640" cy="5040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it-IT" altLang="it-IT" dirty="0"/>
              </a:p>
            </p:txBody>
          </p:sp>
          <p:sp>
            <p:nvSpPr>
              <p:cNvPr id="12" name="Rettangolo 13"/>
              <p:cNvSpPr>
                <a:spLocks noChangeArrowheads="1"/>
              </p:cNvSpPr>
              <p:nvPr/>
            </p:nvSpPr>
            <p:spPr bwMode="auto">
              <a:xfrm>
                <a:off x="611560" y="6390861"/>
                <a:ext cx="5904656" cy="5989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it-IT" altLang="it-IT" dirty="0"/>
              </a:p>
            </p:txBody>
          </p:sp>
        </p:grpSp>
        <p:sp>
          <p:nvSpPr>
            <p:cNvPr id="14" name="Freccia a destra 11"/>
            <p:cNvSpPr>
              <a:spLocks noChangeArrowheads="1"/>
            </p:cNvSpPr>
            <p:nvPr/>
          </p:nvSpPr>
          <p:spPr bwMode="auto">
            <a:xfrm>
              <a:off x="758247" y="1311223"/>
              <a:ext cx="1008063" cy="288925"/>
            </a:xfrm>
            <a:prstGeom prst="rightArrow">
              <a:avLst>
                <a:gd name="adj1" fmla="val 50000"/>
                <a:gd name="adj2" fmla="val 49848"/>
              </a:avLst>
            </a:prstGeom>
            <a:solidFill>
              <a:srgbClr val="00B8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 altLang="it-IT" dirty="0"/>
            </a:p>
          </p:txBody>
        </p:sp>
        <p:sp>
          <p:nvSpPr>
            <p:cNvPr id="15" name="Freccia a destra 16"/>
            <p:cNvSpPr>
              <a:spLocks noChangeArrowheads="1"/>
            </p:cNvSpPr>
            <p:nvPr/>
          </p:nvSpPr>
          <p:spPr bwMode="auto">
            <a:xfrm>
              <a:off x="756660" y="1808111"/>
              <a:ext cx="1008062" cy="288925"/>
            </a:xfrm>
            <a:prstGeom prst="rightArrow">
              <a:avLst>
                <a:gd name="adj1" fmla="val 50000"/>
                <a:gd name="adj2" fmla="val 49848"/>
              </a:avLst>
            </a:prstGeom>
            <a:solidFill>
              <a:srgbClr val="00B8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 altLang="it-IT" dirty="0"/>
            </a:p>
          </p:txBody>
        </p:sp>
        <p:sp>
          <p:nvSpPr>
            <p:cNvPr id="16" name="Freccia a destra 17"/>
            <p:cNvSpPr>
              <a:spLocks noChangeArrowheads="1"/>
            </p:cNvSpPr>
            <p:nvPr/>
          </p:nvSpPr>
          <p:spPr bwMode="auto">
            <a:xfrm>
              <a:off x="756660" y="2287536"/>
              <a:ext cx="1008062" cy="288925"/>
            </a:xfrm>
            <a:prstGeom prst="rightArrow">
              <a:avLst>
                <a:gd name="adj1" fmla="val 50000"/>
                <a:gd name="adj2" fmla="val 49848"/>
              </a:avLst>
            </a:prstGeom>
            <a:solidFill>
              <a:srgbClr val="00B8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 altLang="it-IT" dirty="0"/>
            </a:p>
          </p:txBody>
        </p:sp>
        <p:sp>
          <p:nvSpPr>
            <p:cNvPr id="17" name="Freccia a destra 18"/>
            <p:cNvSpPr>
              <a:spLocks noChangeArrowheads="1"/>
            </p:cNvSpPr>
            <p:nvPr/>
          </p:nvSpPr>
          <p:spPr bwMode="auto">
            <a:xfrm>
              <a:off x="756660" y="2747911"/>
              <a:ext cx="1008062" cy="287337"/>
            </a:xfrm>
            <a:prstGeom prst="rightArrow">
              <a:avLst>
                <a:gd name="adj1" fmla="val 50000"/>
                <a:gd name="adj2" fmla="val 50123"/>
              </a:avLst>
            </a:prstGeom>
            <a:solidFill>
              <a:srgbClr val="00B8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 altLang="it-IT" dirty="0"/>
            </a:p>
          </p:txBody>
        </p:sp>
        <p:sp>
          <p:nvSpPr>
            <p:cNvPr id="18" name="Freccia a destra 19"/>
            <p:cNvSpPr>
              <a:spLocks noChangeArrowheads="1"/>
            </p:cNvSpPr>
            <p:nvPr/>
          </p:nvSpPr>
          <p:spPr bwMode="auto">
            <a:xfrm>
              <a:off x="756660" y="3621036"/>
              <a:ext cx="1008062" cy="288925"/>
            </a:xfrm>
            <a:prstGeom prst="rightArrow">
              <a:avLst>
                <a:gd name="adj1" fmla="val 50000"/>
                <a:gd name="adj2" fmla="val 49848"/>
              </a:avLst>
            </a:prstGeom>
            <a:solidFill>
              <a:srgbClr val="00B8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 altLang="it-IT" dirty="0"/>
            </a:p>
          </p:txBody>
        </p:sp>
        <p:sp>
          <p:nvSpPr>
            <p:cNvPr id="19" name="Freccia a destra 20"/>
            <p:cNvSpPr>
              <a:spLocks noChangeArrowheads="1"/>
            </p:cNvSpPr>
            <p:nvPr/>
          </p:nvSpPr>
          <p:spPr bwMode="auto">
            <a:xfrm>
              <a:off x="756660" y="5548261"/>
              <a:ext cx="1008062" cy="288925"/>
            </a:xfrm>
            <a:prstGeom prst="rightArrow">
              <a:avLst>
                <a:gd name="adj1" fmla="val 50000"/>
                <a:gd name="adj2" fmla="val 49848"/>
              </a:avLst>
            </a:prstGeom>
            <a:solidFill>
              <a:srgbClr val="00B8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 altLang="it-IT" dirty="0"/>
            </a:p>
          </p:txBody>
        </p:sp>
      </p:grpSp>
      <p:sp>
        <p:nvSpPr>
          <p:cNvPr id="13" name="CasellaDiTesto 2"/>
          <p:cNvSpPr txBox="1">
            <a:spLocks noChangeArrowheads="1"/>
          </p:cNvSpPr>
          <p:nvPr/>
        </p:nvSpPr>
        <p:spPr bwMode="auto">
          <a:xfrm>
            <a:off x="2139950" y="159458"/>
            <a:ext cx="800100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2800" b="1" dirty="0">
                <a:solidFill>
                  <a:srgbClr val="C00000"/>
                </a:solidFill>
              </a:rPr>
              <a:t>10 principali cause di morte nel mondo, 2019</a:t>
            </a:r>
          </a:p>
        </p:txBody>
      </p:sp>
      <p:pic>
        <p:nvPicPr>
          <p:cNvPr id="20" name="Immagin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2634" y="6266726"/>
            <a:ext cx="6011862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8692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594291" y="1797852"/>
            <a:ext cx="11513087" cy="2805748"/>
            <a:chOff x="275118" y="2702092"/>
            <a:chExt cx="11513087" cy="2805748"/>
          </a:xfrm>
        </p:grpSpPr>
        <p:pic>
          <p:nvPicPr>
            <p:cNvPr id="4" name="Immagine 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5118" y="2702092"/>
              <a:ext cx="3745816" cy="2805747"/>
            </a:xfrm>
            <a:prstGeom prst="rect">
              <a:avLst/>
            </a:prstGeom>
          </p:spPr>
        </p:pic>
        <p:pic>
          <p:nvPicPr>
            <p:cNvPr id="5" name="Immagine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53774" y="2702093"/>
              <a:ext cx="3745817" cy="2805747"/>
            </a:xfrm>
            <a:prstGeom prst="rect">
              <a:avLst/>
            </a:prstGeom>
          </p:spPr>
        </p:pic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32431" y="2702093"/>
              <a:ext cx="3755774" cy="2805747"/>
            </a:xfrm>
            <a:prstGeom prst="rect">
              <a:avLst/>
            </a:prstGeom>
          </p:spPr>
        </p:pic>
      </p:grpSp>
      <p:sp>
        <p:nvSpPr>
          <p:cNvPr id="7" name="CasellaDiTesto 2"/>
          <p:cNvSpPr txBox="1">
            <a:spLocks noChangeArrowheads="1"/>
          </p:cNvSpPr>
          <p:nvPr/>
        </p:nvSpPr>
        <p:spPr bwMode="auto">
          <a:xfrm>
            <a:off x="3146466" y="473925"/>
            <a:ext cx="64087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200" i="1" dirty="0">
                <a:solidFill>
                  <a:srgbClr val="C00000"/>
                </a:solidFill>
              </a:rPr>
              <a:t>Fumare rende </a:t>
            </a:r>
            <a:r>
              <a:rPr lang="it-IT" altLang="it-IT" sz="3200" i="1" dirty="0" smtClean="0">
                <a:solidFill>
                  <a:srgbClr val="C00000"/>
                </a:solidFill>
              </a:rPr>
              <a:t>BRUTTI</a:t>
            </a:r>
            <a:endParaRPr lang="it-IT" altLang="it-IT" sz="3200" i="1" dirty="0">
              <a:solidFill>
                <a:srgbClr val="C00000"/>
              </a:solidFill>
            </a:endParaRPr>
          </a:p>
        </p:txBody>
      </p:sp>
      <p:sp>
        <p:nvSpPr>
          <p:cNvPr id="13" name="CasellaDiTesto 2"/>
          <p:cNvSpPr txBox="1">
            <a:spLocks noChangeArrowheads="1"/>
          </p:cNvSpPr>
          <p:nvPr/>
        </p:nvSpPr>
        <p:spPr bwMode="auto">
          <a:xfrm>
            <a:off x="2973746" y="5157685"/>
            <a:ext cx="64087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200" i="1" dirty="0" smtClean="0">
                <a:solidFill>
                  <a:srgbClr val="C00000"/>
                </a:solidFill>
              </a:rPr>
              <a:t>…e lascia un CATTIVO ODORE</a:t>
            </a:r>
            <a:endParaRPr lang="it-IT" altLang="it-IT" sz="32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897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2"/>
          <p:cNvSpPr txBox="1">
            <a:spLocks noChangeArrowheads="1"/>
          </p:cNvSpPr>
          <p:nvPr/>
        </p:nvSpPr>
        <p:spPr bwMode="auto">
          <a:xfrm>
            <a:off x="3115986" y="285680"/>
            <a:ext cx="64087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3200" i="1" dirty="0">
                <a:solidFill>
                  <a:srgbClr val="C00000"/>
                </a:solidFill>
              </a:rPr>
              <a:t>Fumare </a:t>
            </a:r>
            <a:r>
              <a:rPr lang="it-IT" altLang="it-IT" sz="3200" i="1" dirty="0" smtClean="0">
                <a:solidFill>
                  <a:srgbClr val="C00000"/>
                </a:solidFill>
              </a:rPr>
              <a:t>rallenta la CRESCITA</a:t>
            </a:r>
            <a:endParaRPr lang="it-IT" altLang="it-IT" sz="3200" i="1" dirty="0">
              <a:solidFill>
                <a:srgbClr val="C0000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67904" y="3949956"/>
            <a:ext cx="3227536" cy="269877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67904" y="1140580"/>
            <a:ext cx="3227536" cy="2417537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80400" y="4228626"/>
            <a:ext cx="3627514" cy="2413945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9270" y="1140580"/>
            <a:ext cx="2694367" cy="4295019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35440" y="1392633"/>
            <a:ext cx="2672474" cy="267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8871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</TotalTime>
  <Words>745</Words>
  <Application>Microsoft Office PowerPoint</Application>
  <PresentationFormat>Personalizzato</PresentationFormat>
  <Paragraphs>77</Paragraphs>
  <Slides>32</Slides>
  <Notes>7</Notes>
  <HiddenSlides>5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max cani</dc:creator>
  <cp:lastModifiedBy>CCasartelli</cp:lastModifiedBy>
  <cp:revision>84</cp:revision>
  <dcterms:created xsi:type="dcterms:W3CDTF">2022-10-26T10:20:59Z</dcterms:created>
  <dcterms:modified xsi:type="dcterms:W3CDTF">2023-04-14T13:24:17Z</dcterms:modified>
</cp:coreProperties>
</file>