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7559675" cy="1069181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198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 hidden="1"/>
          <p:cNvSpPr/>
          <p:nvPr/>
        </p:nvSpPr>
        <p:spPr>
          <a:xfrm>
            <a:off x="0" y="6400800"/>
            <a:ext cx="12191040" cy="456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2" hidden="1"/>
          <p:cNvSpPr/>
          <p:nvPr/>
        </p:nvSpPr>
        <p:spPr>
          <a:xfrm>
            <a:off x="0" y="6334200"/>
            <a:ext cx="12191040" cy="6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Line 3"/>
          <p:cNvSpPr/>
          <p:nvPr/>
        </p:nvSpPr>
        <p:spPr>
          <a:xfrm>
            <a:off x="1193400" y="1737720"/>
            <a:ext cx="9966960" cy="0"/>
          </a:xfrm>
          <a:prstGeom prst="line">
            <a:avLst/>
          </a:prstGeom>
          <a:ln w="6480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3240" y="6400800"/>
            <a:ext cx="12187800" cy="456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0" y="6334200"/>
            <a:ext cx="12187800" cy="6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Line 6"/>
          <p:cNvSpPr/>
          <p:nvPr/>
        </p:nvSpPr>
        <p:spPr>
          <a:xfrm>
            <a:off x="1207440" y="4343400"/>
            <a:ext cx="9875520" cy="0"/>
          </a:xfrm>
          <a:prstGeom prst="line">
            <a:avLst/>
          </a:prstGeom>
          <a:ln w="6480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PlaceHolder 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18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latin typeface="Arial"/>
              </a:rPr>
              <a:t>Secondo livello struttura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Terzo livello struttura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latin typeface="Arial"/>
              </a:rPr>
              <a:t>Quarto livello struttura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Quinto livello struttura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Sesto livello struttura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0" y="6400800"/>
            <a:ext cx="12191040" cy="456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CustomShape 2"/>
          <p:cNvSpPr/>
          <p:nvPr/>
        </p:nvSpPr>
        <p:spPr>
          <a:xfrm>
            <a:off x="0" y="6334200"/>
            <a:ext cx="12191040" cy="6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Line 3"/>
          <p:cNvSpPr/>
          <p:nvPr/>
        </p:nvSpPr>
        <p:spPr>
          <a:xfrm>
            <a:off x="1193400" y="1737720"/>
            <a:ext cx="9966960" cy="0"/>
          </a:xfrm>
          <a:prstGeom prst="line">
            <a:avLst/>
          </a:prstGeom>
          <a:ln w="6480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ndawi.com/journals/cdr/2014/910529/ref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/3.0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097280" y="758880"/>
            <a:ext cx="10057320" cy="1486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it-IT" sz="4400" b="1" strike="noStrike" spc="-52">
                <a:solidFill>
                  <a:srgbClr val="C00000"/>
                </a:solidFill>
                <a:latin typeface="Calibri Light"/>
                <a:ea typeface="DejaVu Sans"/>
              </a:rPr>
              <a:t>Bullismo e psicopatologia 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1100160" y="4455720"/>
            <a:ext cx="1005732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it-IT" sz="2400" b="1" strike="noStrike" cap="all" spc="194">
                <a:solidFill>
                  <a:srgbClr val="0070C0"/>
                </a:solidFill>
                <a:latin typeface="Calibri Light"/>
                <a:ea typeface="DejaVu Sans"/>
              </a:rPr>
              <a:t>Patrizia M.G. Conti</a:t>
            </a:r>
            <a:endParaRPr lang="it-IT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it-IT" sz="2400" b="1" strike="noStrike" cap="all" spc="194">
                <a:solidFill>
                  <a:srgbClr val="0070C0"/>
                </a:solidFill>
                <a:latin typeface="Calibri Light"/>
                <a:ea typeface="DejaVu Sans"/>
              </a:rPr>
              <a:t>Neuropsichiatra infantile e dell’adolescenza</a:t>
            </a:r>
            <a:endParaRPr lang="it-IT" sz="2400" b="0" strike="noStrike" spc="-1">
              <a:latin typeface="Arial"/>
            </a:endParaRPr>
          </a:p>
        </p:txBody>
      </p:sp>
      <p:pic>
        <p:nvPicPr>
          <p:cNvPr id="87" name="Immagine 4" descr="Immagine che contiene testo, bambola, giocattolo, clipart"/>
          <p:cNvPicPr/>
          <p:nvPr/>
        </p:nvPicPr>
        <p:blipFill>
          <a:blip r:embed="rId2"/>
          <a:stretch/>
        </p:blipFill>
        <p:spPr>
          <a:xfrm>
            <a:off x="6796080" y="2195640"/>
            <a:ext cx="4892040" cy="2134800"/>
          </a:xfrm>
          <a:prstGeom prst="rect">
            <a:avLst/>
          </a:prstGeom>
          <a:ln>
            <a:noFill/>
          </a:ln>
        </p:spPr>
      </p:pic>
      <p:sp>
        <p:nvSpPr>
          <p:cNvPr id="88" name="CustomShape 3"/>
          <p:cNvSpPr/>
          <p:nvPr/>
        </p:nvSpPr>
        <p:spPr>
          <a:xfrm>
            <a:off x="6796080" y="3883320"/>
            <a:ext cx="4892040" cy="22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900" b="0" u="sng" strike="noStrike" spc="-1">
                <a:solidFill>
                  <a:srgbClr val="2998E3"/>
                </a:solidFill>
                <a:uFillTx/>
                <a:latin typeface="Calibri"/>
                <a:ea typeface="DejaVu Sans"/>
                <a:hlinkClick r:id="rId3"/>
              </a:rPr>
              <a:t>Questa foto</a:t>
            </a:r>
            <a:r>
              <a:rPr lang="it-IT" sz="900" b="0" strike="noStrike" spc="-1">
                <a:solidFill>
                  <a:srgbClr val="000000"/>
                </a:solidFill>
                <a:latin typeface="Calibri"/>
                <a:ea typeface="DejaVu Sans"/>
              </a:rPr>
              <a:t> di Autore sconosciuto è concesso in licenza da </a:t>
            </a:r>
            <a:r>
              <a:rPr lang="it-IT" sz="900" b="0" u="sng" strike="noStrike" spc="-1">
                <a:solidFill>
                  <a:srgbClr val="2998E3"/>
                </a:solidFill>
                <a:uFillTx/>
                <a:latin typeface="Calibri"/>
                <a:ea typeface="DejaVu Sans"/>
                <a:hlinkClick r:id="rId4"/>
              </a:rPr>
              <a:t>CC BY</a:t>
            </a:r>
            <a:endParaRPr lang="it-IT" sz="9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1097280" y="286560"/>
            <a:ext cx="10057320" cy="144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La prevaricazione</a:t>
            </a:r>
            <a:endParaRPr lang="it-IT" sz="4800" b="0" strike="noStrike" spc="-1"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1097280" y="1845720"/>
            <a:ext cx="1109376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Autofit/>
          </a:bodyPr>
          <a:lstStyle/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Mortificazione degli aspetti deboli e intollerabili di se stessi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Manifestazione di entusiasmo (tirare capelli)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Rabbia per i successi dell’altro che vengono sentiti come mortificazione dei propri insuccessi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Sensazione di sentirsi forti e potenti per controllare il proprio senso di impotenza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1" strike="noStrike" spc="-1">
                <a:solidFill>
                  <a:srgbClr val="404040"/>
                </a:solidFill>
                <a:latin typeface="Calibri"/>
                <a:ea typeface="DejaVu Sans"/>
              </a:rPr>
              <a:t>Il gruppo prevaricante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Cultura di gruppo che giustifica la prevaricazione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Il gruppo di unisce contro qualcuno/qualcosa, la presenza della vittima serve per mantenere vivo il gruppo 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1097280" y="286560"/>
            <a:ext cx="10057320" cy="144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Sintomi</a:t>
            </a:r>
            <a:endParaRPr lang="it-IT" sz="4800" b="0" strike="noStrike" spc="-1">
              <a:latin typeface="Arial"/>
            </a:endParaRPr>
          </a:p>
        </p:txBody>
      </p:sp>
      <p:sp>
        <p:nvSpPr>
          <p:cNvPr id="108" name="CustomShape 2"/>
          <p:cNvSpPr/>
          <p:nvPr/>
        </p:nvSpPr>
        <p:spPr>
          <a:xfrm>
            <a:off x="1097280" y="1845720"/>
            <a:ext cx="1005732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Autofit/>
          </a:bodyPr>
          <a:lstStyle/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u="sng" strike="noStrike" spc="-1">
                <a:solidFill>
                  <a:srgbClr val="404040"/>
                </a:solidFill>
                <a:uFillTx/>
                <a:latin typeface="Calibri"/>
                <a:ea typeface="DejaVu Sans"/>
              </a:rPr>
              <a:t>Sintomi intrusivi</a:t>
            </a: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: ricordi sogni flashback improvvisi, causando intensa sofferenza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u="sng" strike="noStrike" spc="-1">
                <a:solidFill>
                  <a:srgbClr val="404040"/>
                </a:solidFill>
                <a:uFillTx/>
                <a:latin typeface="Calibri"/>
                <a:ea typeface="DejaVu Sans"/>
              </a:rPr>
              <a:t>Sintomi dissociativi</a:t>
            </a: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: sensazione di sentirsi staccato dal corpo, dalla realtà, l’ambiente appare distorto  e surreale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u="sng" strike="noStrike" spc="-1">
                <a:solidFill>
                  <a:srgbClr val="404040"/>
                </a:solidFill>
                <a:uFillTx/>
                <a:latin typeface="Calibri"/>
                <a:ea typeface="DejaVu Sans"/>
              </a:rPr>
              <a:t>Disregolazione cognitiva-emotiva: </a:t>
            </a: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sentimenti negativi, appiattimento delle emozioni positive, sfiducia. 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u="sng" strike="noStrike" spc="-1">
                <a:solidFill>
                  <a:srgbClr val="404040"/>
                </a:solidFill>
                <a:uFillTx/>
                <a:latin typeface="Calibri"/>
                <a:ea typeface="DejaVu Sans"/>
              </a:rPr>
              <a:t>Evitamento:  </a:t>
            </a: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evitamento di luoghi persone situazioni legati al trauma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u="sng" strike="noStrike" spc="-1">
                <a:solidFill>
                  <a:srgbClr val="404040"/>
                </a:solidFill>
                <a:uFillTx/>
                <a:latin typeface="Calibri"/>
                <a:ea typeface="DejaVu Sans"/>
              </a:rPr>
              <a:t>Alterazioni dell’arousal: s</a:t>
            </a: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enso di allarme, alterazioni ritmo sonno veglia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1097280" y="286560"/>
            <a:ext cx="10057320" cy="144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Studio dell’università di Napoli: intervista agli insegnanti di sostegno</a:t>
            </a:r>
            <a:endParaRPr lang="it-IT" sz="4800" b="0" strike="noStrike" spc="-1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1104840" y="1845720"/>
            <a:ext cx="1004976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Autofit/>
          </a:bodyPr>
          <a:lstStyle/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Il cyber-bullismo è ritenuto dalla quasi totalità degli insegnanti come più pericoloso del bullismo tradizionale. Questi ultimi dati mettono in luce la natura più nascosta e difficile da rilevare del cyber-bullismo. 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le forme di prepotenza verbali sono state riportate più frequentemente, seguite da quelle di esclusione/manipolazione sociale e infine le aggressioni fisiche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il 25 e il 15% rilevano che i ragazzi non parlano con loro delle prepotenze e di poter fare poco per intervenire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Gli insegnanti intervistati concordano sull’effetto negativo che le prepotenze possono avere sulle relazioni interpersonali in classe e che il metodo educativo in classe può limitarne la frequenza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1097280" y="286560"/>
            <a:ext cx="10057320" cy="144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Gli obiettivi della prevenzione</a:t>
            </a:r>
            <a:endParaRPr lang="it-IT" sz="4800" b="0" strike="noStrike" spc="-1">
              <a:latin typeface="Arial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1097280" y="1845720"/>
            <a:ext cx="1005732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Autofit/>
          </a:bodyPr>
          <a:lstStyle/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 accrescere la fiducia dei ragazzini  verso la possibilità di modificare il fenomeno, comunicando all’insegnante e ai genitori gli episodi di prepotenza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incrementare l’abilità del docente ad affrontare il bullismo in classe con strategie che includano soprattutto la promozione di relazioni sociali positive e di capacità di regolazione delle emozioni. 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maggiore preparazione circa i comportamenti di cyber-bullismo, spesso nascosti e quindi difficili da rilevare.</a:t>
            </a:r>
            <a:endParaRPr lang="it-IT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Caratteristiche del bullismo</a:t>
            </a:r>
          </a:p>
        </p:txBody>
      </p:sp>
      <p:sp>
        <p:nvSpPr>
          <p:cNvPr id="90" name="TextShape 2"/>
          <p:cNvSpPr txBox="1"/>
          <p:nvPr/>
        </p:nvSpPr>
        <p:spPr>
          <a:xfrm>
            <a:off x="586440" y="1728000"/>
            <a:ext cx="11077560" cy="1860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it-IT" sz="1800" b="0" strike="noStrike" spc="-1">
                <a:latin typeface="Arial"/>
              </a:rPr>
              <a:t>Condotte di prevaricazioni caratterizzate da: </a:t>
            </a:r>
          </a:p>
          <a:p>
            <a:endParaRPr lang="it-IT" sz="1800" b="0" strike="noStrike" spc="-1">
              <a:latin typeface="Arial"/>
            </a:endParaRPr>
          </a:p>
          <a:p>
            <a:r>
              <a:rPr lang="it-IT" sz="1800" b="0" strike="noStrike" spc="-1">
                <a:latin typeface="Arial"/>
              </a:rPr>
              <a:t> intenzionalità, persistenza nel tempo, asimmetria nella relazione,</a:t>
            </a:r>
          </a:p>
          <a:p>
            <a:r>
              <a:rPr lang="it-IT" sz="1800" b="0" strike="noStrike" spc="-1">
                <a:latin typeface="Arial"/>
              </a:rPr>
              <a:t> ovvero la vittima deve essere incapace di difendersi.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1097280" y="286560"/>
            <a:ext cx="10057320" cy="144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La prevaricazione: bullismo e altro</a:t>
            </a:r>
            <a:endParaRPr lang="it-IT" sz="4800" b="0" strike="noStrike" spc="-1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1097280" y="1845720"/>
            <a:ext cx="1005732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Autofit/>
          </a:bodyPr>
          <a:lstStyle/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en-US" sz="2000" b="0" strike="noStrike" spc="-1">
                <a:solidFill>
                  <a:srgbClr val="2E2E2E"/>
                </a:solidFill>
                <a:latin typeface="ElsevierGulliver"/>
                <a:ea typeface="DejaVu Sans"/>
              </a:rPr>
              <a:t>Seneca : la crudeltà proviene dalla debolezza”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en-US" sz="2000" b="0" strike="noStrike" spc="-1">
                <a:solidFill>
                  <a:srgbClr val="2E2E2E"/>
                </a:solidFill>
                <a:latin typeface="ElsevierGulliver"/>
                <a:ea typeface="DejaVu Sans"/>
              </a:rPr>
              <a:t>E’ la prospettiva tradizionale in cui il bullismo esprime un comportamento maleadattivo in ragazzi con problemi di socializzazione e abilità sociali carenti 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en-US" sz="2000" b="0" strike="noStrike" spc="-1">
                <a:solidFill>
                  <a:srgbClr val="2E2E2E"/>
                </a:solidFill>
                <a:latin typeface="ElsevierGulliver"/>
                <a:ea typeface="DejaVu Sans"/>
              </a:rPr>
              <a:t>condotte aggressive verso l’altro perpetrati da ragazzi senza problem di socializzazione, che possiedono raffinate abilità sociali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en-US" sz="2000" b="0" strike="noStrike" spc="-1">
                <a:solidFill>
                  <a:srgbClr val="2E2E2E"/>
                </a:solidFill>
                <a:latin typeface="ElsevierGulliver"/>
                <a:ea typeface="DejaVu Sans"/>
              </a:rPr>
              <a:t>Quando l’aggressione può portare vantaggi e popolarità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en-US" sz="2000" b="1" strike="noStrike" spc="-1">
                <a:solidFill>
                  <a:srgbClr val="2E2E2E"/>
                </a:solidFill>
                <a:latin typeface="ElsevierGulliver"/>
                <a:ea typeface="DejaVu Sans"/>
              </a:rPr>
              <a:t>Aggressività strumentale per ottenere privilegi </a:t>
            </a:r>
            <a:r>
              <a:rPr lang="en-US" sz="2000" b="0" strike="noStrike" spc="-1">
                <a:solidFill>
                  <a:srgbClr val="2E2E2E"/>
                </a:solidFill>
                <a:latin typeface="ElsevierGulliver"/>
                <a:ea typeface="DejaVu Sans"/>
              </a:rPr>
              <a:t>(oggetti, servitori etc): personalità deviante con assenza di empatia per la vittima la cui sofferenza è un “effetto collaterale” al progetto di affermazione 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en-US" sz="2000" b="1" strike="noStrike" spc="-1">
                <a:solidFill>
                  <a:srgbClr val="2E2E2E"/>
                </a:solidFill>
                <a:latin typeface="ElsevierGulliver"/>
                <a:ea typeface="DejaVu Sans"/>
              </a:rPr>
              <a:t>Relazioni aggressive </a:t>
            </a:r>
            <a:r>
              <a:rPr lang="en-US" sz="2000" b="0" strike="noStrike" spc="-1">
                <a:solidFill>
                  <a:srgbClr val="2E2E2E"/>
                </a:solidFill>
                <a:latin typeface="ElsevierGulliver"/>
                <a:ea typeface="DejaVu Sans"/>
              </a:rPr>
              <a:t>uso dell’altro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1097280" y="286560"/>
            <a:ext cx="10057320" cy="144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Qualche riflessione </a:t>
            </a:r>
            <a:endParaRPr lang="it-IT" sz="4800" b="0" strike="noStrike" spc="-1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1097280" y="1845720"/>
            <a:ext cx="1005732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Autofit/>
          </a:bodyPr>
          <a:lstStyle/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Attitudini precedenti/predisponenti a 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E’ stata ampiamente dimostrata la relazione tra disturbi psichici preesistenti/predisponenti  ed episodi di bullismo, sia per quanto attiene alle vittime che  ai bulli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vittime di episodi di bullismo sono bambini o adolescenti ritenuti vulnerabili, quali ad esempio disabili o minori con disturbi psichici etc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 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Problematiche causate dal bullismo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bullismo, cyber-bullismo e varie forme di vittimizzazione sono documentati fattori di rischio per la salute mentale, a breve e lungo termine 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1097280" y="286560"/>
            <a:ext cx="10057320" cy="1122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Fattori attivanti bullismo </a:t>
            </a:r>
            <a:endParaRPr lang="it-IT" sz="4800" b="0" strike="noStrike" spc="-1"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1097280" y="1845720"/>
            <a:ext cx="1005732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rmAutofit/>
          </a:bodyPr>
          <a:lstStyle/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 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 Contesto favorente  (frustrante, eccitante, ) 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Gruppo attivante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Vantaggi secondari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Caratteristiche del minore vittima </a:t>
            </a:r>
            <a:endParaRPr lang="it-IT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1097280" y="286560"/>
            <a:ext cx="10057320" cy="96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 dirty="0">
                <a:solidFill>
                  <a:srgbClr val="404040"/>
                </a:solidFill>
                <a:latin typeface="Calibri Light"/>
                <a:ea typeface="Microsoft YaHei"/>
              </a:rPr>
              <a:t>La vittima: aspetti</a:t>
            </a:r>
            <a:br>
              <a:rPr dirty="0"/>
            </a:br>
            <a:r>
              <a:rPr lang="it-IT" sz="2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vittime di bullismo sono vulnerabili, ad esempio disabili o minori con disturbi psichici </a:t>
            </a:r>
            <a:endParaRPr lang="it-IT" sz="2000" b="0" strike="noStrike" spc="-1" dirty="0">
              <a:latin typeface="Arial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938254" y="1296000"/>
            <a:ext cx="10057320" cy="44448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rmAutofit fontScale="25000" lnSpcReduction="20000"/>
          </a:bodyPr>
          <a:lstStyle/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it-IT" sz="2000" b="0" strike="noStrike" spc="-1" dirty="0">
                <a:solidFill>
                  <a:srgbClr val="404040"/>
                </a:solidFill>
                <a:latin typeface="Calibri"/>
                <a:ea typeface="DejaVu Sans"/>
              </a:rPr>
              <a:t>c</a:t>
            </a:r>
            <a:endParaRPr lang="it-IT" sz="20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Caratteristiche  psicologiche e  relazionali</a:t>
            </a:r>
            <a:endParaRPr lang="it-IT" sz="8000" b="0" strike="noStrike" spc="-1" dirty="0">
              <a:latin typeface="Arial"/>
            </a:endParaRPr>
          </a:p>
          <a:p>
            <a:pPr marL="384120" lvl="1" indent="-1818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Atteggiamenti improntati a passività,  inibizione, coartazione e tendenza a sottomettersi e a non reagire.</a:t>
            </a:r>
            <a:endParaRPr lang="it-IT" sz="8000" b="0" strike="noStrike" spc="-1" dirty="0">
              <a:latin typeface="Arial"/>
            </a:endParaRPr>
          </a:p>
          <a:p>
            <a:pPr marL="384120" lvl="1" indent="-1818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oppure atteggiamenti provocatori, che “attirano” il bullo</a:t>
            </a:r>
            <a:endParaRPr lang="it-IT" sz="8000" b="0" strike="noStrike" spc="-1" dirty="0">
              <a:latin typeface="Arial"/>
            </a:endParaRPr>
          </a:p>
          <a:p>
            <a:pPr marL="384120" lvl="1" indent="-1818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dipendenza ed insicurezza</a:t>
            </a: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Caratteristiche fisiche che possono rappresentare vulnerabilità</a:t>
            </a: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	goffaggine, </a:t>
            </a: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	dimensione del corpo (obesità, piccola statura, colore, piccoli difetti)</a:t>
            </a: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	ridotta padronanza di alcune funzioni(difetto di linguaggio </a:t>
            </a:r>
            <a:r>
              <a:rPr lang="it-IT" sz="8000" b="0" strike="noStrike" spc="-1" dirty="0" err="1">
                <a:solidFill>
                  <a:srgbClr val="404040"/>
                </a:solidFill>
                <a:latin typeface="Calibri"/>
                <a:ea typeface="Microsoft YaHei"/>
              </a:rPr>
              <a:t>etc</a:t>
            </a: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Competenze</a:t>
            </a: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	bravura a scuola ( che suscita bisogno di rivalsa)</a:t>
            </a: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	oppure disabilità </a:t>
            </a: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80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	</a:t>
            </a:r>
            <a:endParaRPr lang="it-IT" sz="80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18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	</a:t>
            </a:r>
            <a:endParaRPr lang="it-IT" sz="18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18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	</a:t>
            </a:r>
            <a:endParaRPr lang="it-IT" sz="18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</a:pPr>
            <a:r>
              <a:rPr lang="it-IT" sz="1800" b="0" strike="noStrike" spc="-1" dirty="0">
                <a:solidFill>
                  <a:srgbClr val="404040"/>
                </a:solidFill>
                <a:latin typeface="Calibri"/>
                <a:ea typeface="Microsoft YaHei"/>
              </a:rPr>
              <a:t>	 </a:t>
            </a:r>
            <a:endParaRPr lang="it-IT" sz="18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18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18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18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18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1800" b="0" strike="noStrike" spc="-1" dirty="0">
              <a:latin typeface="Arial"/>
            </a:endParaRPr>
          </a:p>
          <a:p>
            <a:pPr marL="20124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1097280" y="286560"/>
            <a:ext cx="10057320" cy="1122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Caratteristiche psicopatologiche del bullo</a:t>
            </a:r>
            <a:endParaRPr lang="it-IT" sz="4800" b="0" strike="noStrike" spc="-1">
              <a:latin typeface="Arial"/>
            </a:endParaRPr>
          </a:p>
        </p:txBody>
      </p:sp>
      <p:sp>
        <p:nvSpPr>
          <p:cNvPr id="100" name="CustomShape 2"/>
          <p:cNvSpPr/>
          <p:nvPr/>
        </p:nvSpPr>
        <p:spPr>
          <a:xfrm>
            <a:off x="1097280" y="1845720"/>
            <a:ext cx="1005732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rmAutofit/>
          </a:bodyPr>
          <a:lstStyle/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Scarso controllo degli impulsi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Intolleranza alle frustrazioni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Inadeguata modulazione degli affetti ( passaggio da rabbia ad esaltazione a depressioni)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Scarsa empatia 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In alcuni casi, senso di inadeguatezza (bisogno di rivalsa)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1097280" y="286560"/>
            <a:ext cx="10057320" cy="144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85000"/>
              </a:lnSpc>
            </a:pPr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Patologia e bullismo </a:t>
            </a:r>
            <a:endParaRPr lang="it-IT" sz="4800" b="0" strike="noStrike" spc="-1">
              <a:latin typeface="Arial"/>
            </a:endParaRPr>
          </a:p>
        </p:txBody>
      </p:sp>
      <p:sp>
        <p:nvSpPr>
          <p:cNvPr id="102" name="CustomShape 2"/>
          <p:cNvSpPr/>
          <p:nvPr/>
        </p:nvSpPr>
        <p:spPr>
          <a:xfrm>
            <a:off x="1097280" y="1845720"/>
            <a:ext cx="1005732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18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- Disturbo della condotta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- ADHD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- Autismo ad alto funzionamento</a:t>
            </a:r>
            <a:endParaRPr lang="it-IT" sz="20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000" b="0" strike="noStrike" spc="-1">
                <a:solidFill>
                  <a:srgbClr val="404040"/>
                </a:solidFill>
                <a:latin typeface="Calibri"/>
                <a:ea typeface="DejaVu Sans"/>
              </a:rPr>
              <a:t>- Disturbo oppositivo provocatorio</a:t>
            </a:r>
            <a:endParaRPr lang="it-IT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964440" y="150480"/>
            <a:ext cx="11137680" cy="226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 fontScale="82000"/>
          </a:bodyPr>
          <a:lstStyle/>
          <a:p>
            <a:pPr>
              <a:lnSpc>
                <a:spcPct val="85000"/>
              </a:lnSpc>
            </a:pPr>
            <a:br/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effetti sulla salute mentale  </a:t>
            </a:r>
            <a:br/>
            <a:r>
              <a:rPr lang="it-IT" sz="4800" b="0" strike="noStrike" spc="-52">
                <a:solidFill>
                  <a:srgbClr val="404040"/>
                </a:solidFill>
                <a:latin typeface="Calibri Light"/>
                <a:ea typeface="DejaVu Sans"/>
              </a:rPr>
              <a:t>disturbi correlati ad eventi stressanti o traumatici</a:t>
            </a:r>
            <a:br/>
            <a:endParaRPr lang="it-IT" sz="4800" b="0" strike="noStrike" spc="-1">
              <a:latin typeface="Arial"/>
            </a:endParaRPr>
          </a:p>
        </p:txBody>
      </p:sp>
      <p:sp>
        <p:nvSpPr>
          <p:cNvPr id="104" name="CustomShape 2"/>
          <p:cNvSpPr/>
          <p:nvPr/>
        </p:nvSpPr>
        <p:spPr>
          <a:xfrm>
            <a:off x="1148040" y="1917720"/>
            <a:ext cx="10057320" cy="387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>
            <a:no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18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400" b="0" u="sng" strike="noStrike" spc="-1">
                <a:solidFill>
                  <a:srgbClr val="404040"/>
                </a:solidFill>
                <a:uFillTx/>
                <a:latin typeface="Calibri"/>
                <a:ea typeface="DejaVu Sans"/>
              </a:rPr>
              <a:t>Predisposizione individuale</a:t>
            </a:r>
            <a:r>
              <a:rPr lang="it-IT" sz="2400" b="0" strike="noStrike" spc="-1">
                <a:solidFill>
                  <a:srgbClr val="404040"/>
                </a:solidFill>
                <a:latin typeface="Calibri"/>
                <a:ea typeface="DejaVu Sans"/>
              </a:rPr>
              <a:t>: fragilità emotiva, eccessiva timidezza</a:t>
            </a:r>
            <a:endParaRPr lang="it-IT" sz="24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400" b="0" u="sng" strike="noStrike" spc="-1">
                <a:solidFill>
                  <a:srgbClr val="404040"/>
                </a:solidFill>
                <a:uFillTx/>
                <a:latin typeface="Calibri"/>
                <a:ea typeface="DejaVu Sans"/>
              </a:rPr>
              <a:t>Caratteristiche del trauma</a:t>
            </a:r>
            <a:r>
              <a:rPr lang="it-IT" sz="2400" b="0" strike="noStrike" spc="-1">
                <a:solidFill>
                  <a:srgbClr val="404040"/>
                </a:solidFill>
                <a:latin typeface="Calibri"/>
                <a:ea typeface="DejaVu Sans"/>
              </a:rPr>
              <a:t>: gravità, tempi di esposizione al trauma, fattori aggravanti</a:t>
            </a:r>
            <a:endParaRPr lang="it-IT" sz="24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400" b="0" u="sng" strike="noStrike" spc="-1">
                <a:solidFill>
                  <a:srgbClr val="404040"/>
                </a:solidFill>
                <a:uFillTx/>
                <a:latin typeface="Calibri"/>
                <a:ea typeface="DejaVu Sans"/>
              </a:rPr>
              <a:t>Sintomatologia</a:t>
            </a:r>
            <a:r>
              <a:rPr lang="it-IT" sz="2400" b="0" strike="noStrike" spc="-1">
                <a:solidFill>
                  <a:srgbClr val="404040"/>
                </a:solidFill>
                <a:latin typeface="Calibri"/>
                <a:ea typeface="DejaVu Sans"/>
              </a:rPr>
              <a:t>: variabile, incide sulle funzioni e sull’adattamento ai contesti di vita </a:t>
            </a:r>
            <a:endParaRPr lang="it-IT" sz="2400" b="0" strike="noStrike" spc="-1">
              <a:latin typeface="Arial"/>
            </a:endParaRPr>
          </a:p>
          <a:p>
            <a:pPr marL="91440" indent="-903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it-IT" sz="2400" b="0" u="sng" strike="noStrike" spc="-1">
                <a:solidFill>
                  <a:srgbClr val="404040"/>
                </a:solidFill>
                <a:uFillTx/>
                <a:latin typeface="Calibri"/>
                <a:ea typeface="DejaVu Sans"/>
              </a:rPr>
              <a:t>Esito</a:t>
            </a:r>
            <a:r>
              <a:rPr lang="it-IT" sz="2400" b="0" strike="noStrike" spc="-1">
                <a:solidFill>
                  <a:srgbClr val="404040"/>
                </a:solidFill>
                <a:latin typeface="Calibri"/>
                <a:ea typeface="DejaVu Sans"/>
              </a:rPr>
              <a:t>: solitamente transitorio, ma può evolvere verso “cronicizzazione”</a:t>
            </a:r>
            <a:endParaRPr lang="it-IT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it-IT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300</TotalTime>
  <Words>810</Words>
  <Application>Microsoft Office PowerPoint</Application>
  <PresentationFormat>Widescreen</PresentationFormat>
  <Paragraphs>94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ElsevierGulliver</vt:lpstr>
      <vt:lpstr>Symbol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Bullismo e psicopatologia</dc:title>
  <dc:subject/>
  <dc:creator>Roberto Uslenghi</dc:creator>
  <dc:description/>
  <cp:lastModifiedBy>Mario Frigerio - Ordine Medici e Odontoiatri Como</cp:lastModifiedBy>
  <cp:revision>20</cp:revision>
  <dcterms:created xsi:type="dcterms:W3CDTF">2023-02-19T10:54:15Z</dcterms:created>
  <dcterms:modified xsi:type="dcterms:W3CDTF">2023-03-20T08:34:06Z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Personalizzato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