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1" r:id="rId2"/>
    <p:sldId id="268" r:id="rId3"/>
    <p:sldId id="269" r:id="rId4"/>
    <p:sldId id="262" r:id="rId5"/>
    <p:sldId id="264" r:id="rId6"/>
    <p:sldId id="265" r:id="rId7"/>
    <p:sldId id="266" r:id="rId8"/>
    <p:sldId id="273" r:id="rId9"/>
    <p:sldId id="267" r:id="rId10"/>
    <p:sldId id="270" r:id="rId11"/>
    <p:sldId id="315" r:id="rId12"/>
    <p:sldId id="319" r:id="rId13"/>
    <p:sldId id="257" r:id="rId14"/>
    <p:sldId id="259" r:id="rId15"/>
    <p:sldId id="260" r:id="rId16"/>
    <p:sldId id="258" r:id="rId17"/>
    <p:sldId id="318" r:id="rId18"/>
    <p:sldId id="317" r:id="rId19"/>
    <p:sldId id="316" r:id="rId20"/>
    <p:sldId id="307" r:id="rId21"/>
    <p:sldId id="312" r:id="rId22"/>
    <p:sldId id="313" r:id="rId23"/>
    <p:sldId id="272" r:id="rId24"/>
    <p:sldId id="274" r:id="rId25"/>
    <p:sldId id="302" r:id="rId26"/>
    <p:sldId id="299" r:id="rId27"/>
    <p:sldId id="275" r:id="rId28"/>
    <p:sldId id="276" r:id="rId29"/>
    <p:sldId id="278" r:id="rId30"/>
    <p:sldId id="279" r:id="rId31"/>
    <p:sldId id="303" r:id="rId32"/>
    <p:sldId id="301" r:id="rId33"/>
    <p:sldId id="280" r:id="rId34"/>
    <p:sldId id="308" r:id="rId35"/>
    <p:sldId id="282" r:id="rId36"/>
    <p:sldId id="283" r:id="rId37"/>
    <p:sldId id="284" r:id="rId38"/>
    <p:sldId id="288" r:id="rId39"/>
    <p:sldId id="287" r:id="rId40"/>
    <p:sldId id="292" r:id="rId41"/>
    <p:sldId id="289" r:id="rId42"/>
    <p:sldId id="286" r:id="rId43"/>
    <p:sldId id="300" r:id="rId44"/>
    <p:sldId id="304" r:id="rId45"/>
    <p:sldId id="305" r:id="rId46"/>
    <p:sldId id="290" r:id="rId47"/>
    <p:sldId id="293" r:id="rId48"/>
    <p:sldId id="296" r:id="rId49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1704" y="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096DAA-786B-4F64-A940-B45C025320CD}" type="datetimeFigureOut">
              <a:rPr lang="it-IT" smtClean="0"/>
              <a:pPr/>
              <a:t>07/03/2023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8C300A-2F4C-49E5-9C17-E707719F4CE2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096DAA-786B-4F64-A940-B45C025320CD}" type="datetimeFigureOut">
              <a:rPr lang="it-IT" smtClean="0"/>
              <a:pPr/>
              <a:t>07/03/2023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8C300A-2F4C-49E5-9C17-E707719F4CE2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096DAA-786B-4F64-A940-B45C025320CD}" type="datetimeFigureOut">
              <a:rPr lang="it-IT" smtClean="0"/>
              <a:pPr/>
              <a:t>07/03/2023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8C300A-2F4C-49E5-9C17-E707719F4CE2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096DAA-786B-4F64-A940-B45C025320CD}" type="datetimeFigureOut">
              <a:rPr lang="it-IT" smtClean="0"/>
              <a:pPr/>
              <a:t>07/03/2023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8C300A-2F4C-49E5-9C17-E707719F4CE2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096DAA-786B-4F64-A940-B45C025320CD}" type="datetimeFigureOut">
              <a:rPr lang="it-IT" smtClean="0"/>
              <a:pPr/>
              <a:t>07/03/2023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8C300A-2F4C-49E5-9C17-E707719F4CE2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096DAA-786B-4F64-A940-B45C025320CD}" type="datetimeFigureOut">
              <a:rPr lang="it-IT" smtClean="0"/>
              <a:pPr/>
              <a:t>07/03/2023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8C300A-2F4C-49E5-9C17-E707719F4CE2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096DAA-786B-4F64-A940-B45C025320CD}" type="datetimeFigureOut">
              <a:rPr lang="it-IT" smtClean="0"/>
              <a:pPr/>
              <a:t>07/03/2023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8C300A-2F4C-49E5-9C17-E707719F4CE2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096DAA-786B-4F64-A940-B45C025320CD}" type="datetimeFigureOut">
              <a:rPr lang="it-IT" smtClean="0"/>
              <a:pPr/>
              <a:t>07/03/2023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8C300A-2F4C-49E5-9C17-E707719F4CE2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096DAA-786B-4F64-A940-B45C025320CD}" type="datetimeFigureOut">
              <a:rPr lang="it-IT" smtClean="0"/>
              <a:pPr/>
              <a:t>07/03/2023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8C300A-2F4C-49E5-9C17-E707719F4CE2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096DAA-786B-4F64-A940-B45C025320CD}" type="datetimeFigureOut">
              <a:rPr lang="it-IT" smtClean="0"/>
              <a:pPr/>
              <a:t>07/03/2023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8C300A-2F4C-49E5-9C17-E707719F4CE2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096DAA-786B-4F64-A940-B45C025320CD}" type="datetimeFigureOut">
              <a:rPr lang="it-IT" smtClean="0"/>
              <a:pPr/>
              <a:t>07/03/2023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8C300A-2F4C-49E5-9C17-E707719F4CE2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096DAA-786B-4F64-A940-B45C025320CD}" type="datetimeFigureOut">
              <a:rPr lang="it-IT" smtClean="0"/>
              <a:pPr/>
              <a:t>07/03/2023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8C300A-2F4C-49E5-9C17-E707719F4CE2}" type="slidenum">
              <a:rPr lang="it-IT" smtClean="0"/>
              <a:pPr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8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404664"/>
            <a:ext cx="7416824" cy="58326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3600" dirty="0"/>
              <a:t>Risorse umane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sz="2400" b="1" dirty="0"/>
              <a:t>Analisi del fabbisogno formativo di professionisti sanitari della Regione Lombardia, per albo di appartenenza </a:t>
            </a:r>
          </a:p>
          <a:p>
            <a:r>
              <a:rPr lang="it-IT" sz="2400" dirty="0"/>
              <a:t>ENPAM ci ha fornito i dati relativi alle cessazioni previste nel periodo 2022-2040, per albo di appartenenza, dovute al raggiungimento del requisito di vecchiaia (compimento dei 68 anni di età), alla probabilità di morte e di inabilità.</a:t>
            </a:r>
          </a:p>
          <a:p>
            <a:r>
              <a:rPr lang="it-IT" sz="2400" dirty="0"/>
              <a:t>L’elaborazione è stata effettuata tenendo conto delle basi tecniche relative alle probabilità di sopravvivenza proiettate dall’ISTAT e alle probabilità di inabilità, utilizzate nell’ultimo bilancio tecnico</a:t>
            </a:r>
          </a:p>
          <a:p>
            <a:endParaRPr lang="it-IT" sz="2400" dirty="0"/>
          </a:p>
          <a:p>
            <a:endParaRPr lang="it-IT" sz="2800" dirty="0"/>
          </a:p>
          <a:p>
            <a:endParaRPr lang="it-IT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59632" y="1340768"/>
            <a:ext cx="6624736" cy="49685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itolo 4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>
            <a:normAutofit/>
          </a:bodyPr>
          <a:lstStyle/>
          <a:p>
            <a:r>
              <a:rPr lang="it-IT" sz="2400" dirty="0"/>
              <a:t>Cessazioni presunte nel periodo 2022-2040, per albo di appartenenza, per la regione Lombardia</a:t>
            </a:r>
          </a:p>
        </p:txBody>
      </p:sp>
      <p:sp>
        <p:nvSpPr>
          <p:cNvPr id="6" name="CasellaDiTesto 5"/>
          <p:cNvSpPr txBox="1"/>
          <p:nvPr/>
        </p:nvSpPr>
        <p:spPr>
          <a:xfrm>
            <a:off x="2627784" y="6309320"/>
            <a:ext cx="36724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/>
              <a:t>Fondazione </a:t>
            </a:r>
            <a:r>
              <a:rPr lang="it-IT" b="1" dirty="0" err="1"/>
              <a:t>Enpam</a:t>
            </a:r>
            <a:r>
              <a:rPr lang="it-IT" b="1" dirty="0"/>
              <a:t> -  19.01.2023</a:t>
            </a:r>
          </a:p>
        </p:txBody>
      </p:sp>
      <p:sp>
        <p:nvSpPr>
          <p:cNvPr id="2" name="Rettangolo con angoli arrotondati 1">
            <a:extLst>
              <a:ext uri="{FF2B5EF4-FFF2-40B4-BE49-F238E27FC236}">
                <a16:creationId xmlns:a16="http://schemas.microsoft.com/office/drawing/2014/main" id="{D723A41A-FE64-A456-86F8-A9041828B200}"/>
              </a:ext>
            </a:extLst>
          </p:cNvPr>
          <p:cNvSpPr/>
          <p:nvPr/>
        </p:nvSpPr>
        <p:spPr>
          <a:xfrm>
            <a:off x="1259632" y="2708920"/>
            <a:ext cx="2232248" cy="216024"/>
          </a:xfrm>
          <a:prstGeom prst="roundRect">
            <a:avLst/>
          </a:pr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" name="Rettangolo con angoli arrotondati 2">
            <a:extLst>
              <a:ext uri="{FF2B5EF4-FFF2-40B4-BE49-F238E27FC236}">
                <a16:creationId xmlns:a16="http://schemas.microsoft.com/office/drawing/2014/main" id="{FA254664-7D6D-38B9-B67D-0E1DA32369BE}"/>
              </a:ext>
            </a:extLst>
          </p:cNvPr>
          <p:cNvSpPr/>
          <p:nvPr/>
        </p:nvSpPr>
        <p:spPr>
          <a:xfrm>
            <a:off x="3491880" y="4657782"/>
            <a:ext cx="1584176" cy="216024"/>
          </a:xfrm>
          <a:prstGeom prst="round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" name="Rettangolo con angoli arrotondati 3">
            <a:extLst>
              <a:ext uri="{FF2B5EF4-FFF2-40B4-BE49-F238E27FC236}">
                <a16:creationId xmlns:a16="http://schemas.microsoft.com/office/drawing/2014/main" id="{D9642C73-D4F5-DFE5-D069-FDA1E44C1AF1}"/>
              </a:ext>
            </a:extLst>
          </p:cNvPr>
          <p:cNvSpPr/>
          <p:nvPr/>
        </p:nvSpPr>
        <p:spPr>
          <a:xfrm>
            <a:off x="1259632" y="4581128"/>
            <a:ext cx="936104" cy="292678"/>
          </a:xfrm>
          <a:prstGeom prst="round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it-IT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3200" dirty="0"/>
              <a:t>Cessazioni presunte nel periodo 2022-2040, per albo di appartenenza, per la regione Lombardia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it-IT" sz="2800" dirty="0">
                <a:solidFill>
                  <a:srgbClr val="FF0000"/>
                </a:solidFill>
              </a:rPr>
              <a:t>Per i Medici </a:t>
            </a:r>
            <a:r>
              <a:rPr lang="it-IT" sz="2800" dirty="0"/>
              <a:t>progressivo aumento delle cessazioni fino al 2026 quindi graduale diminuzione fino al 2040. </a:t>
            </a:r>
          </a:p>
          <a:p>
            <a:r>
              <a:rPr lang="it-IT" sz="2800" dirty="0">
                <a:solidFill>
                  <a:srgbClr val="FF0000"/>
                </a:solidFill>
              </a:rPr>
              <a:t>Per gli Odontoiatri </a:t>
            </a:r>
            <a:r>
              <a:rPr lang="it-IT" sz="2800" dirty="0"/>
              <a:t>graduale aumento delle cessazioni fino al 2034,quindi stabilizzazione fino al 2040</a:t>
            </a:r>
          </a:p>
          <a:p>
            <a:endParaRPr lang="it-IT" sz="2800" dirty="0"/>
          </a:p>
        </p:txBody>
      </p:sp>
      <p:sp>
        <p:nvSpPr>
          <p:cNvPr id="5" name="Segnaposto contenuto 4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853136"/>
          </a:xfrm>
        </p:spPr>
        <p:txBody>
          <a:bodyPr>
            <a:normAutofit fontScale="92500" lnSpcReduction="10000"/>
          </a:bodyPr>
          <a:lstStyle/>
          <a:p>
            <a:r>
              <a:rPr lang="it-IT" dirty="0"/>
              <a:t>2022-2026         8813</a:t>
            </a:r>
          </a:p>
          <a:p>
            <a:pPr>
              <a:buNone/>
            </a:pPr>
            <a:r>
              <a:rPr lang="it-IT" dirty="0"/>
              <a:t>     2027-2040        16279</a:t>
            </a:r>
          </a:p>
          <a:p>
            <a:pPr>
              <a:buNone/>
            </a:pPr>
            <a:endParaRPr lang="it-IT" dirty="0"/>
          </a:p>
          <a:p>
            <a:pPr>
              <a:buNone/>
            </a:pPr>
            <a:r>
              <a:rPr lang="it-IT" dirty="0"/>
              <a:t>     2022-2040       tot. 25092</a:t>
            </a:r>
          </a:p>
          <a:p>
            <a:pPr>
              <a:buNone/>
            </a:pPr>
            <a:endParaRPr lang="it-IT" dirty="0"/>
          </a:p>
          <a:p>
            <a:r>
              <a:rPr lang="it-IT" dirty="0"/>
              <a:t>2022-2034         1224</a:t>
            </a:r>
          </a:p>
          <a:p>
            <a:pPr>
              <a:buNone/>
            </a:pPr>
            <a:r>
              <a:rPr lang="it-IT" dirty="0"/>
              <a:t>     2035-2040            869 </a:t>
            </a:r>
          </a:p>
          <a:p>
            <a:pPr>
              <a:buNone/>
            </a:pPr>
            <a:r>
              <a:rPr lang="it-IT" dirty="0"/>
              <a:t>                                 </a:t>
            </a:r>
          </a:p>
          <a:p>
            <a:pPr>
              <a:buNone/>
            </a:pPr>
            <a:r>
              <a:rPr lang="it-IT" dirty="0"/>
              <a:t>     2022-2040       tot. 2093        </a:t>
            </a:r>
          </a:p>
          <a:p>
            <a:pPr>
              <a:buNone/>
            </a:pPr>
            <a:r>
              <a:rPr lang="it-IT" dirty="0"/>
              <a:t>               </a:t>
            </a:r>
          </a:p>
          <a:p>
            <a:pPr>
              <a:buNone/>
            </a:pPr>
            <a:endParaRPr lang="it-IT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600" y="980728"/>
            <a:ext cx="7344816" cy="41044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9592" y="908720"/>
            <a:ext cx="7416824" cy="51125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764704"/>
            <a:ext cx="7488832" cy="54005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1124744"/>
            <a:ext cx="7848872" cy="43204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354162"/>
          </a:xfrm>
        </p:spPr>
        <p:txBody>
          <a:bodyPr>
            <a:normAutofit fontScale="90000"/>
          </a:bodyPr>
          <a:lstStyle/>
          <a:p>
            <a:r>
              <a:rPr lang="it-IT" sz="3600" b="1" dirty="0"/>
              <a:t>Seimila medici in fuga dalle scuole di specializzazione</a:t>
            </a:r>
            <a:br>
              <a:rPr lang="it-IT" sz="3600" b="1" dirty="0"/>
            </a:br>
            <a:r>
              <a:rPr lang="it-IT" sz="2400" dirty="0"/>
              <a:t>(</a:t>
            </a:r>
            <a:r>
              <a:rPr lang="it-IT" sz="2700" dirty="0"/>
              <a:t>Indagine  </a:t>
            </a:r>
            <a:r>
              <a:rPr lang="it-IT" sz="2700" dirty="0" err="1"/>
              <a:t>Anaao</a:t>
            </a:r>
            <a:r>
              <a:rPr lang="it-IT" sz="2700" dirty="0"/>
              <a:t> </a:t>
            </a:r>
            <a:r>
              <a:rPr lang="it-IT" sz="2700" dirty="0" err="1"/>
              <a:t>Assomed</a:t>
            </a:r>
            <a:r>
              <a:rPr lang="it-IT" sz="2700" dirty="0"/>
              <a:t>)</a:t>
            </a:r>
          </a:p>
        </p:txBody>
      </p:sp>
      <p:sp>
        <p:nvSpPr>
          <p:cNvPr id="5" name="Segnaposto contenuto 4"/>
          <p:cNvSpPr>
            <a:spLocks noGrp="1"/>
          </p:cNvSpPr>
          <p:nvPr>
            <p:ph idx="1"/>
          </p:nvPr>
        </p:nvSpPr>
        <p:spPr>
          <a:xfrm>
            <a:off x="457200" y="2204864"/>
            <a:ext cx="8229600" cy="3921299"/>
          </a:xfrm>
        </p:spPr>
        <p:txBody>
          <a:bodyPr/>
          <a:lstStyle/>
          <a:p>
            <a:pPr algn="just"/>
            <a:r>
              <a:rPr lang="it-IT" dirty="0">
                <a:solidFill>
                  <a:srgbClr val="FF0000"/>
                </a:solidFill>
              </a:rPr>
              <a:t>“Contratti non assegnati”: </a:t>
            </a:r>
            <a:r>
              <a:rPr lang="it-IT" dirty="0"/>
              <a:t>un contratto che non è stato assegnato perché non è stato scelto</a:t>
            </a:r>
          </a:p>
          <a:p>
            <a:pPr algn="just"/>
            <a:r>
              <a:rPr lang="it-IT" dirty="0">
                <a:solidFill>
                  <a:srgbClr val="FF0000"/>
                </a:solidFill>
              </a:rPr>
              <a:t>“Contratti abbandonati”: </a:t>
            </a:r>
            <a:r>
              <a:rPr lang="it-IT" dirty="0"/>
              <a:t>contratto che è stato assegnato ma il medico assegnatario ha riprovato il concorso l’anno successivo e ha cambiato specializzazione”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3600" b="1" dirty="0"/>
              <a:t>Indagine  </a:t>
            </a:r>
            <a:r>
              <a:rPr lang="it-IT" sz="3600" b="1" dirty="0" err="1"/>
              <a:t>Anaao</a:t>
            </a:r>
            <a:r>
              <a:rPr lang="it-IT" sz="3600" b="1" dirty="0"/>
              <a:t> </a:t>
            </a:r>
            <a:r>
              <a:rPr lang="it-IT" sz="3600" b="1" dirty="0" err="1"/>
              <a:t>Assomed</a:t>
            </a:r>
            <a:endParaRPr lang="it-IT" sz="3600" dirty="0"/>
          </a:p>
        </p:txBody>
      </p:sp>
      <p:pic>
        <p:nvPicPr>
          <p:cNvPr id="552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1916832"/>
            <a:ext cx="8064896" cy="4608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ttangolo con angoli arrotondati 2">
            <a:extLst>
              <a:ext uri="{FF2B5EF4-FFF2-40B4-BE49-F238E27FC236}">
                <a16:creationId xmlns:a16="http://schemas.microsoft.com/office/drawing/2014/main" id="{C8CF7721-2AA5-3000-73F7-C245A3EEFE15}"/>
              </a:ext>
            </a:extLst>
          </p:cNvPr>
          <p:cNvSpPr/>
          <p:nvPr/>
        </p:nvSpPr>
        <p:spPr>
          <a:xfrm>
            <a:off x="827584" y="3140968"/>
            <a:ext cx="7560840" cy="216024"/>
          </a:xfrm>
          <a:prstGeom prst="round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" name="Rettangolo con angoli arrotondati 3">
            <a:extLst>
              <a:ext uri="{FF2B5EF4-FFF2-40B4-BE49-F238E27FC236}">
                <a16:creationId xmlns:a16="http://schemas.microsoft.com/office/drawing/2014/main" id="{EC53B33A-0F1D-A515-4BC5-1AFC96F35C43}"/>
              </a:ext>
            </a:extLst>
          </p:cNvPr>
          <p:cNvSpPr/>
          <p:nvPr/>
        </p:nvSpPr>
        <p:spPr>
          <a:xfrm>
            <a:off x="827584" y="4437112"/>
            <a:ext cx="7560840" cy="216024"/>
          </a:xfrm>
          <a:prstGeom prst="roundRect">
            <a:avLst/>
          </a:prstGeom>
          <a:noFill/>
          <a:ln w="381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Immagine che contiene tavolo&#10;&#10;Descrizione generata automaticamente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4" y="0"/>
            <a:ext cx="5112568" cy="6714155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CasellaDiTesto 5"/>
          <p:cNvSpPr txBox="1"/>
          <p:nvPr/>
        </p:nvSpPr>
        <p:spPr>
          <a:xfrm>
            <a:off x="467544" y="2276872"/>
            <a:ext cx="223224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4000" b="1" dirty="0"/>
              <a:t>Indagine  </a:t>
            </a:r>
            <a:r>
              <a:rPr lang="it-IT" sz="4000" b="1" dirty="0" err="1"/>
              <a:t>Anaao</a:t>
            </a:r>
            <a:r>
              <a:rPr lang="it-IT" sz="4000" b="1" dirty="0"/>
              <a:t> </a:t>
            </a:r>
            <a:r>
              <a:rPr lang="it-IT" sz="4000" b="1" dirty="0" err="1"/>
              <a:t>Assomed</a:t>
            </a:r>
            <a:endParaRPr lang="it-IT" sz="4000" dirty="0"/>
          </a:p>
        </p:txBody>
      </p:sp>
      <p:sp>
        <p:nvSpPr>
          <p:cNvPr id="3" name="Rettangolo 2">
            <a:extLst>
              <a:ext uri="{FF2B5EF4-FFF2-40B4-BE49-F238E27FC236}">
                <a16:creationId xmlns:a16="http://schemas.microsoft.com/office/drawing/2014/main" id="{64D089F8-E3C9-E9CF-781C-2EE95286B978}"/>
              </a:ext>
            </a:extLst>
          </p:cNvPr>
          <p:cNvSpPr/>
          <p:nvPr/>
        </p:nvSpPr>
        <p:spPr>
          <a:xfrm>
            <a:off x="3419872" y="1196752"/>
            <a:ext cx="4824536" cy="144016"/>
          </a:xfrm>
          <a:prstGeom prst="rect">
            <a:avLst/>
          </a:prstGeom>
          <a:noFill/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" name="Rettangolo 4">
            <a:extLst>
              <a:ext uri="{FF2B5EF4-FFF2-40B4-BE49-F238E27FC236}">
                <a16:creationId xmlns:a16="http://schemas.microsoft.com/office/drawing/2014/main" id="{1C9766A5-119F-C56E-2C65-7E090C91122A}"/>
              </a:ext>
            </a:extLst>
          </p:cNvPr>
          <p:cNvSpPr/>
          <p:nvPr/>
        </p:nvSpPr>
        <p:spPr>
          <a:xfrm>
            <a:off x="3419872" y="2752078"/>
            <a:ext cx="4824536" cy="124287"/>
          </a:xfrm>
          <a:prstGeom prst="rect">
            <a:avLst/>
          </a:prstGeom>
          <a:noFill/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" name="Rettangolo 6"/>
          <p:cNvSpPr/>
          <p:nvPr/>
        </p:nvSpPr>
        <p:spPr>
          <a:xfrm>
            <a:off x="3419872" y="5661248"/>
            <a:ext cx="4896544" cy="864096"/>
          </a:xfrm>
          <a:prstGeom prst="rect">
            <a:avLst/>
          </a:prstGeom>
          <a:noFill/>
          <a:ln w="190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3600" dirty="0"/>
              <a:t>“INVISIBILI”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67544" y="1844824"/>
            <a:ext cx="8229600" cy="4205064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it-IT" b="1" dirty="0"/>
              <a:t>   </a:t>
            </a:r>
            <a:r>
              <a:rPr lang="it-IT" sz="2800" b="1" dirty="0"/>
              <a:t>L’invisibilità</a:t>
            </a:r>
            <a:r>
              <a:rPr lang="it-IT" sz="2800" dirty="0"/>
              <a:t> che avevo richiamato nel mio editoriale di fine anno, termine creato dalla </a:t>
            </a:r>
            <a:r>
              <a:rPr lang="it-IT" sz="2800" dirty="0" err="1"/>
              <a:t>FNOMCeO</a:t>
            </a:r>
            <a:r>
              <a:rPr lang="it-IT" sz="2800" dirty="0"/>
              <a:t> a dicembre 2022 e diventato il triste slogan per evidenziare l’indifferenza del mondo politico e di chi comunque dovrebbe prendersi carico dei gravi problemi del nostro SSN, è ancora del tutto attuale anche se ci pervengono segnali dal Ministero e dal Governo di voler affrontare concretamente i problemi che affliggono il nostro SSN.</a:t>
            </a:r>
          </a:p>
          <a:p>
            <a:endParaRPr lang="it-IT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3600" b="1" dirty="0"/>
              <a:t>Indagine  </a:t>
            </a:r>
            <a:r>
              <a:rPr lang="it-IT" sz="3600" b="1" dirty="0" err="1"/>
              <a:t>Anaao</a:t>
            </a:r>
            <a:r>
              <a:rPr lang="it-IT" sz="3600" b="1" dirty="0"/>
              <a:t> </a:t>
            </a:r>
            <a:r>
              <a:rPr lang="it-IT" sz="3600" b="1" dirty="0" err="1"/>
              <a:t>Assomed</a:t>
            </a:r>
            <a:endParaRPr lang="it-IT" sz="3600" dirty="0"/>
          </a:p>
        </p:txBody>
      </p:sp>
      <p:pic>
        <p:nvPicPr>
          <p:cNvPr id="563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31640" y="1700808"/>
            <a:ext cx="6057900" cy="18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632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47664" y="4293096"/>
            <a:ext cx="5876925" cy="1581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426170"/>
          </a:xfrm>
        </p:spPr>
        <p:txBody>
          <a:bodyPr>
            <a:normAutofit fontScale="90000"/>
          </a:bodyPr>
          <a:lstStyle/>
          <a:p>
            <a:r>
              <a:rPr lang="it-IT" sz="4000" b="1" dirty="0"/>
              <a:t>Fuga dal SSN: intervista a 2130 medici - dirige</a:t>
            </a:r>
            <a:r>
              <a:rPr lang="it-IT" sz="3600" b="1" dirty="0"/>
              <a:t>nti</a:t>
            </a:r>
            <a:br>
              <a:rPr lang="it-IT" sz="3600" b="1" dirty="0"/>
            </a:br>
            <a:r>
              <a:rPr lang="it-IT" sz="2400" dirty="0"/>
              <a:t>(</a:t>
            </a:r>
            <a:r>
              <a:rPr lang="it-IT" sz="2400" dirty="0" err="1"/>
              <a:t>survey</a:t>
            </a:r>
            <a:r>
              <a:rPr lang="it-IT" sz="2400" dirty="0"/>
              <a:t> </a:t>
            </a:r>
            <a:r>
              <a:rPr lang="it-IT" sz="2400" dirty="0" err="1"/>
              <a:t>Anaao</a:t>
            </a:r>
            <a:r>
              <a:rPr lang="it-IT" sz="2400" dirty="0"/>
              <a:t> </a:t>
            </a:r>
            <a:r>
              <a:rPr lang="it-IT" sz="2400" dirty="0" err="1"/>
              <a:t>Assomed</a:t>
            </a:r>
            <a:r>
              <a:rPr lang="it-IT" sz="2400" dirty="0"/>
              <a:t> )</a:t>
            </a:r>
            <a:endParaRPr lang="it-IT" sz="2400" b="1" dirty="0"/>
          </a:p>
        </p:txBody>
      </p:sp>
      <p:pic>
        <p:nvPicPr>
          <p:cNvPr id="59395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9592" y="2204864"/>
            <a:ext cx="7524837" cy="41044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628800"/>
          </a:xfrm>
        </p:spPr>
        <p:txBody>
          <a:bodyPr>
            <a:normAutofit fontScale="90000"/>
          </a:bodyPr>
          <a:lstStyle/>
          <a:p>
            <a:r>
              <a:rPr lang="it-IT" sz="4000" b="1" dirty="0"/>
              <a:t>Fuga dal SSN: intervista a 2130 medici - dirigenti</a:t>
            </a:r>
            <a:br>
              <a:rPr lang="it-IT" b="1" dirty="0"/>
            </a:br>
            <a:r>
              <a:rPr lang="it-IT" sz="2800" dirty="0"/>
              <a:t>(</a:t>
            </a:r>
            <a:r>
              <a:rPr lang="it-IT" sz="2800" dirty="0" err="1"/>
              <a:t>survey</a:t>
            </a:r>
            <a:r>
              <a:rPr lang="it-IT" sz="2800" dirty="0"/>
              <a:t> </a:t>
            </a:r>
            <a:r>
              <a:rPr lang="it-IT" sz="2800" dirty="0" err="1"/>
              <a:t>Anaao</a:t>
            </a:r>
            <a:r>
              <a:rPr lang="it-IT" sz="2800" dirty="0"/>
              <a:t> </a:t>
            </a:r>
            <a:r>
              <a:rPr lang="it-IT" sz="2800" dirty="0" err="1"/>
              <a:t>Assomed</a:t>
            </a:r>
            <a:r>
              <a:rPr lang="it-IT" sz="2800" dirty="0"/>
              <a:t>)</a:t>
            </a:r>
            <a:endParaRPr lang="it-IT" dirty="0"/>
          </a:p>
        </p:txBody>
      </p:sp>
      <p:pic>
        <p:nvPicPr>
          <p:cNvPr id="604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59632" y="1988840"/>
            <a:ext cx="6624736" cy="4608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67544" y="332656"/>
            <a:ext cx="7848872" cy="730002"/>
          </a:xfrm>
        </p:spPr>
        <p:txBody>
          <a:bodyPr>
            <a:noAutofit/>
          </a:bodyPr>
          <a:lstStyle/>
          <a:p>
            <a:pPr algn="ctr"/>
            <a:r>
              <a:rPr lang="it-IT" sz="3600" dirty="0"/>
              <a:t>PNRR: quali risorse per la professione?</a:t>
            </a:r>
          </a:p>
        </p:txBody>
      </p:sp>
      <p:sp>
        <p:nvSpPr>
          <p:cNvPr id="8" name="Segnaposto contenuto 7"/>
          <p:cNvSpPr>
            <a:spLocks noGrp="1"/>
          </p:cNvSpPr>
          <p:nvPr>
            <p:ph idx="1"/>
          </p:nvPr>
        </p:nvSpPr>
        <p:spPr>
          <a:xfrm>
            <a:off x="3575050" y="1844824"/>
            <a:ext cx="5111750" cy="4281339"/>
          </a:xfrm>
        </p:spPr>
        <p:txBody>
          <a:bodyPr>
            <a:normAutofit/>
          </a:bodyPr>
          <a:lstStyle/>
          <a:p>
            <a:r>
              <a:rPr lang="it-IT" dirty="0">
                <a:solidFill>
                  <a:srgbClr val="FF0000"/>
                </a:solidFill>
              </a:rPr>
              <a:t>M6C1</a:t>
            </a:r>
            <a:r>
              <a:rPr lang="it-IT" dirty="0"/>
              <a:t>: Reti di prossimità, strutture e telemedicina per l’assistenza sanitaria territoriale </a:t>
            </a:r>
            <a:r>
              <a:rPr lang="it-IT" b="1" dirty="0"/>
              <a:t>7 miliardi</a:t>
            </a:r>
          </a:p>
          <a:p>
            <a:pPr lvl="0"/>
            <a:r>
              <a:rPr lang="it-IT" dirty="0">
                <a:solidFill>
                  <a:srgbClr val="FF0000"/>
                </a:solidFill>
              </a:rPr>
              <a:t>M6C2</a:t>
            </a:r>
            <a:r>
              <a:rPr lang="it-IT" dirty="0"/>
              <a:t>: Innovazione, ricerca e digitalizzazione del servizio sanitario nazionale </a:t>
            </a:r>
            <a:r>
              <a:rPr lang="it-IT" b="1" dirty="0"/>
              <a:t>8,63 miliardi</a:t>
            </a:r>
          </a:p>
          <a:p>
            <a:endParaRPr lang="it-IT" dirty="0"/>
          </a:p>
        </p:txBody>
      </p:sp>
      <p:sp>
        <p:nvSpPr>
          <p:cNvPr id="9" name="Segnaposto testo 8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it-IT" dirty="0"/>
          </a:p>
          <a:p>
            <a:endParaRPr lang="it-IT" dirty="0"/>
          </a:p>
          <a:p>
            <a:r>
              <a:rPr lang="it-IT" sz="3200" dirty="0"/>
              <a:t>Il PNRR , nella missione 6 salute,  prevede un investimento che ammonta a  </a:t>
            </a:r>
            <a:r>
              <a:rPr lang="it-IT" sz="3200" b="1" dirty="0">
                <a:solidFill>
                  <a:srgbClr val="FF0000"/>
                </a:solidFill>
              </a:rPr>
              <a:t>15,63 miliardi </a:t>
            </a:r>
            <a:r>
              <a:rPr lang="it-IT" sz="3200" dirty="0"/>
              <a:t>così suddivisi:</a:t>
            </a:r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3600" b="1" dirty="0"/>
              <a:t>PNRR: quali risorse per la professione?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67544" y="2132856"/>
            <a:ext cx="8229600" cy="3845024"/>
          </a:xfrm>
        </p:spPr>
        <p:txBody>
          <a:bodyPr/>
          <a:lstStyle/>
          <a:p>
            <a:pPr>
              <a:buNone/>
            </a:pPr>
            <a:r>
              <a:rPr lang="it-IT" dirty="0"/>
              <a:t>    E’ evidente che </a:t>
            </a:r>
            <a:r>
              <a:rPr lang="it-IT" b="1" dirty="0"/>
              <a:t>le risorse sono destinate solo a investimenti strutturali e alla innovazione e alla digitalizzazione del SSN</a:t>
            </a:r>
            <a:r>
              <a:rPr lang="it-IT" dirty="0"/>
              <a:t>; invece non è ben definito  quanto sarà investito sulle risorse umane e professionali che continuano, purtroppo, a essere considerate solo un costo e non un valore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3600" dirty="0"/>
              <a:t>Ministeri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sz="2000" b="1" dirty="0"/>
              <a:t>Schillaci </a:t>
            </a:r>
            <a:r>
              <a:rPr lang="it-IT" sz="2000" dirty="0"/>
              <a:t>“assicurare a tutti i cittadini stesse possibilità di cura”; </a:t>
            </a:r>
            <a:r>
              <a:rPr lang="it-IT" sz="2000" b="1" dirty="0"/>
              <a:t>sui medici </a:t>
            </a:r>
            <a:r>
              <a:rPr lang="it-IT" sz="2000" b="1" dirty="0" err="1"/>
              <a:t>gettonisti</a:t>
            </a:r>
            <a:r>
              <a:rPr lang="it-IT" sz="2000" b="1" dirty="0"/>
              <a:t> </a:t>
            </a:r>
            <a:r>
              <a:rPr lang="it-IT" sz="2000" dirty="0"/>
              <a:t>“ Trovo allucinante che all’interno dello stesso ospedale c’è chi percepisce tre volte lo stipendio di chi invece è assunto nel SSN”; </a:t>
            </a:r>
            <a:r>
              <a:rPr lang="it-IT" sz="2000" b="1" dirty="0"/>
              <a:t>sulla carenza del personale medico </a:t>
            </a:r>
            <a:r>
              <a:rPr lang="it-IT" sz="2000" dirty="0"/>
              <a:t>“ Questo è il frutto di una politica sbagliata negli ultimi 10 anni ….. Oggi paghiamo la programmazione sbagliata degli ultimi 10 anni”; </a:t>
            </a:r>
            <a:r>
              <a:rPr lang="it-IT" sz="2000" b="1" dirty="0"/>
              <a:t>sul PNRR </a:t>
            </a:r>
            <a:r>
              <a:rPr lang="it-IT" sz="2000" dirty="0"/>
              <a:t>“ Il PNRR finanzia la costruzione di strutture sanitarie, serve poi personale per riempire queste strutture”</a:t>
            </a:r>
          </a:p>
          <a:p>
            <a:r>
              <a:rPr lang="it-IT" sz="2000" b="1" dirty="0"/>
              <a:t>Bernini  </a:t>
            </a:r>
            <a:r>
              <a:rPr lang="it-IT" sz="2000" dirty="0"/>
              <a:t>“ Sarà allargato non solo il margine di ingresso ma anche il collo di bottiglia delle specializzazioni. Ma teniamo presente che i nuovi iscritti saranno medici fra 7-8 anni. E dobbiamo anche ragionare anche in una prospettiva di mercato”;  </a:t>
            </a:r>
            <a:r>
              <a:rPr lang="it-IT" sz="2000" b="1" dirty="0"/>
              <a:t>sulla ricerca </a:t>
            </a:r>
            <a:r>
              <a:rPr lang="it-IT" sz="2000" dirty="0"/>
              <a:t> Sarà inoltre valorizzata la ricerca per favorire il ritorno dei ricercatori che si sono trasferiti all’estero; “Dobbiamo essere in grado di offrire un sistema paese accogliente”</a:t>
            </a:r>
            <a:endParaRPr lang="it-IT" sz="2000" b="1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>
            <a:extLst>
              <a:ext uri="{FF2B5EF4-FFF2-40B4-BE49-F238E27FC236}">
                <a16:creationId xmlns:a16="http://schemas.microsoft.com/office/drawing/2014/main" id="{4AEB1998-22D6-49BF-98DC-B38B49AEEE6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23528" y="548680"/>
            <a:ext cx="8496944" cy="5904656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olo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210146"/>
          </a:xfrm>
        </p:spPr>
        <p:txBody>
          <a:bodyPr>
            <a:normAutofit fontScale="90000"/>
          </a:bodyPr>
          <a:lstStyle/>
          <a:p>
            <a:r>
              <a:rPr lang="it-IT" sz="3600" dirty="0"/>
              <a:t>Codice Deontologico</a:t>
            </a:r>
            <a:br>
              <a:rPr lang="it-IT" sz="3600" dirty="0"/>
            </a:br>
            <a:r>
              <a:rPr lang="it-IT" sz="2800" dirty="0"/>
              <a:t>Gruppi di lavoro </a:t>
            </a:r>
            <a:r>
              <a:rPr lang="it-IT" sz="2800" dirty="0" err="1"/>
              <a:t>Board</a:t>
            </a:r>
            <a:r>
              <a:rPr lang="it-IT" sz="2800" dirty="0"/>
              <a:t> </a:t>
            </a:r>
            <a:r>
              <a:rPr lang="it-IT" sz="2800" dirty="0" err="1"/>
              <a:t>interdisciplinare-consulta</a:t>
            </a:r>
            <a:r>
              <a:rPr lang="it-IT" sz="2800" dirty="0"/>
              <a:t> deontologica nazionale</a:t>
            </a:r>
            <a:endParaRPr lang="it-IT" sz="3600" dirty="0"/>
          </a:p>
        </p:txBody>
      </p:sp>
      <p:sp>
        <p:nvSpPr>
          <p:cNvPr id="4" name="Segnaposto contenuto 3"/>
          <p:cNvSpPr>
            <a:spLocks noGrp="1"/>
          </p:cNvSpPr>
          <p:nvPr>
            <p:ph idx="1"/>
          </p:nvPr>
        </p:nvSpPr>
        <p:spPr>
          <a:xfrm>
            <a:off x="467544" y="2060848"/>
            <a:ext cx="8229600" cy="4525963"/>
          </a:xfrm>
        </p:spPr>
        <p:txBody>
          <a:bodyPr>
            <a:normAutofit fontScale="77500" lnSpcReduction="20000"/>
          </a:bodyPr>
          <a:lstStyle/>
          <a:p>
            <a:pPr algn="just"/>
            <a:r>
              <a:rPr lang="it-IT" dirty="0"/>
              <a:t>E’ iniziato lo scorso dicembre il percorso di una possibile modifica di alcuni capitoli del nostro codice di deontologia medica.</a:t>
            </a:r>
          </a:p>
          <a:p>
            <a:pPr algn="just"/>
            <a:r>
              <a:rPr lang="it-IT" dirty="0"/>
              <a:t>Verranno creati 4 gruppi di lavoro: sui diritti fondamentali; sulla comunicazione; sulle nuove tecnologie; sulla responsabilità, autonomia e rischio clinico</a:t>
            </a:r>
          </a:p>
          <a:p>
            <a:pPr algn="just"/>
            <a:r>
              <a:rPr lang="it-IT" dirty="0"/>
              <a:t>Il compito è di individuare i punti di forza e punti di debolezza del nostro C.D. per apportare le eventuali modifiche.</a:t>
            </a:r>
          </a:p>
          <a:p>
            <a:pPr algn="just"/>
            <a:r>
              <a:rPr lang="it-IT" dirty="0"/>
              <a:t>L’iter si concluderà probabilmente prima dell’estate con un convegno che definirà le proposte sulle quali lavorerà la consulta deontologica della </a:t>
            </a:r>
            <a:r>
              <a:rPr lang="it-IT" dirty="0" err="1"/>
              <a:t>FNOMCeO</a:t>
            </a:r>
            <a:r>
              <a:rPr lang="it-IT" dirty="0"/>
              <a:t> 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Inaugurazione della nuova sede</a:t>
            </a:r>
          </a:p>
        </p:txBody>
      </p:sp>
      <p:sp>
        <p:nvSpPr>
          <p:cNvPr id="5" name="Segnaposto contenuto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it-IT" dirty="0"/>
              <a:t>Il 12 novembre 2022 abbiamo finalmente inaugurato la nuova sede del nostro Ordine professionale, sede che si è dotata di una nuova sala assembleare che è stata dedicata, su decisione di tutto il nostro consiglio, alla memoria dei nostri Colleghi Comaschi, e non solo, che sono deceduti, nello svolgimento del proprio lavoro, a causa della pandemia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magine 8" descr="Immagine che contiene testo&#10;&#10;Descrizione generata automaticamente">
            <a:extLst>
              <a:ext uri="{FF2B5EF4-FFF2-40B4-BE49-F238E27FC236}">
                <a16:creationId xmlns:a16="http://schemas.microsoft.com/office/drawing/2014/main" id="{AA988CC5-4499-61FE-572E-07FDF0E9259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60357"/>
            <a:ext cx="5040560" cy="3312367"/>
          </a:xfrm>
          <a:prstGeom prst="rect">
            <a:avLst/>
          </a:prstGeom>
        </p:spPr>
      </p:pic>
      <p:pic>
        <p:nvPicPr>
          <p:cNvPr id="11" name="Immagine 10" descr="Immagine che contiene persona, interni, scena, persone&#10;&#10;Descrizione generata automaticamente">
            <a:extLst>
              <a:ext uri="{FF2B5EF4-FFF2-40B4-BE49-F238E27FC236}">
                <a16:creationId xmlns:a16="http://schemas.microsoft.com/office/drawing/2014/main" id="{96F59A2E-9F91-B93F-0673-E7D08E865D2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3928" y="3429000"/>
            <a:ext cx="5220072" cy="3159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41517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3600" dirty="0"/>
              <a:t>Risorse 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67544" y="1772816"/>
            <a:ext cx="8229600" cy="4525963"/>
          </a:xfrm>
        </p:spPr>
        <p:txBody>
          <a:bodyPr>
            <a:normAutofit fontScale="92500"/>
          </a:bodyPr>
          <a:lstStyle/>
          <a:p>
            <a:r>
              <a:rPr lang="it-IT" sz="2400" b="1" dirty="0"/>
              <a:t>Si parla di 7 miliardi in più destinati al FSN </a:t>
            </a:r>
            <a:r>
              <a:rPr lang="it-IT" sz="2400" dirty="0"/>
              <a:t>(Fondo sanitario nazionale), </a:t>
            </a:r>
            <a:r>
              <a:rPr lang="it-IT" sz="2400" b="1" dirty="0"/>
              <a:t>più di 2 miliardi per anno nel triennio2023-2025</a:t>
            </a:r>
            <a:r>
              <a:rPr lang="it-IT" sz="2400" dirty="0"/>
              <a:t>, fondi che però in parte saranno anche destinati a ripianare le spese legate all’emergenza energetica e non si sa in realtà quanti di questi fondi saranno destinati a risolvere i problemi della sanità.</a:t>
            </a:r>
          </a:p>
          <a:p>
            <a:r>
              <a:rPr lang="it-IT" sz="2400" dirty="0"/>
              <a:t>Il nostro Ministro della salute Oreste Schillaci  parla di stanziamento di 200 milioni di Euro per il personale sanitario del pronto soccorso, di fondi destinati a rafforzare i servizi sanitari regionali, di valorizzazione del rapporto di lavoro dei medici delle cure primarie, di riorganizzazione della gestione delle liste d’attesa dei ricoveri programmati e di riduzione dei tempi d’attesa per le visite specialistiche, giusto per ricordare i punti principali.</a:t>
            </a:r>
          </a:p>
          <a:p>
            <a:endParaRPr lang="it-IT" sz="2400" dirty="0"/>
          </a:p>
          <a:p>
            <a:endParaRPr lang="it-IT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 descr="Immagine che contiene testo, parete, interni, pavimento&#10;&#10;Descrizione generata automaticamente">
            <a:extLst>
              <a:ext uri="{FF2B5EF4-FFF2-40B4-BE49-F238E27FC236}">
                <a16:creationId xmlns:a16="http://schemas.microsoft.com/office/drawing/2014/main" id="{15A9C610-28A1-2068-512D-E69A9AC10C6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589" y="-14074"/>
            <a:ext cx="6243773" cy="3553689"/>
          </a:xfrm>
          <a:prstGeom prst="rect">
            <a:avLst/>
          </a:prstGeom>
        </p:spPr>
      </p:pic>
      <p:pic>
        <p:nvPicPr>
          <p:cNvPr id="5" name="Immagine 4" descr="Immagine che contiene persona, interni, persone, gruppo&#10;&#10;Descrizione generata automaticamente">
            <a:extLst>
              <a:ext uri="{FF2B5EF4-FFF2-40B4-BE49-F238E27FC236}">
                <a16:creationId xmlns:a16="http://schemas.microsoft.com/office/drawing/2014/main" id="{D438CB84-C640-F349-EF01-B827CB16EA5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3888" y="3539615"/>
            <a:ext cx="5580112" cy="3315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210691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071563"/>
            <a:ext cx="9143999" cy="4714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80474" y="260648"/>
            <a:ext cx="5518265" cy="6408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Sars-cov-2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it-IT" dirty="0"/>
              <a:t>Sembra un lontano ricordo il 21 febbraio 2020 quando fu comunicata la scoperta del primo caso di </a:t>
            </a:r>
            <a:r>
              <a:rPr lang="it-IT" dirty="0" err="1"/>
              <a:t>Covid</a:t>
            </a:r>
            <a:r>
              <a:rPr lang="it-IT" dirty="0"/>
              <a:t> 19 a Codogno</a:t>
            </a:r>
          </a:p>
          <a:p>
            <a:r>
              <a:rPr lang="it-IT" dirty="0"/>
              <a:t>Anche quest’anno si è svolta la “</a:t>
            </a:r>
            <a:r>
              <a:rPr lang="it-IT" dirty="0">
                <a:solidFill>
                  <a:srgbClr val="FF0000"/>
                </a:solidFill>
              </a:rPr>
              <a:t>Giornata Nazionale del Personale Sanitario, Socio-sanitario, </a:t>
            </a:r>
            <a:r>
              <a:rPr lang="it-IT" dirty="0" err="1">
                <a:solidFill>
                  <a:srgbClr val="FF0000"/>
                </a:solidFill>
              </a:rPr>
              <a:t>Socio-assistenziale</a:t>
            </a:r>
            <a:r>
              <a:rPr lang="it-IT" dirty="0">
                <a:solidFill>
                  <a:srgbClr val="FF0000"/>
                </a:solidFill>
              </a:rPr>
              <a:t> e del Volontariato”</a:t>
            </a:r>
            <a:r>
              <a:rPr lang="it-IT" dirty="0"/>
              <a:t>, giornata istituita con la legge n.155 del 13 novembre 2020, pubblicata sulla gazzetta ufficiale del 26 novembre scorso e dedicata ad onorare e ricordare il sacrifico e il lavoro di tanti professionisti della salute che si sono impegnati, anche a rischio della propria incolumità, nella lotta contro il coronavirus</a:t>
            </a:r>
          </a:p>
          <a:p>
            <a:r>
              <a:rPr lang="it-IT" dirty="0"/>
              <a:t>La celebrazione si è svolta a Roma il 20 febbraio scorso alla presenza delle massime Autorità dello Stato e </a:t>
            </a:r>
            <a:r>
              <a:rPr lang="it-IT" b="1" dirty="0"/>
              <a:t>di 11 Federazioni Nazionali delle professioni sanitarie</a:t>
            </a:r>
          </a:p>
          <a:p>
            <a:endParaRPr lang="it-IT" dirty="0"/>
          </a:p>
          <a:p>
            <a:endParaRPr lang="it-IT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3600" dirty="0" err="1"/>
              <a:t>Milleproroghe</a:t>
            </a:r>
            <a:r>
              <a:rPr lang="it-IT" sz="3600" dirty="0"/>
              <a:t> è legge</a:t>
            </a:r>
            <a:br>
              <a:rPr lang="it-IT" sz="3600" dirty="0"/>
            </a:br>
            <a:r>
              <a:rPr lang="it-IT" sz="2400" dirty="0"/>
              <a:t>23.02.2023 – art. 4 in materia di salute</a:t>
            </a:r>
            <a:endParaRPr lang="it-IT" sz="36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it-IT" sz="2400" b="1" dirty="0"/>
              <a:t>Comma 3 (Incarichi neolaureati medicina): </a:t>
            </a:r>
            <a:r>
              <a:rPr lang="it-IT" sz="2400" dirty="0"/>
              <a:t>proroga a tutto il 2023 degli incarichi assunti per il </a:t>
            </a:r>
            <a:r>
              <a:rPr lang="it-IT" sz="2400" dirty="0" err="1"/>
              <a:t>covid</a:t>
            </a:r>
            <a:endParaRPr lang="it-IT" sz="2400" dirty="0"/>
          </a:p>
          <a:p>
            <a:r>
              <a:rPr lang="it-IT" sz="2400" b="1" dirty="0"/>
              <a:t>Comma 3-bis (Proroga contratti specializzandi): </a:t>
            </a:r>
            <a:r>
              <a:rPr lang="it-IT" sz="2400" dirty="0"/>
              <a:t>proroga non oltre il 31.12.2023 degli incarichi loro conferito per recupero liste d’attesa</a:t>
            </a:r>
          </a:p>
          <a:p>
            <a:r>
              <a:rPr lang="it-IT" sz="2400" b="1" dirty="0"/>
              <a:t>Comma 5 (Obbligo formativo </a:t>
            </a:r>
            <a:r>
              <a:rPr lang="it-IT" sz="2400" b="1" dirty="0" err="1"/>
              <a:t>Ecm</a:t>
            </a:r>
            <a:r>
              <a:rPr lang="it-IT" sz="2400" b="1" dirty="0"/>
              <a:t>): </a:t>
            </a:r>
            <a:r>
              <a:rPr lang="it-IT" sz="2400" dirty="0"/>
              <a:t>ampliata la tempistica per mettersi in regola con l’obbligo formativo</a:t>
            </a:r>
          </a:p>
          <a:p>
            <a:r>
              <a:rPr lang="it-IT" sz="2400" b="1" dirty="0"/>
              <a:t>Comma 6 (Prorogato al 2024 l'uso della ricetta elettronica): </a:t>
            </a:r>
            <a:r>
              <a:rPr lang="it-IT" sz="2400" dirty="0"/>
              <a:t>proroga al 31.12.2024</a:t>
            </a:r>
          </a:p>
          <a:p>
            <a:r>
              <a:rPr lang="it-IT" sz="2400" b="1" dirty="0"/>
              <a:t>Comma 9-bis e 9-ter (Piano oncologico nazionale): </a:t>
            </a:r>
            <a:r>
              <a:rPr lang="it-IT" sz="2400" dirty="0"/>
              <a:t>apposito fondo con una dotazione di 10 milioni di euro per anno dal 2023 al 2027</a:t>
            </a:r>
            <a:endParaRPr lang="it-IT" sz="2400" b="1" dirty="0"/>
          </a:p>
          <a:p>
            <a:r>
              <a:rPr lang="it-IT" sz="2400" b="1" dirty="0"/>
              <a:t>Comma 9-octiesdecies (Medici di medicina generale e pediatri di libera scelta in pensione a 72 anni): </a:t>
            </a:r>
            <a:r>
              <a:rPr lang="it-IT" sz="2400" dirty="0"/>
              <a:t>su richiesta dell’interessato e in assenza di offerta di personale medico convenzionato, fino al 31.12.2026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sz="3600" dirty="0"/>
              <a:t>ECM: Assolvimento Obbligo Formativo</a:t>
            </a:r>
            <a:br>
              <a:rPr lang="it-IT" sz="3600" dirty="0"/>
            </a:br>
            <a:r>
              <a:rPr lang="it-IT" sz="3600" dirty="0"/>
              <a:t>Triennio 2017-2019 ( dati provincia di Como)</a:t>
            </a: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323528" y="2396330"/>
            <a:ext cx="4320480" cy="3336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4048" y="2420888"/>
            <a:ext cx="3816424" cy="3365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sz="3600" dirty="0"/>
              <a:t>ECM: Assolvimento Obbligo Formativo</a:t>
            </a:r>
            <a:br>
              <a:rPr lang="it-IT" sz="3600" dirty="0"/>
            </a:br>
            <a:r>
              <a:rPr lang="it-IT" sz="3600" dirty="0"/>
              <a:t>Triennio 2020-2022 (dati Provincia di Como)</a:t>
            </a: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467544" y="2420888"/>
            <a:ext cx="4104456" cy="34660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00637" y="2458244"/>
            <a:ext cx="3791843" cy="33470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3200" dirty="0"/>
              <a:t>ECM: ACQUISIZIONE CREDITI</a:t>
            </a:r>
            <a:br>
              <a:rPr lang="it-IT" sz="3200" dirty="0"/>
            </a:br>
            <a:r>
              <a:rPr lang="it-IT" sz="3200" dirty="0"/>
              <a:t>Triennio 2020-2022 (dati Provincia di Como)</a:t>
            </a:r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31640" y="1600200"/>
            <a:ext cx="6912768" cy="49971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3600" dirty="0"/>
              <a:t>ECM:  </a:t>
            </a:r>
            <a:r>
              <a:rPr lang="it-IT" sz="3600" dirty="0" err="1"/>
              <a:t>Milleproroghe</a:t>
            </a:r>
            <a:endParaRPr lang="it-IT" sz="36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algn="just"/>
            <a:r>
              <a:rPr lang="it-IT" sz="2800" b="1" dirty="0"/>
              <a:t>Art. 4 Comma 5 del </a:t>
            </a:r>
            <a:r>
              <a:rPr lang="it-IT" sz="2800" b="1" dirty="0" err="1"/>
              <a:t>Milleproroghe</a:t>
            </a:r>
            <a:r>
              <a:rPr lang="it-IT" sz="2800" b="1" dirty="0"/>
              <a:t> (Obbligo formativo </a:t>
            </a:r>
            <a:r>
              <a:rPr lang="it-IT" sz="2800" b="1" dirty="0" err="1"/>
              <a:t>Ecm</a:t>
            </a:r>
            <a:r>
              <a:rPr lang="it-IT" sz="2800" b="1" dirty="0"/>
              <a:t>) </a:t>
            </a:r>
            <a:r>
              <a:rPr lang="it-IT" sz="2800" dirty="0"/>
              <a:t>viene</a:t>
            </a:r>
            <a:r>
              <a:rPr lang="it-IT" sz="2800" b="1" dirty="0"/>
              <a:t> </a:t>
            </a:r>
            <a:r>
              <a:rPr lang="it-IT" sz="2800" dirty="0"/>
              <a:t>ampliata la tempistica per mettersi in regola con l’obbligo formativo</a:t>
            </a:r>
          </a:p>
          <a:p>
            <a:pPr algn="just"/>
            <a:r>
              <a:rPr lang="it-IT" sz="2800" dirty="0"/>
              <a:t>Fino al 31 dicembre 2023 sarà possibile recuperare i crediti formativi  non conseguiti nel triennio 2020-2022</a:t>
            </a:r>
          </a:p>
          <a:p>
            <a:pPr algn="just"/>
            <a:r>
              <a:rPr lang="it-IT" sz="2800" dirty="0"/>
              <a:t>Inizio regolare del nuovo triennio 2023-2025</a:t>
            </a:r>
          </a:p>
          <a:p>
            <a:pPr algn="just"/>
            <a:r>
              <a:rPr lang="it-IT" sz="2800" dirty="0"/>
              <a:t>Prevista una proroga anche per il recupero dei crediti formativi dei trienni 2014-2016 e 2017-2019 attraverso un provvedimento della Commissione nazionale della formazione continua</a:t>
            </a:r>
          </a:p>
          <a:p>
            <a:pPr algn="just"/>
            <a:endParaRPr lang="it-IT" sz="2800" dirty="0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95536" y="260648"/>
            <a:ext cx="8229600" cy="1628800"/>
          </a:xfrm>
        </p:spPr>
        <p:txBody>
          <a:bodyPr>
            <a:normAutofit fontScale="90000"/>
          </a:bodyPr>
          <a:lstStyle/>
          <a:p>
            <a:r>
              <a:rPr lang="it-IT" sz="3100" dirty="0" err="1"/>
              <a:t>DL</a:t>
            </a:r>
            <a:r>
              <a:rPr lang="it-IT" sz="3100" dirty="0"/>
              <a:t> 152/2021: Disposizioni urgenti per l’attuazione PNRR  : approvazione art.38 bis</a:t>
            </a:r>
            <a:br>
              <a:rPr lang="it-IT" sz="3600" dirty="0"/>
            </a:br>
            <a:r>
              <a:rPr lang="it-IT" sz="2800" dirty="0"/>
              <a:t>(</a:t>
            </a:r>
            <a:r>
              <a:rPr lang="it-IT" sz="2700" dirty="0"/>
              <a:t>approvazione emendamento)</a:t>
            </a:r>
            <a:br>
              <a:rPr lang="it-IT" sz="3600" dirty="0"/>
            </a:br>
            <a:endParaRPr lang="it-IT" sz="3600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2132856"/>
            <a:ext cx="8136903" cy="38164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4149080"/>
            <a:ext cx="7416824" cy="19564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CasellaDiTesto 2"/>
          <p:cNvSpPr txBox="1"/>
          <p:nvPr/>
        </p:nvSpPr>
        <p:spPr>
          <a:xfrm>
            <a:off x="3491880" y="6237312"/>
            <a:ext cx="17281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Dicembre 2022</a:t>
            </a:r>
          </a:p>
        </p:txBody>
      </p:sp>
      <p:sp>
        <p:nvSpPr>
          <p:cNvPr id="4" name="Titolo 3"/>
          <p:cNvSpPr>
            <a:spLocks noGrp="1"/>
          </p:cNvSpPr>
          <p:nvPr>
            <p:ph type="ctrTitle"/>
          </p:nvPr>
        </p:nvSpPr>
        <p:spPr>
          <a:xfrm>
            <a:off x="1619672" y="188640"/>
            <a:ext cx="5616624" cy="1080120"/>
          </a:xfrm>
        </p:spPr>
        <p:txBody>
          <a:bodyPr>
            <a:normAutofit/>
          </a:bodyPr>
          <a:lstStyle/>
          <a:p>
            <a:r>
              <a:rPr lang="it-IT" sz="2800" dirty="0"/>
              <a:t>CORTE dei CONTI</a:t>
            </a:r>
          </a:p>
        </p:txBody>
      </p:sp>
      <p:sp>
        <p:nvSpPr>
          <p:cNvPr id="5" name="Sottotitolo 4"/>
          <p:cNvSpPr>
            <a:spLocks noGrp="1"/>
          </p:cNvSpPr>
          <p:nvPr>
            <p:ph type="subTitle" idx="1"/>
          </p:nvPr>
        </p:nvSpPr>
        <p:spPr>
          <a:xfrm>
            <a:off x="755576" y="1196752"/>
            <a:ext cx="7776864" cy="1368152"/>
          </a:xfrm>
        </p:spPr>
        <p:txBody>
          <a:bodyPr>
            <a:normAutofit lnSpcReduction="10000"/>
          </a:bodyPr>
          <a:lstStyle/>
          <a:p>
            <a:r>
              <a:rPr lang="it-IT" sz="2800" dirty="0"/>
              <a:t>Audizione sul bilancio di previsione dello Stato per l’anno finanziario 2023 e bilancio pluriennale per il triennio 2023-2025</a:t>
            </a:r>
          </a:p>
        </p:txBody>
      </p:sp>
      <p:sp>
        <p:nvSpPr>
          <p:cNvPr id="6" name="CasellaDiTesto 5"/>
          <p:cNvSpPr txBox="1"/>
          <p:nvPr/>
        </p:nvSpPr>
        <p:spPr>
          <a:xfrm>
            <a:off x="1331640" y="2852936"/>
            <a:ext cx="676875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000" dirty="0"/>
              <a:t>Commissione Bilancio riunite della Camera dei Deputati e del Senato della Repubblica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orte Costituzionale sugli ANF: il giudice deve disapplicare il diritto  interno - Asgi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504" y="332656"/>
            <a:ext cx="8928992" cy="604867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282154"/>
          </a:xfrm>
        </p:spPr>
        <p:txBody>
          <a:bodyPr>
            <a:normAutofit fontScale="90000"/>
          </a:bodyPr>
          <a:lstStyle/>
          <a:p>
            <a:r>
              <a:rPr lang="it-IT" sz="3600" dirty="0"/>
              <a:t>Sentenze della Corte Costituzionale sull’obbligo vaccinazione </a:t>
            </a:r>
            <a:r>
              <a:rPr lang="it-IT" sz="3600" dirty="0" err="1"/>
              <a:t>Covid</a:t>
            </a:r>
            <a:r>
              <a:rPr lang="it-IT" sz="3600" dirty="0"/>
              <a:t> per i sanitari</a:t>
            </a:r>
            <a:br>
              <a:rPr lang="it-IT" sz="3600" dirty="0"/>
            </a:br>
            <a:r>
              <a:rPr lang="it-IT" sz="2200" dirty="0"/>
              <a:t>(1 dicembre 2022)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sz="2000" dirty="0"/>
              <a:t>Prima sentenza: rigetto del ricorso del Consiglio di giustizia amministrativa per la regione Sicilia ritenendo non fondati i dubbi di costituzionalità sottolineando  </a:t>
            </a:r>
            <a:r>
              <a:rPr lang="it-IT" sz="2000" b="1" dirty="0"/>
              <a:t>l’efficacia e la sicurezza dei vaccini, secondo i dati forniti dalle autorità scientifiche e che la scelta dell’obbligo </a:t>
            </a:r>
            <a:r>
              <a:rPr lang="it-IT" sz="2000" b="1" dirty="0">
                <a:solidFill>
                  <a:srgbClr val="FF0000"/>
                </a:solidFill>
              </a:rPr>
              <a:t>“non appare inidonea allo scopo, né irragionevole o sproporzionata”</a:t>
            </a:r>
          </a:p>
          <a:p>
            <a:r>
              <a:rPr lang="it-IT" sz="2000" dirty="0"/>
              <a:t>Seconda sentenza: risponde alle questioni di legittimità poste dai tribunali ordinari di Brescia,Catania e di Padova; la Corte costituzionale ha stabilito che </a:t>
            </a:r>
            <a:r>
              <a:rPr lang="it-IT" sz="2000" b="1" dirty="0"/>
              <a:t>l’obbligo vaccinale per la prevenzione del </a:t>
            </a:r>
            <a:r>
              <a:rPr lang="it-IT" sz="2000" b="1" dirty="0" err="1"/>
              <a:t>Covid</a:t>
            </a:r>
            <a:r>
              <a:rPr lang="it-IT" sz="2000" dirty="0"/>
              <a:t>, per i lavoratori impiegati in strutture residenziali, socio assistenziali e socio sanitarie,  anziché di quello di sottoporsi ai relativi test diagnostici (tampone) </a:t>
            </a:r>
            <a:r>
              <a:rPr lang="it-IT" sz="2000" b="1" dirty="0">
                <a:solidFill>
                  <a:srgbClr val="FF0000"/>
                </a:solidFill>
              </a:rPr>
              <a:t>non ha costituito una soluzione irragionevole o sproporzionata rispetto ai dati scientifici disponibili</a:t>
            </a:r>
          </a:p>
          <a:p>
            <a:r>
              <a:rPr lang="it-IT" sz="2000" dirty="0"/>
              <a:t>Terza sentenza: risponde alle questioni di legittimità poste dal TAR Lombardia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/>
              <a:t>FROMCeO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67544" y="2060848"/>
            <a:ext cx="8229600" cy="3629000"/>
          </a:xfrm>
        </p:spPr>
        <p:txBody>
          <a:bodyPr>
            <a:normAutofit/>
          </a:bodyPr>
          <a:lstStyle/>
          <a:p>
            <a:pPr algn="just"/>
            <a:r>
              <a:rPr lang="it-IT" sz="2800" dirty="0"/>
              <a:t>Siamo stati molto attivi e propositivi anche con il nostro ultimo Assessorato inviando molti documenti nei quali ci siamo sempre resi disponibili a una fattiva collaborazione</a:t>
            </a:r>
          </a:p>
          <a:p>
            <a:pPr algn="just"/>
            <a:r>
              <a:rPr lang="it-IT" sz="2800" dirty="0"/>
              <a:t> Purtroppo, incomprensibilmente non abbiamo mai ricevuto una risposta </a:t>
            </a:r>
          </a:p>
          <a:p>
            <a:pPr algn="just"/>
            <a:r>
              <a:rPr lang="it-IT" sz="2800" dirty="0"/>
              <a:t>Speriamo nel prossimo Assessorato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332656"/>
            <a:ext cx="8424936" cy="6192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2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70484"/>
            <a:ext cx="9144000" cy="67875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/>
              <a:t>Conclusioni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it-IT" sz="2800" dirty="0"/>
              <a:t>C’è molto da lavorare sia a livello nazionale che regionale</a:t>
            </a:r>
          </a:p>
          <a:p>
            <a:pPr algn="just"/>
            <a:r>
              <a:rPr lang="it-IT" sz="2800" dirty="0"/>
              <a:t>Speriamo di ritrovare  in Regione interlocutori validi e disposti a riprendere un fattivo dialogo per le competenze  che ci riguardano come Ente sussidiario dello Stato</a:t>
            </a:r>
          </a:p>
          <a:p>
            <a:pPr algn="just"/>
            <a:r>
              <a:rPr lang="it-IT" sz="2800" dirty="0"/>
              <a:t>E’importante sentire il Vs. sostegno e ricevere i Vs. suggerimenti</a:t>
            </a:r>
          </a:p>
          <a:p>
            <a:pPr algn="just"/>
            <a:r>
              <a:rPr lang="it-IT" sz="2800" dirty="0"/>
              <a:t>Vi invito a leggere le nostre News settimanali e i nostri comunicati e in particolare le PEC che troppo spesso vengono ignorate e che sono invece il veicolo di importanti comunicazioni (raccomandate con avviso di consegna)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/>
          <p:cNvSpPr>
            <a:spLocks noGrp="1"/>
          </p:cNvSpPr>
          <p:nvPr>
            <p:ph type="title"/>
          </p:nvPr>
        </p:nvSpPr>
        <p:spPr>
          <a:xfrm>
            <a:off x="457200" y="548680"/>
            <a:ext cx="3008313" cy="936104"/>
          </a:xfrm>
        </p:spPr>
        <p:txBody>
          <a:bodyPr>
            <a:normAutofit/>
          </a:bodyPr>
          <a:lstStyle/>
          <a:p>
            <a:r>
              <a:rPr lang="it-IT" sz="4400" dirty="0"/>
              <a:t>Conclusioni</a:t>
            </a:r>
          </a:p>
        </p:txBody>
      </p:sp>
      <p:sp>
        <p:nvSpPr>
          <p:cNvPr id="6" name="Segnaposto testo 5"/>
          <p:cNvSpPr>
            <a:spLocks noGrp="1"/>
          </p:cNvSpPr>
          <p:nvPr>
            <p:ph type="body" sz="half" idx="2"/>
          </p:nvPr>
        </p:nvSpPr>
        <p:spPr>
          <a:xfrm>
            <a:off x="467544" y="1772816"/>
            <a:ext cx="3008313" cy="4691063"/>
          </a:xfrm>
        </p:spPr>
        <p:txBody>
          <a:bodyPr>
            <a:normAutofit lnSpcReduction="10000"/>
          </a:bodyPr>
          <a:lstStyle/>
          <a:p>
            <a:r>
              <a:rPr lang="it-IT" sz="2800" dirty="0"/>
              <a:t>Un grazie infine al mio esecutivo e a tutto il Consiglio per il supporto in questo difficile momento e anche a tutta la Segreteria che ogni giorno garantisce un servizio valido e puntuale </a:t>
            </a:r>
          </a:p>
        </p:txBody>
      </p:sp>
      <p:pic>
        <p:nvPicPr>
          <p:cNvPr id="7" name="Picture 10" descr="http://www.pupia.tv/wp-content/uploads/fm/01_immagini/00_altrecategorie/trasporti/binario_morto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3968" y="1484784"/>
            <a:ext cx="4392488" cy="4824536"/>
          </a:xfrm>
          <a:prstGeom prst="rect">
            <a:avLst/>
          </a:prstGeom>
          <a:noFill/>
        </p:spPr>
      </p:pic>
      <p:sp>
        <p:nvSpPr>
          <p:cNvPr id="8" name="CasellaDiTesto 7"/>
          <p:cNvSpPr txBox="1"/>
          <p:nvPr/>
        </p:nvSpPr>
        <p:spPr>
          <a:xfrm>
            <a:off x="3923928" y="260648"/>
            <a:ext cx="475252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600" b="1" dirty="0">
                <a:solidFill>
                  <a:srgbClr val="FF0000"/>
                </a:solidFill>
              </a:rPr>
              <a:t>Da qui dobbiamo  ripartire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074" name="Object 2"/>
          <p:cNvGraphicFramePr>
            <a:graphicFrameLocks noChangeAspect="1"/>
          </p:cNvGraphicFramePr>
          <p:nvPr/>
        </p:nvGraphicFramePr>
        <p:xfrm>
          <a:off x="0" y="0"/>
          <a:ext cx="9144000" cy="685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" name="Fotografia Photo Editor" r:id="rId2" imgW="6095238" imgH="4571429" progId="">
                  <p:embed/>
                </p:oleObj>
              </mc:Choice>
              <mc:Fallback>
                <p:oleObj name="Fotografia Photo Editor" r:id="rId2" imgW="6095238" imgH="4571429" progId="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9144000" cy="685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75" name="Text Box 3"/>
          <p:cNvSpPr txBox="1">
            <a:spLocks noChangeArrowheads="1"/>
          </p:cNvSpPr>
          <p:nvPr/>
        </p:nvSpPr>
        <p:spPr bwMode="auto">
          <a:xfrm>
            <a:off x="395536" y="476672"/>
            <a:ext cx="66294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sz="4400" dirty="0">
                <a:solidFill>
                  <a:srgbClr val="FF0000"/>
                </a:solidFill>
                <a:latin typeface="Comic Sans MS" pitchFamily="66" charset="0"/>
              </a:rPr>
              <a:t>Grazie per l’</a:t>
            </a:r>
            <a:r>
              <a:rPr lang="it-IT" sz="4400" dirty="0" err="1">
                <a:solidFill>
                  <a:srgbClr val="FF0000"/>
                </a:solidFill>
                <a:latin typeface="Comic Sans MS" pitchFamily="66" charset="0"/>
              </a:rPr>
              <a:t>attenzione…</a:t>
            </a:r>
            <a:endParaRPr lang="it-IT" sz="4400" dirty="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4" name="CasellaDiTesto 3"/>
          <p:cNvSpPr txBox="1"/>
          <p:nvPr/>
        </p:nvSpPr>
        <p:spPr>
          <a:xfrm>
            <a:off x="4716016" y="5013176"/>
            <a:ext cx="374441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dirty="0">
                <a:solidFill>
                  <a:schemeClr val="bg1"/>
                </a:solidFill>
              </a:rPr>
              <a:t>Assemblea  06.03.2023</a:t>
            </a:r>
          </a:p>
          <a:p>
            <a:r>
              <a:rPr lang="it-IT" sz="2800" dirty="0">
                <a:solidFill>
                  <a:schemeClr val="bg1"/>
                </a:solidFill>
              </a:rPr>
              <a:t>Gianluigi  Spata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3600" dirty="0"/>
              <a:t>Audizione Corte dei Conti</a:t>
            </a:r>
            <a:br>
              <a:rPr lang="it-IT" sz="3600" dirty="0"/>
            </a:br>
            <a:r>
              <a:rPr lang="it-IT" sz="2400" dirty="0"/>
              <a:t>( previsione di spesa sanitaria)</a:t>
            </a:r>
            <a:endParaRPr lang="it-IT" sz="36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67544" y="1916832"/>
            <a:ext cx="8229600" cy="3989040"/>
          </a:xfrm>
        </p:spPr>
        <p:txBody>
          <a:bodyPr/>
          <a:lstStyle/>
          <a:p>
            <a:pPr>
              <a:buNone/>
            </a:pPr>
            <a:r>
              <a:rPr lang="it-IT" dirty="0"/>
              <a:t>   </a:t>
            </a:r>
            <a:r>
              <a:rPr lang="it-IT" sz="4000" dirty="0"/>
              <a:t>“</a:t>
            </a:r>
            <a:r>
              <a:rPr lang="it-IT" sz="4000" b="1" dirty="0"/>
              <a:t>La previsione della spesa sanitaria</a:t>
            </a:r>
            <a:r>
              <a:rPr lang="it-IT" sz="4000" dirty="0"/>
              <a:t>, in termini di contabilità economica per il 2023, </a:t>
            </a:r>
            <a:r>
              <a:rPr lang="it-IT" sz="4000" b="1" dirty="0"/>
              <a:t>raggiungerebbe i 133,8 miliardi</a:t>
            </a:r>
            <a:r>
              <a:rPr lang="it-IT" sz="4000" dirty="0"/>
              <a:t>, ponendosi in tal modo solo poco al di sotto di quella prevista per il 2022 (133,9 miliardi)”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it-IT" sz="3600" dirty="0"/>
              <a:t>Audizione Corte dei Conti</a:t>
            </a:r>
            <a:br>
              <a:rPr lang="it-IT" sz="3600" dirty="0"/>
            </a:br>
            <a:r>
              <a:rPr lang="it-IT" sz="2400" dirty="0"/>
              <a:t>( deficit di spesa sanitaria)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67544" y="1700808"/>
            <a:ext cx="8229600" cy="4680520"/>
          </a:xfrm>
        </p:spPr>
        <p:txBody>
          <a:bodyPr>
            <a:normAutofit fontScale="92500"/>
          </a:bodyPr>
          <a:lstStyle/>
          <a:p>
            <a:pPr algn="just"/>
            <a:r>
              <a:rPr lang="it-IT" sz="2400" dirty="0"/>
              <a:t>Nonostante l’aumento disposto, il profilo della spesa in termini di prodotto è confermato in riduzione nel prossimo  biennio (-1,1 % in media all’anno). Il rapporto fra la spesa sanitaria e PIL si porta su </a:t>
            </a:r>
            <a:r>
              <a:rPr lang="it-IT" sz="2400" b="1" dirty="0"/>
              <a:t>livelli inferiori a quelli precedenti alla crisi sanitaria già dal 2024 (al 6,3%), per ridursi ancora di un decimo di punto nell’anno terminale.”</a:t>
            </a:r>
          </a:p>
          <a:p>
            <a:pPr algn="just"/>
            <a:endParaRPr lang="it-IT" sz="2400" dirty="0"/>
          </a:p>
          <a:p>
            <a:pPr algn="just"/>
            <a:r>
              <a:rPr lang="it-IT" sz="2400" dirty="0"/>
              <a:t>“Con l’incremento  previsto di 2 miliardi l’importo riconosciuto per la copertura del fabbisogno sanitario nazionale cresce a </a:t>
            </a:r>
            <a:r>
              <a:rPr lang="it-IT" sz="2400" b="1" dirty="0"/>
              <a:t>128,2 miliardi nel 2023 </a:t>
            </a:r>
            <a:r>
              <a:rPr lang="it-IT" sz="2400" dirty="0"/>
              <a:t>e a 130,4 e 133,5 nel biennio successivo. La crescita rispetto al 2022 è limitata (2,1 per cento) ed è destinata in gran parte </a:t>
            </a:r>
            <a:r>
              <a:rPr lang="it-IT" sz="2400" b="1" dirty="0"/>
              <a:t>a compensare gli aumenti legati al caro energia </a:t>
            </a:r>
            <a:r>
              <a:rPr lang="it-IT" sz="2400" dirty="0"/>
              <a:t>(1,4 miliardi sono vincolati a tale obbiettivo).”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3600" dirty="0"/>
              <a:t>Audizione Corte dei Conti</a:t>
            </a:r>
            <a:br>
              <a:rPr lang="it-IT" sz="3600" dirty="0"/>
            </a:br>
            <a:r>
              <a:rPr lang="it-IT" sz="2400" dirty="0"/>
              <a:t>( deficit di spesa sanitaria)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67544" y="2132856"/>
            <a:ext cx="8229600" cy="3556992"/>
          </a:xfrm>
        </p:spPr>
        <p:txBody>
          <a:bodyPr/>
          <a:lstStyle/>
          <a:p>
            <a:r>
              <a:rPr lang="it-IT" dirty="0"/>
              <a:t>Quindi, </a:t>
            </a:r>
            <a:r>
              <a:rPr lang="it-IT" b="1" dirty="0"/>
              <a:t>per il 2023</a:t>
            </a:r>
            <a:r>
              <a:rPr lang="it-IT" dirty="0"/>
              <a:t>, a fronte di una spesa sanitaria prevista di 133,8 miliardi, l’importo del FSN riconosciuto sarà di 128,2 miliardi con una differenza di:</a:t>
            </a:r>
          </a:p>
          <a:p>
            <a:pPr algn="ctr">
              <a:buNone/>
            </a:pPr>
            <a:r>
              <a:rPr lang="it-IT" dirty="0">
                <a:solidFill>
                  <a:srgbClr val="FF0000"/>
                </a:solidFill>
              </a:rPr>
              <a:t>       </a:t>
            </a:r>
            <a:r>
              <a:rPr lang="it-IT" b="1" dirty="0">
                <a:solidFill>
                  <a:srgbClr val="FF0000"/>
                </a:solidFill>
              </a:rPr>
              <a:t>- 5,5 miliardi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Da non dimenticare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1"/>
          </p:nvPr>
        </p:nvSpPr>
        <p:spPr>
          <a:xfrm>
            <a:off x="323528" y="1412776"/>
            <a:ext cx="4248472" cy="4525963"/>
          </a:xfrm>
        </p:spPr>
        <p:txBody>
          <a:bodyPr/>
          <a:lstStyle/>
          <a:p>
            <a:pPr>
              <a:buNone/>
            </a:pPr>
            <a:r>
              <a:rPr lang="it-IT" dirty="0"/>
              <a:t> </a:t>
            </a:r>
          </a:p>
          <a:p>
            <a:pPr>
              <a:buNone/>
            </a:pPr>
            <a:endParaRPr lang="it-IT" dirty="0"/>
          </a:p>
          <a:p>
            <a:pPr>
              <a:buNone/>
            </a:pPr>
            <a:r>
              <a:rPr lang="it-IT" sz="3600" dirty="0"/>
              <a:t>   </a:t>
            </a:r>
            <a:r>
              <a:rPr lang="it-IT" sz="3600" dirty="0" err="1"/>
              <a:t>Definanziamento</a:t>
            </a:r>
            <a:r>
              <a:rPr lang="it-IT" sz="3600" dirty="0"/>
              <a:t> del SSN nel periodo 2010 -2019</a:t>
            </a:r>
          </a:p>
        </p:txBody>
      </p:sp>
      <p:sp>
        <p:nvSpPr>
          <p:cNvPr id="5" name="Segnaposto contenuto 4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pPr>
              <a:buNone/>
            </a:pPr>
            <a:r>
              <a:rPr lang="it-IT" sz="5400" b="1" dirty="0">
                <a:solidFill>
                  <a:srgbClr val="FF0000"/>
                </a:solidFill>
              </a:rPr>
              <a:t>   37  miliardi</a:t>
            </a:r>
          </a:p>
        </p:txBody>
      </p:sp>
      <p:sp>
        <p:nvSpPr>
          <p:cNvPr id="6" name="Freccia a destra 5"/>
          <p:cNvSpPr/>
          <p:nvPr/>
        </p:nvSpPr>
        <p:spPr>
          <a:xfrm>
            <a:off x="3851920" y="3717032"/>
            <a:ext cx="936104" cy="2880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39552" y="404664"/>
            <a:ext cx="8229600" cy="778098"/>
          </a:xfrm>
        </p:spPr>
        <p:txBody>
          <a:bodyPr>
            <a:noAutofit/>
          </a:bodyPr>
          <a:lstStyle/>
          <a:p>
            <a:r>
              <a:rPr lang="it-IT" sz="3600" dirty="0"/>
              <a:t>Audizione Corte dei Conti</a:t>
            </a:r>
            <a:br>
              <a:rPr lang="it-IT" sz="3600" dirty="0"/>
            </a:br>
            <a:endParaRPr lang="it-IT" sz="36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it-IT" sz="2400" dirty="0"/>
              <a:t>“I rilevanti investimenti resi possibili dal PNRR dovranno puntare a </a:t>
            </a:r>
            <a:r>
              <a:rPr lang="it-IT" sz="2400" b="1" dirty="0"/>
              <a:t>recuperare un più efficiente assetto organizzativo più che ad accrescere le strutture</a:t>
            </a:r>
            <a:r>
              <a:rPr lang="it-IT" sz="2400" dirty="0"/>
              <a:t>. Se la spesa corrente rimarrà in percentuale al PIL sui livelli attualmente previsti, a fronte di una popolazione sempre più anziana e dunque esposta a cronicità e non autosufficienza, gli investimenti dovranno consentire un miglioramento della qualità dei servizi disegnandoli  sulle effettive esigenze degli utenti”.</a:t>
            </a:r>
          </a:p>
          <a:p>
            <a:r>
              <a:rPr lang="it-IT" sz="2400" dirty="0"/>
              <a:t>“</a:t>
            </a:r>
            <a:r>
              <a:rPr lang="it-IT" sz="2400" b="1" dirty="0"/>
              <a:t>Per la realizzazione  della riforma territoriale </a:t>
            </a:r>
            <a:r>
              <a:rPr lang="it-IT" sz="2400" dirty="0"/>
              <a:t>sarà poi indispensabile  definire il ruolo che dovranno avere i medici di medicina generale, per i quali </a:t>
            </a:r>
            <a:r>
              <a:rPr lang="it-IT" sz="2400" b="1" dirty="0"/>
              <a:t>dovrà essere definito il nuovo accordo convenzionale e agevolato il ricambio generazionale</a:t>
            </a:r>
            <a:r>
              <a:rPr lang="it-IT" sz="2400" dirty="0"/>
              <a:t>”.</a:t>
            </a:r>
          </a:p>
          <a:p>
            <a:endParaRPr lang="it-IT" sz="28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4858</TotalTime>
  <Words>2048</Words>
  <Application>Microsoft Office PowerPoint</Application>
  <PresentationFormat>Presentazione su schermo (4:3)</PresentationFormat>
  <Paragraphs>117</Paragraphs>
  <Slides>48</Slides>
  <Notes>0</Notes>
  <HiddenSlides>0</HiddenSlides>
  <MMClips>0</MMClips>
  <ScaleCrop>false</ScaleCrop>
  <HeadingPairs>
    <vt:vector size="8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Server OLE incorporati</vt:lpstr>
      </vt:variant>
      <vt:variant>
        <vt:i4>1</vt:i4>
      </vt:variant>
      <vt:variant>
        <vt:lpstr>Titoli diapositive</vt:lpstr>
      </vt:variant>
      <vt:variant>
        <vt:i4>48</vt:i4>
      </vt:variant>
    </vt:vector>
  </HeadingPairs>
  <TitlesOfParts>
    <vt:vector size="53" baseType="lpstr">
      <vt:lpstr>Arial</vt:lpstr>
      <vt:lpstr>Calibri</vt:lpstr>
      <vt:lpstr>Comic Sans MS</vt:lpstr>
      <vt:lpstr>Tema di Office</vt:lpstr>
      <vt:lpstr>Fotografia Photo Editor</vt:lpstr>
      <vt:lpstr>Presentazione standard di PowerPoint</vt:lpstr>
      <vt:lpstr>“INVISIBILI”</vt:lpstr>
      <vt:lpstr>Risorse </vt:lpstr>
      <vt:lpstr>CORTE dei CONTI</vt:lpstr>
      <vt:lpstr>Audizione Corte dei Conti ( previsione di spesa sanitaria)</vt:lpstr>
      <vt:lpstr>Audizione Corte dei Conti ( deficit di spesa sanitaria)</vt:lpstr>
      <vt:lpstr>Audizione Corte dei Conti ( deficit di spesa sanitaria)</vt:lpstr>
      <vt:lpstr>Da non dimenticare</vt:lpstr>
      <vt:lpstr>Audizione Corte dei Conti </vt:lpstr>
      <vt:lpstr>Risorse umane</vt:lpstr>
      <vt:lpstr>Cessazioni presunte nel periodo 2022-2040, per albo di appartenenza, per la regione Lombardia</vt:lpstr>
      <vt:lpstr>Cessazioni presunte nel periodo 2022-2040, per albo di appartenenza, per la regione Lombardia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Seimila medici in fuga dalle scuole di specializzazione (Indagine  Anaao Assomed)</vt:lpstr>
      <vt:lpstr>Indagine  Anaao Assomed</vt:lpstr>
      <vt:lpstr>Presentazione standard di PowerPoint</vt:lpstr>
      <vt:lpstr>Indagine  Anaao Assomed</vt:lpstr>
      <vt:lpstr>Fuga dal SSN: intervista a 2130 medici - dirigenti (survey Anaao Assomed )</vt:lpstr>
      <vt:lpstr>Fuga dal SSN: intervista a 2130 medici - dirigenti (survey Anaao Assomed)</vt:lpstr>
      <vt:lpstr>PNRR: quali risorse per la professione?</vt:lpstr>
      <vt:lpstr>PNRR: quali risorse per la professione?</vt:lpstr>
      <vt:lpstr>Ministeri</vt:lpstr>
      <vt:lpstr>Presentazione standard di PowerPoint</vt:lpstr>
      <vt:lpstr>Codice Deontologico Gruppi di lavoro Board interdisciplinare-consulta deontologica nazionale</vt:lpstr>
      <vt:lpstr>Inaugurazione della nuova sede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Sars-cov-2</vt:lpstr>
      <vt:lpstr>Milleproroghe è legge 23.02.2023 – art. 4 in materia di salute</vt:lpstr>
      <vt:lpstr>ECM: Assolvimento Obbligo Formativo Triennio 2017-2019 ( dati provincia di Como)</vt:lpstr>
      <vt:lpstr>ECM: Assolvimento Obbligo Formativo Triennio 2020-2022 (dati Provincia di Como)</vt:lpstr>
      <vt:lpstr>ECM: ACQUISIZIONE CREDITI Triennio 2020-2022 (dati Provincia di Como)</vt:lpstr>
      <vt:lpstr>ECM:  Milleproroghe</vt:lpstr>
      <vt:lpstr>DL 152/2021: Disposizioni urgenti per l’attuazione PNRR  : approvazione art.38 bis (approvazione emendamento) </vt:lpstr>
      <vt:lpstr>Presentazione standard di PowerPoint</vt:lpstr>
      <vt:lpstr>Sentenze della Corte Costituzionale sull’obbligo vaccinazione Covid per i sanitari (1 dicembre 2022)</vt:lpstr>
      <vt:lpstr>FROMCeO</vt:lpstr>
      <vt:lpstr>Presentazione standard di PowerPoint</vt:lpstr>
      <vt:lpstr>Presentazione standard di PowerPoint</vt:lpstr>
      <vt:lpstr>Presentazione standard di PowerPoint</vt:lpstr>
      <vt:lpstr>Conclusioni</vt:lpstr>
      <vt:lpstr>Conclusioni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Gianluigi Spata</dc:creator>
  <cp:lastModifiedBy>notebook</cp:lastModifiedBy>
  <cp:revision>184</cp:revision>
  <dcterms:created xsi:type="dcterms:W3CDTF">2023-01-29T16:32:54Z</dcterms:created>
  <dcterms:modified xsi:type="dcterms:W3CDTF">2023-03-07T11:46:11Z</dcterms:modified>
</cp:coreProperties>
</file>