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19" r:id="rId4"/>
    <p:sldId id="281" r:id="rId5"/>
    <p:sldId id="282" r:id="rId6"/>
    <p:sldId id="275" r:id="rId7"/>
    <p:sldId id="262" r:id="rId8"/>
    <p:sldId id="259" r:id="rId9"/>
    <p:sldId id="2623" r:id="rId10"/>
    <p:sldId id="2620" r:id="rId11"/>
    <p:sldId id="2621" r:id="rId12"/>
    <p:sldId id="2624" r:id="rId13"/>
    <p:sldId id="2622" r:id="rId14"/>
    <p:sldId id="2625" r:id="rId15"/>
    <p:sldId id="2626" r:id="rId16"/>
    <p:sldId id="2627" r:id="rId17"/>
    <p:sldId id="2628" r:id="rId18"/>
    <p:sldId id="538" r:id="rId19"/>
    <p:sldId id="2633" r:id="rId20"/>
    <p:sldId id="2629" r:id="rId21"/>
    <p:sldId id="2630" r:id="rId22"/>
    <p:sldId id="865" r:id="rId23"/>
    <p:sldId id="863" r:id="rId24"/>
    <p:sldId id="787" r:id="rId25"/>
    <p:sldId id="761" r:id="rId26"/>
    <p:sldId id="795" r:id="rId27"/>
    <p:sldId id="1046" r:id="rId28"/>
    <p:sldId id="2611" r:id="rId29"/>
    <p:sldId id="441" r:id="rId30"/>
    <p:sldId id="443" r:id="rId31"/>
    <p:sldId id="500" r:id="rId32"/>
    <p:sldId id="501" r:id="rId33"/>
    <p:sldId id="1206" r:id="rId34"/>
    <p:sldId id="2607" r:id="rId35"/>
    <p:sldId id="394" r:id="rId36"/>
    <p:sldId id="1068" r:id="rId37"/>
    <p:sldId id="2631" r:id="rId38"/>
    <p:sldId id="272" r:id="rId39"/>
    <p:sldId id="276" r:id="rId40"/>
    <p:sldId id="2634" r:id="rId41"/>
    <p:sldId id="2635" r:id="rId42"/>
    <p:sldId id="2636" r:id="rId43"/>
    <p:sldId id="2637" r:id="rId44"/>
    <p:sldId id="580" r:id="rId45"/>
    <p:sldId id="435" r:id="rId46"/>
    <p:sldId id="1040" r:id="rId47"/>
    <p:sldId id="257" r:id="rId48"/>
    <p:sldId id="258" r:id="rId49"/>
    <p:sldId id="611" r:id="rId50"/>
    <p:sldId id="517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ione\RareDisease\RD_COORDINAMENTO\ReLMaR\ANALISI_VARIE_REGISTRO_MR\DATI_2021_12_31\2021_12_31_Dott_Selicorni_COMO_LECCO\2021_12_31_Slide_x_Selicorn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813500966825879E-2"/>
          <c:y val="6.9894680886408392E-2"/>
          <c:w val="0.93323016914552348"/>
          <c:h val="0.81257211065671053"/>
        </c:manualLayout>
      </c:layout>
      <c:barChart>
        <c:barDir val="col"/>
        <c:grouping val="clustered"/>
        <c:varyColors val="0"/>
        <c:ser>
          <c:idx val="0"/>
          <c:order val="0"/>
          <c:tx>
            <c:v>Età pediatrica (&lt;18 anni) tot=696 </c:v>
          </c:tx>
          <c:invertIfNegative val="0"/>
          <c:dLbls>
            <c:dLbl>
              <c:idx val="1"/>
              <c:layout>
                <c:manualLayout>
                  <c:x val="-6.1728395061728409E-3"/>
                  <c:y val="5.1380860629414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E3-4AF5-9A7D-492C413A49FC}"/>
                </c:ext>
              </c:extLst>
            </c:dLbl>
            <c:dLbl>
              <c:idx val="2"/>
              <c:layout>
                <c:manualLayout>
                  <c:x val="-4.6296296296296389E-3"/>
                  <c:y val="7.70712909441244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E3-4AF5-9A7D-492C413A49FC}"/>
                </c:ext>
              </c:extLst>
            </c:dLbl>
            <c:dLbl>
              <c:idx val="3"/>
              <c:layout>
                <c:manualLayout>
                  <c:x val="-3.3798056611744833E-3"/>
                  <c:y val="1.02761721258831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E3-4AF5-9A7D-492C413A49FC}"/>
                </c:ext>
              </c:extLst>
            </c:dLbl>
            <c:dLbl>
              <c:idx val="4"/>
              <c:layout>
                <c:manualLayout>
                  <c:x val="-4.6296296296296389E-3"/>
                  <c:y val="7.70712909441235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E3-4AF5-9A7D-492C413A49FC}"/>
                </c:ext>
              </c:extLst>
            </c:dLbl>
            <c:dLbl>
              <c:idx val="5"/>
              <c:layout>
                <c:manualLayout>
                  <c:x val="-4.6296296296296389E-3"/>
                  <c:y val="1.02761721258830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E3-4AF5-9A7D-492C413A49FC}"/>
                </c:ext>
              </c:extLst>
            </c:dLbl>
            <c:dLbl>
              <c:idx val="6"/>
              <c:layout>
                <c:manualLayout>
                  <c:x val="-4.6296296296296389E-3"/>
                  <c:y val="7.70712909441235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E3-4AF5-9A7D-492C413A49FC}"/>
                </c:ext>
              </c:extLst>
            </c:dLbl>
            <c:dLbl>
              <c:idx val="7"/>
              <c:layout>
                <c:manualLayout>
                  <c:x val="-9.25925925925929E-3"/>
                  <c:y val="9.41971563136747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E3-4AF5-9A7D-492C413A49FC}"/>
                </c:ext>
              </c:extLst>
            </c:dLbl>
            <c:dLbl>
              <c:idx val="8"/>
              <c:layout>
                <c:manualLayout>
                  <c:x val="-4.6296296296296389E-3"/>
                  <c:y val="1.02761721258831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E3-4AF5-9A7D-492C413A49FC}"/>
                </c:ext>
              </c:extLst>
            </c:dLbl>
            <c:dLbl>
              <c:idx val="12"/>
              <c:layout>
                <c:manualLayout>
                  <c:x val="-1.2345679012345701E-2"/>
                  <c:y val="5.13808606294155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4E3-4AF5-9A7D-492C413A49FC}"/>
                </c:ext>
              </c:extLst>
            </c:dLbl>
            <c:dLbl>
              <c:idx val="14"/>
              <c:layout>
                <c:manualLayout>
                  <c:x val="-9.259259259259404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E3-4AF5-9A7D-492C413A49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Century Gothic" pitchFamily="34" charset="0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Cat_diagnostica!$A$3:$A$18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Cat_diagnostica!$D$3:$D$18</c:f>
              <c:numCache>
                <c:formatCode>General</c:formatCode>
                <c:ptCount val="16"/>
                <c:pt idx="0">
                  <c:v>0</c:v>
                </c:pt>
                <c:pt idx="1">
                  <c:v>43</c:v>
                </c:pt>
                <c:pt idx="2">
                  <c:v>61</c:v>
                </c:pt>
                <c:pt idx="3">
                  <c:v>97</c:v>
                </c:pt>
                <c:pt idx="4">
                  <c:v>27</c:v>
                </c:pt>
                <c:pt idx="5">
                  <c:v>85</c:v>
                </c:pt>
                <c:pt idx="6">
                  <c:v>37</c:v>
                </c:pt>
                <c:pt idx="7">
                  <c:v>14</c:v>
                </c:pt>
                <c:pt idx="8">
                  <c:v>24</c:v>
                </c:pt>
                <c:pt idx="9">
                  <c:v>2</c:v>
                </c:pt>
                <c:pt idx="10">
                  <c:v>7</c:v>
                </c:pt>
                <c:pt idx="11">
                  <c:v>8</c:v>
                </c:pt>
                <c:pt idx="12">
                  <c:v>17</c:v>
                </c:pt>
                <c:pt idx="13">
                  <c:v>2</c:v>
                </c:pt>
                <c:pt idx="14">
                  <c:v>272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4E3-4AF5-9A7D-492C413A49FC}"/>
            </c:ext>
          </c:extLst>
        </c:ser>
        <c:ser>
          <c:idx val="1"/>
          <c:order val="1"/>
          <c:tx>
            <c:v>Età adulta (&gt;=18 anni) tot=4260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Century Gothic" pitchFamily="34" charset="0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Cat_diagnostica!$A$3:$A$18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Cat_diagnostica!$C$3:$C$18</c:f>
              <c:numCache>
                <c:formatCode>General</c:formatCode>
                <c:ptCount val="16"/>
                <c:pt idx="0">
                  <c:v>10</c:v>
                </c:pt>
                <c:pt idx="1">
                  <c:v>189</c:v>
                </c:pt>
                <c:pt idx="2">
                  <c:v>102</c:v>
                </c:pt>
                <c:pt idx="3">
                  <c:v>326</c:v>
                </c:pt>
                <c:pt idx="4">
                  <c:v>108</c:v>
                </c:pt>
                <c:pt idx="5">
                  <c:v>681</c:v>
                </c:pt>
                <c:pt idx="6">
                  <c:v>657</c:v>
                </c:pt>
                <c:pt idx="7">
                  <c:v>494</c:v>
                </c:pt>
                <c:pt idx="8">
                  <c:v>341</c:v>
                </c:pt>
                <c:pt idx="9">
                  <c:v>141</c:v>
                </c:pt>
                <c:pt idx="10">
                  <c:v>78</c:v>
                </c:pt>
                <c:pt idx="11">
                  <c:v>101</c:v>
                </c:pt>
                <c:pt idx="12">
                  <c:v>233</c:v>
                </c:pt>
                <c:pt idx="13">
                  <c:v>392</c:v>
                </c:pt>
                <c:pt idx="14">
                  <c:v>407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E3-4AF5-9A7D-492C413A4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204096"/>
        <c:axId val="51205632"/>
      </c:barChart>
      <c:catAx>
        <c:axId val="51204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100">
                <a:latin typeface="Century Gothic" pitchFamily="34" charset="0"/>
              </a:defRPr>
            </a:pPr>
            <a:endParaRPr lang="it-IT"/>
          </a:p>
        </c:txPr>
        <c:crossAx val="51205632"/>
        <c:crosses val="autoZero"/>
        <c:auto val="1"/>
        <c:lblAlgn val="ctr"/>
        <c:lblOffset val="100"/>
        <c:noMultiLvlLbl val="0"/>
      </c:catAx>
      <c:valAx>
        <c:axId val="51205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1204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5871514159589376E-2"/>
          <c:y val="2.4513929978405881E-2"/>
          <c:w val="0.29094125591715486"/>
          <c:h val="0.23364900196723987"/>
        </c:manualLayout>
      </c:layout>
      <c:overlay val="0"/>
      <c:txPr>
        <a:bodyPr/>
        <a:lstStyle/>
        <a:p>
          <a:pPr>
            <a:defRPr sz="1100">
              <a:latin typeface="Century Gothic" pitchFamily="34" charset="0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A4304D-6F97-892D-0105-B5D58239A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9F460B-4DA2-51D4-60E1-2821B9F0C6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C5C1B7-428D-DC33-C68E-947331A2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76B8A3-9E8F-8AA4-9BB0-286D034C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7EBF69-3946-85F7-1DA9-CCD5BDF5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623609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451F6-E00E-C46D-8E3A-1B0D980F6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A937D8D-9338-9EF2-11E6-3BBAAF6505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1B4BA5-1794-6C96-5C9D-A800DDB91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DCDE26-E008-E9D3-178D-F595D4823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4CA017-EA51-1E4B-77AB-57C7ECA98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81987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25663C3-1C70-F5C6-8F73-80048C016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47B4C71-4C82-1C98-FEB6-C105A106C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029713-AB50-FBCC-D2EA-CCE4D60C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DC91EF-DA5F-04FC-D251-64B7CF647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555374-E26E-DAC0-9F7D-50BFD7460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43928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600" y="274680"/>
            <a:ext cx="1097232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32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 lang="it-IT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837774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85B536-8E9C-C34C-C527-05213808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2C7B60-EFC7-B20D-C96F-479CD0063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36CFB6-CAB8-23AD-7A8A-7DC8DD04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A0B9ED-4207-5A5C-C4E6-9C06773D2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DFA8C1-3471-5933-3CDE-94EBF154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14742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232932-52D7-54D2-A5D1-4A465FA0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CE3C78-7707-179E-5F03-82DD238ED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5B57B0-58C3-D359-93DF-EB5D0F69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C4618C-4E0C-4B84-916F-474D5592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FB5DEC-E5DB-DE2F-8E4F-36060B5B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75688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8D6836-490F-2F86-3E56-7302D2003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66CA64-75FB-8816-B32D-CD85A7F38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977A4AB-A89C-4056-84CF-19B551C59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515537-4168-214D-3E41-D6FFD2D42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017F9F2-0AA9-C35B-CA30-B17F54919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48E9D9-E5E0-E38C-CEB9-C51BE839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3967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3FF40-67A7-9F01-3F41-5C5672D6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95C4EA-4844-8FEC-4949-338E207D0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840F93B-E0F5-5AFB-DBF5-B8A35219E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5A6365-FEE6-72AA-5ACD-930946ED8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54B3C7-D1E1-96E8-ABC7-27C3544B26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CFF10C-1807-D485-CE9D-1F54B7588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AAC9FDD-4053-4B41-4A11-232F20CA0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9E24D1-145A-58FC-C552-FC9EAB062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68185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A463D-C172-2431-637B-9E29FC10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B1A2FAC-CD23-E63C-2C8A-ADC01FDC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477F159-BBE7-001F-4CE4-37A0D4C30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3FEAA38-801A-117F-80AA-28811D15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85590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4B1B32F-9B1C-8783-D95F-41E30FFB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25B9B07-505C-DA91-EB70-5D374E9B6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CCE3BC7-FBD8-E3A9-291C-2FAD422A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016385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C300E3-2F6F-C5AC-C5E3-29D478D3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398472-FB52-6423-9544-CB14A2E62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06746C-1C62-E1C7-3EF4-04A6C99F5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E365E9-E9BC-07C0-1E69-524A17740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84703F3-43EA-78EE-7E83-834F24B2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E6291FF-545C-506D-3266-FD62242D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21080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650E9E-3F76-36FB-52AA-44AB8D70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77B8344-FF0E-B4B3-D98D-65512E061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FAED74-D427-E732-9F7A-9B57682F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47EDA28-68F7-2DCF-40DE-3972AB4B4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9F8951-05C2-4561-53D1-D48FE84ED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255993-DC71-1761-D26D-4EB073CE3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16606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20C1C23-F416-3861-C32C-34E009E9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1C46D84-A7F4-A0A2-0435-F3AF9515E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28D69D-CCF5-C06C-5222-DDEE79A66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53EEB-D2AA-4D27-A3D7-C3ABCED90093}" type="datetimeFigureOut">
              <a:rPr lang="it-IT" smtClean="0"/>
              <a:t>03/03/2023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84706B-9F5C-4C41-DAC2-CB4AE179E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45DD0D-20E9-49CE-2861-22E387A9A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655BA-961C-48E7-BD72-23D640D30B7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36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Prevalenza_(medicina)" TargetMode="External"/><Relationship Id="rId2" Type="http://schemas.openxmlformats.org/officeDocument/2006/relationships/hyperlink" Target="https://it.wikipedia.org/wiki/Malatti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jpe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6974615/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6974615/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9E1294-FC09-5CBB-5968-2983327CC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2818" y="649356"/>
            <a:ext cx="5724939" cy="181368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Le malattie rare in età pediatrica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D9F147F-2129-4D8C-7430-2F4157C04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8834" y="2601119"/>
            <a:ext cx="5724940" cy="1655762"/>
          </a:xfrm>
        </p:spPr>
        <p:txBody>
          <a:bodyPr>
            <a:normAutofit fontScale="92500" lnSpcReduction="10000"/>
          </a:bodyPr>
          <a:lstStyle/>
          <a:p>
            <a:r>
              <a:rPr lang="it-IT" sz="4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Dr A. Selicorni</a:t>
            </a:r>
          </a:p>
          <a:p>
            <a:r>
              <a:rPr lang="it-IT" altLang="it-IT" b="1" dirty="0">
                <a:solidFill>
                  <a:srgbClr val="0033CC"/>
                </a:solidFill>
                <a:latin typeface="Comic Sans MS" panose="030F0702030302020204" pitchFamily="66" charset="0"/>
              </a:rPr>
              <a:t>Centro Fondazione Mariani per il Bambino Fragile</a:t>
            </a:r>
          </a:p>
          <a:p>
            <a:r>
              <a:rPr lang="it-IT" altLang="it-IT" b="1" dirty="0">
                <a:solidFill>
                  <a:srgbClr val="0033CC"/>
                </a:solidFill>
                <a:latin typeface="Comic Sans MS" panose="030F0702030302020204" pitchFamily="66" charset="0"/>
              </a:rPr>
              <a:t>UOC di Pediatria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80268D-3615-782B-D11A-F3CB3B08B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13" t="10689" r="35109" b="6302"/>
          <a:stretch/>
        </p:blipFill>
        <p:spPr>
          <a:xfrm>
            <a:off x="265044" y="732182"/>
            <a:ext cx="4081670" cy="5393636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1883DD7-26D7-798D-C402-74D57A375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5" t="14700" r="63745" b="71635"/>
          <a:stretch>
            <a:fillRect/>
          </a:stretch>
        </p:blipFill>
        <p:spPr bwMode="auto">
          <a:xfrm>
            <a:off x="5186437" y="4477405"/>
            <a:ext cx="5317700" cy="2080500"/>
          </a:xfrm>
          <a:prstGeom prst="rect">
            <a:avLst/>
          </a:prstGeom>
          <a:noFill/>
          <a:ln w="57150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77778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4F63C2-B0AC-3202-EBD6-1B1046817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Percorso sanitario 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del bambino con malattia rara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25EB4F-C6E8-C538-F98A-59E11B82A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Genesi del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sospetto diagnostico</a:t>
            </a: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Invio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del bambino a centro esperto/specialista per la verifica della correttezza del sospetto diagnostico</a:t>
            </a: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Attivazione dell’iter diagnostico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 il raggiungimento della definizione diagnostica</a:t>
            </a: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Comunicazione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della diagnosi alla famiglia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Impostazione del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percorso sanitario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conseguente (terapia, follow-up ecc.)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124947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FBC5BD-CB53-0561-5E15-F85003F69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Genesi del sospetto diagnostico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49F658-0927-68D6-9718-C229B5E0A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Quando ?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Estremamente variabile (prenatale, nascita, primi mesi/anni di vita)</a:t>
            </a: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 che modo ?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(riscontro ecografico occasionale di difetto congenito e/o di crescita, screening neonatale allargato, osservazione clinica neonatale, comparsa di problema clinico postnatale, sospetto dei genitori che «qualcosa non va»,) </a:t>
            </a:r>
          </a:p>
        </p:txBody>
      </p:sp>
    </p:spTree>
    <p:extLst>
      <p:ext uri="{BB962C8B-B14F-4D97-AF65-F5344CB8AC3E}">
        <p14:creationId xmlns:p14="http://schemas.microsoft.com/office/powerpoint/2010/main" val="411471490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B49D9D-4A9F-BE1D-E025-A9949E6B4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Diagnosi immediata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424906-924A-C447-80C7-86924F276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Test genetico prenatale</a:t>
            </a:r>
          </a:p>
          <a:p>
            <a:pPr marL="0" indent="0">
              <a:buNone/>
            </a:pPr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Esito patologico di uno screening neonatale</a:t>
            </a:r>
          </a:p>
          <a:p>
            <a:pPr marL="0" indent="0">
              <a:buNone/>
            </a:pPr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Quadro neonatale anomalo chiaramente evidente </a:t>
            </a:r>
          </a:p>
        </p:txBody>
      </p:sp>
    </p:spTree>
    <p:extLst>
      <p:ext uri="{BB962C8B-B14F-4D97-AF65-F5344CB8AC3E}">
        <p14:creationId xmlns:p14="http://schemas.microsoft.com/office/powerpoint/2010/main" val="50252592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30EA42-624D-EC65-F5E6-BF5568DA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Se la diagnosi non è immediata </a:t>
            </a:r>
            <a:r>
              <a:rPr lang="it-IT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=&gt; chi genera il sospetto 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5B8F4-7D57-8AC8-9250-4D7ABFBC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Pediatra di famiglia </a:t>
            </a:r>
          </a:p>
          <a:p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Pediatra /specialista ospedaliero in caso di problema intercorrente</a:t>
            </a:r>
          </a:p>
          <a:p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NPI</a:t>
            </a:r>
          </a:p>
        </p:txBody>
      </p:sp>
    </p:spTree>
    <p:extLst>
      <p:ext uri="{BB962C8B-B14F-4D97-AF65-F5344CB8AC3E}">
        <p14:creationId xmlns:p14="http://schemas.microsoft.com/office/powerpoint/2010/main" val="68409416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FE0803-166F-726C-1FBE-CABBB2E8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0655"/>
            <a:ext cx="10515600" cy="1325563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Vissuti contrastanti della famiglia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7BD15C-632F-E042-4BE6-5E7E7DF7C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921" y="2141537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Negazione del sospetto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ricerca dello specialista che avvalli l’idea che tutto va bene</a:t>
            </a:r>
          </a:p>
          <a:p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Forte preoccupazione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necessità di avere risposte rapide e certe =&gt; grande difficoltà ad accettare tempi e modalità dell’iter diagnostico</a:t>
            </a:r>
          </a:p>
          <a:p>
            <a:endParaRPr lang="it-IT" dirty="0"/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Forte convinzione che qualcosa non va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ricerca della famiglia di uno specialista che ascolti le proprie preoccupazioni e le approfondisca</a:t>
            </a:r>
          </a:p>
        </p:txBody>
      </p:sp>
    </p:spTree>
    <p:extLst>
      <p:ext uri="{BB962C8B-B14F-4D97-AF65-F5344CB8AC3E}">
        <p14:creationId xmlns:p14="http://schemas.microsoft.com/office/powerpoint/2010/main" val="421157119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5720840-6006-3A9F-5F28-A7B2CD106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1268"/>
            <a:ext cx="10515600" cy="172257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Necessità di un </a:t>
            </a:r>
            <a:r>
              <a:rPr lang="it-IT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accompagnamento anche emotivo</a:t>
            </a: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alla formulazione del sospetto diagnostico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E0281E0-ADF8-6444-28EE-7231EA4C09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Sulla disperazione">
            <a:extLst>
              <a:ext uri="{FF2B5EF4-FFF2-40B4-BE49-F238E27FC236}">
                <a16:creationId xmlns:a16="http://schemas.microsoft.com/office/drawing/2014/main" id="{CB03BAE6-CC86-4D6E-4A83-9ED9A64FD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285" y="2102057"/>
            <a:ext cx="6353177" cy="475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25842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04897CC7-B96C-5983-2A91-A9382B0D2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Attivazione dell’iter diagnostico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55362344-A80C-F962-A8B9-D2A6EE516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spesso lungo, faticoso, impegnativo per il bambino e l’intera famiglia</a:t>
            </a:r>
          </a:p>
          <a:p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Necessità di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ricoveri ospedalieri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possibili accertamenti invasivi (sedazioni, biopsie ecc.)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capire chi ha in mano il pallino del percorso </a:t>
            </a:r>
          </a:p>
          <a:p>
            <a:pPr>
              <a:buFontTx/>
              <a:buChar char="-"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lunghe attese di esiti o di rielaborazioni complesse dei dati</a:t>
            </a:r>
          </a:p>
        </p:txBody>
      </p:sp>
    </p:spTree>
    <p:extLst>
      <p:ext uri="{BB962C8B-B14F-4D97-AF65-F5344CB8AC3E}">
        <p14:creationId xmlns:p14="http://schemas.microsoft.com/office/powerpoint/2010/main" val="236447929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EE3C44-DC0A-03F0-5312-05DB628D9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7446F2-22B6-1A18-18AE-5258BC406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93FB08-AD6F-6845-D900-7A96A7CA0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3" t="27603" r="5001" b="9988"/>
          <a:stretch/>
        </p:blipFill>
        <p:spPr>
          <a:xfrm>
            <a:off x="499593" y="1182083"/>
            <a:ext cx="11510866" cy="4203251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775C59D-0AFF-9CAC-B528-450C8683B303}"/>
              </a:ext>
            </a:extLst>
          </p:cNvPr>
          <p:cNvSpPr/>
          <p:nvPr/>
        </p:nvSpPr>
        <p:spPr>
          <a:xfrm>
            <a:off x="8706678" y="3167270"/>
            <a:ext cx="3303781" cy="21203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602035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CasellaDiTesto 3">
            <a:extLst>
              <a:ext uri="{FF2B5EF4-FFF2-40B4-BE49-F238E27FC236}">
                <a16:creationId xmlns:a16="http://schemas.microsoft.com/office/drawing/2014/main" id="{8540BAC3-D4E8-45E6-B54B-9696803A5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6228" y="211904"/>
            <a:ext cx="3349625" cy="10144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Fenotipo</a:t>
            </a:r>
          </a:p>
        </p:txBody>
      </p:sp>
      <p:sp>
        <p:nvSpPr>
          <p:cNvPr id="168964" name="CasellaDiTesto 4">
            <a:extLst>
              <a:ext uri="{FF2B5EF4-FFF2-40B4-BE49-F238E27FC236}">
                <a16:creationId xmlns:a16="http://schemas.microsoft.com/office/drawing/2014/main" id="{3E7C4BFF-330E-41CD-8419-56EC6AF8D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465" y="5631683"/>
            <a:ext cx="3349625" cy="10144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Genotipo</a:t>
            </a:r>
          </a:p>
        </p:txBody>
      </p:sp>
      <p:sp>
        <p:nvSpPr>
          <p:cNvPr id="6" name="Freccia circolare a destra 5">
            <a:extLst>
              <a:ext uri="{FF2B5EF4-FFF2-40B4-BE49-F238E27FC236}">
                <a16:creationId xmlns:a16="http://schemas.microsoft.com/office/drawing/2014/main" id="{4F7D9FEB-D74D-4ED2-AF99-C37223B28C66}"/>
              </a:ext>
            </a:extLst>
          </p:cNvPr>
          <p:cNvSpPr/>
          <p:nvPr/>
        </p:nvSpPr>
        <p:spPr>
          <a:xfrm>
            <a:off x="2248092" y="1005468"/>
            <a:ext cx="709613" cy="4847063"/>
          </a:xfrm>
          <a:prstGeom prst="curved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circolare a destra 7">
            <a:extLst>
              <a:ext uri="{FF2B5EF4-FFF2-40B4-BE49-F238E27FC236}">
                <a16:creationId xmlns:a16="http://schemas.microsoft.com/office/drawing/2014/main" id="{BA25A939-48FE-4AA2-BA26-DD0199E1529E}"/>
              </a:ext>
            </a:extLst>
          </p:cNvPr>
          <p:cNvSpPr/>
          <p:nvPr/>
        </p:nvSpPr>
        <p:spPr>
          <a:xfrm rot="10800000">
            <a:off x="10111408" y="887894"/>
            <a:ext cx="709613" cy="4743787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pic>
        <p:nvPicPr>
          <p:cNvPr id="9" name="Picture 5" descr="Sir Luke Fildes The Doctor exhibited 1891">
            <a:extLst>
              <a:ext uri="{FF2B5EF4-FFF2-40B4-BE49-F238E27FC236}">
                <a16:creationId xmlns:a16="http://schemas.microsoft.com/office/drawing/2014/main" id="{55E4E436-45E2-4260-B6FF-8DE999F05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817" y="1445304"/>
            <a:ext cx="5646922" cy="381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53FF181-9151-77AB-3571-00C676570E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43" t="36182" r="29782" b="16093"/>
          <a:stretch/>
        </p:blipFill>
        <p:spPr>
          <a:xfrm>
            <a:off x="334986" y="1846267"/>
            <a:ext cx="11522027" cy="4713559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8EBD56D1-EECD-4E5C-9F36-9596E1DEA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Luccio imperiale</a:t>
            </a:r>
          </a:p>
        </p:txBody>
      </p:sp>
    </p:spTree>
    <p:extLst>
      <p:ext uri="{BB962C8B-B14F-4D97-AF65-F5344CB8AC3E}">
        <p14:creationId xmlns:p14="http://schemas.microsoft.com/office/powerpoint/2010/main" val="102299182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5F6B56C-E650-47B3-B6A4-34CDA24CC57E}"/>
              </a:ext>
            </a:extLst>
          </p:cNvPr>
          <p:cNvSpPr txBox="1"/>
          <p:nvPr/>
        </p:nvSpPr>
        <p:spPr>
          <a:xfrm>
            <a:off x="290947" y="319518"/>
            <a:ext cx="11256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200" b="1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Angsana New" panose="020B0502040204020203" pitchFamily="18" charset="-34"/>
              </a:defRPr>
            </a:lvl1pPr>
          </a:lstStyle>
          <a:p>
            <a:r>
              <a:rPr lang="it-IT" b="0" dirty="0"/>
              <a:t>QUANDO UNA MALATTIA SI DEFINISCE «RARA»?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8E62003-2073-4D8D-B87D-15C34F4189C3}"/>
              </a:ext>
            </a:extLst>
          </p:cNvPr>
          <p:cNvSpPr txBox="1"/>
          <p:nvPr/>
        </p:nvSpPr>
        <p:spPr>
          <a:xfrm>
            <a:off x="430923" y="1308285"/>
            <a:ext cx="11330154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2400" b="0" i="0" dirty="0">
                <a:effectLst/>
                <a:latin typeface="Comic Sans MS" panose="030F0702030302020204" pitchFamily="66" charset="0"/>
              </a:rPr>
              <a:t>Si definisce </a:t>
            </a:r>
            <a:r>
              <a:rPr lang="it-IT" sz="2400" b="0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rara</a:t>
            </a:r>
            <a:r>
              <a:rPr lang="it-IT" sz="2400" b="0" i="0" dirty="0">
                <a:effectLst/>
                <a:latin typeface="Comic Sans MS" panose="030F0702030302020204" pitchFamily="66" charset="0"/>
              </a:rPr>
              <a:t> </a:t>
            </a:r>
            <a:r>
              <a:rPr lang="it-IT" sz="2400" b="0" i="0" u="sng" dirty="0">
                <a:effectLst/>
                <a:latin typeface="Comic Sans MS" panose="030F0702030302020204" pitchFamily="66" charset="0"/>
              </a:rPr>
              <a:t>ogni </a:t>
            </a:r>
            <a:r>
              <a:rPr lang="it-IT" sz="2400" b="0" i="0" u="none" strike="noStrike" dirty="0">
                <a:effectLst/>
                <a:latin typeface="Comic Sans MS" panose="030F0702030302020204" pitchFamily="66" charset="0"/>
                <a:hlinkClick r:id="rId2" tooltip="Malatt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malattia</a:t>
            </a:r>
            <a:r>
              <a:rPr lang="it-IT" sz="2400" b="0" i="0" dirty="0">
                <a:effectLst/>
                <a:latin typeface="Comic Sans MS" panose="030F0702030302020204" pitchFamily="66" charset="0"/>
              </a:rPr>
              <a:t> che ha, nella popolazione generale, una </a:t>
            </a:r>
            <a:r>
              <a:rPr lang="it-IT" sz="2400" b="0" i="0" u="sng" strike="noStrike" dirty="0">
                <a:effectLst/>
                <a:latin typeface="Comic Sans MS" panose="030F0702030302020204" pitchFamily="66" charset="0"/>
                <a:hlinkClick r:id="rId3" tooltip="Prevalenza (medicin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prevalenza</a:t>
            </a:r>
            <a:r>
              <a:rPr lang="it-IT" sz="2400" b="0" i="0" u="sng" dirty="0">
                <a:effectLst/>
                <a:latin typeface="Comic Sans MS" panose="030F0702030302020204" pitchFamily="66" charset="0"/>
              </a:rPr>
              <a:t> inferiore ad una data soglia</a:t>
            </a:r>
            <a:r>
              <a:rPr lang="it-IT" sz="2400" b="0" i="0" dirty="0">
                <a:effectLst/>
                <a:latin typeface="Comic Sans MS" panose="030F0702030302020204" pitchFamily="66" charset="0"/>
              </a:rPr>
              <a:t>, codificata dalla legislazione di ogni singolo Paese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pic>
        <p:nvPicPr>
          <p:cNvPr id="1030" name="Picture 6" descr="Comunità Europea: storia e paesi membri | Studenti.it">
            <a:extLst>
              <a:ext uri="{FF2B5EF4-FFF2-40B4-BE49-F238E27FC236}">
                <a16:creationId xmlns:a16="http://schemas.microsoft.com/office/drawing/2014/main" id="{32827B7C-6009-4ED9-8820-4A16EE9E2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82" y="3015160"/>
            <a:ext cx="3963987" cy="264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10B1AD2-7BD5-430B-B55B-393652262959}"/>
              </a:ext>
            </a:extLst>
          </p:cNvPr>
          <p:cNvSpPr txBox="1"/>
          <p:nvPr/>
        </p:nvSpPr>
        <p:spPr>
          <a:xfrm>
            <a:off x="545374" y="5814569"/>
            <a:ext cx="3309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1" dirty="0">
                <a:latin typeface="Comic Sans MS" panose="030F0702030302020204" pitchFamily="66" charset="0"/>
              </a:rPr>
              <a:t>&lt; 5 ogni 10.000 persone</a:t>
            </a:r>
          </a:p>
        </p:txBody>
      </p:sp>
      <p:pic>
        <p:nvPicPr>
          <p:cNvPr id="1032" name="Picture 8" descr="Elezioni USA: sulla bilancia Trump e Biden - Istituzioni24.it">
            <a:extLst>
              <a:ext uri="{FF2B5EF4-FFF2-40B4-BE49-F238E27FC236}">
                <a16:creationId xmlns:a16="http://schemas.microsoft.com/office/drawing/2014/main" id="{856C34C2-4F1F-48DF-A767-9B3417625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99" y="3015161"/>
            <a:ext cx="3842682" cy="26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0F75381-BED4-4EC7-9FCD-08D728AC2C36}"/>
              </a:ext>
            </a:extLst>
          </p:cNvPr>
          <p:cNvSpPr txBox="1"/>
          <p:nvPr/>
        </p:nvSpPr>
        <p:spPr>
          <a:xfrm>
            <a:off x="4657012" y="5832371"/>
            <a:ext cx="31591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1" dirty="0">
                <a:latin typeface="Comic Sans MS" panose="030F0702030302020204" pitchFamily="66" charset="0"/>
              </a:rPr>
              <a:t>&lt; 1 ogni 1500 persone</a:t>
            </a:r>
          </a:p>
        </p:txBody>
      </p:sp>
      <p:pic>
        <p:nvPicPr>
          <p:cNvPr id="1034" name="Picture 10" descr="Bandiera del Giappone | Japan flag, Japan, Flag">
            <a:extLst>
              <a:ext uri="{FF2B5EF4-FFF2-40B4-BE49-F238E27FC236}">
                <a16:creationId xmlns:a16="http://schemas.microsoft.com/office/drawing/2014/main" id="{0A6100A6-2C2C-45D2-907B-B1DCFF33B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0" r="8100"/>
          <a:stretch/>
        </p:blipFill>
        <p:spPr bwMode="auto">
          <a:xfrm>
            <a:off x="8210207" y="3015159"/>
            <a:ext cx="3846711" cy="26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5CDD65C-0E87-432F-820F-3504CC67443E}"/>
              </a:ext>
            </a:extLst>
          </p:cNvPr>
          <p:cNvSpPr txBox="1"/>
          <p:nvPr/>
        </p:nvSpPr>
        <p:spPr>
          <a:xfrm>
            <a:off x="8336688" y="5832371"/>
            <a:ext cx="3309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1" dirty="0">
                <a:latin typeface="Comic Sans MS" panose="030F0702030302020204" pitchFamily="66" charset="0"/>
              </a:rPr>
              <a:t>&lt;  1 ogni 2.500 persone</a:t>
            </a:r>
            <a:endParaRPr lang="it-IT" sz="2000" b="1" i="1" dirty="0"/>
          </a:p>
        </p:txBody>
      </p:sp>
    </p:spTree>
    <p:extLst>
      <p:ext uri="{BB962C8B-B14F-4D97-AF65-F5344CB8AC3E}">
        <p14:creationId xmlns:p14="http://schemas.microsoft.com/office/powerpoint/2010/main" val="395136498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7EE8C9-FD7B-4493-DA4A-D71A0AAE6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Pesce Rosso Con L'amo Esca Di Pesca Vettore Di Riserva Illustrazione  Vettoriale - Illustrazione di sfondo, esca: 127692873">
            <a:extLst>
              <a:ext uri="{FF2B5EF4-FFF2-40B4-BE49-F238E27FC236}">
                <a16:creationId xmlns:a16="http://schemas.microsoft.com/office/drawing/2014/main" id="{0C7E51DA-CD17-F2E0-6C61-AF43ADDAAA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40" y="251791"/>
            <a:ext cx="6122660" cy="6467061"/>
          </a:xfrm>
          <a:prstGeom prst="rect">
            <a:avLst/>
          </a:prstGeom>
          <a:noFill/>
          <a:ln w="5715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98622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EF52C-967F-FF05-1CC6-CFA5C89C6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Pesca a strascico - Wikipedia">
            <a:extLst>
              <a:ext uri="{FF2B5EF4-FFF2-40B4-BE49-F238E27FC236}">
                <a16:creationId xmlns:a16="http://schemas.microsoft.com/office/drawing/2014/main" id="{3972A720-B576-B8FE-BB9E-EAAE726ECF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57" y="183789"/>
            <a:ext cx="8653902" cy="6490422"/>
          </a:xfrm>
          <a:prstGeom prst="rect">
            <a:avLst/>
          </a:prstGeom>
          <a:noFill/>
          <a:ln w="5715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90966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4" descr="Cario550">
            <a:extLst>
              <a:ext uri="{FF2B5EF4-FFF2-40B4-BE49-F238E27FC236}">
                <a16:creationId xmlns:a16="http://schemas.microsoft.com/office/drawing/2014/main" id="{5580718A-2257-4F07-AFE8-45C6B7F97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9" y="871058"/>
            <a:ext cx="5601221" cy="5601221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olf deleto">
            <a:extLst>
              <a:ext uri="{FF2B5EF4-FFF2-40B4-BE49-F238E27FC236}">
                <a16:creationId xmlns:a16="http://schemas.microsoft.com/office/drawing/2014/main" id="{DDCB46F6-DF74-48CD-8889-EC70197FC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370" y="1099930"/>
            <a:ext cx="5097029" cy="4676340"/>
          </a:xfrm>
          <a:prstGeom prst="rect">
            <a:avLst/>
          </a:prstGeom>
          <a:noFill/>
          <a:ln w="9525">
            <a:solidFill>
              <a:srgbClr val="66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6824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F89C1796-A14B-45A1-B99C-92747CA5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9" y="44450"/>
            <a:ext cx="8713787" cy="1143000"/>
          </a:xfrm>
        </p:spPr>
        <p:txBody>
          <a:bodyPr/>
          <a:lstStyle/>
          <a:p>
            <a:r>
              <a:rPr lang="it-IT" altLang="it-IT" sz="4000" b="1">
                <a:solidFill>
                  <a:srgbClr val="FF0000"/>
                </a:solidFill>
                <a:latin typeface="Comic Sans MS" panose="030F0702030302020204" pitchFamily="66" charset="0"/>
              </a:rPr>
              <a:t>Cariotipo molecolare (array CGH)</a:t>
            </a:r>
          </a:p>
        </p:txBody>
      </p:sp>
      <p:pic>
        <p:nvPicPr>
          <p:cNvPr id="22531" name="Picture 3" descr="C:\Users\Angelo\Desktop\documenti new\Pictures\array cgh.gif">
            <a:extLst>
              <a:ext uri="{FF2B5EF4-FFF2-40B4-BE49-F238E27FC236}">
                <a16:creationId xmlns:a16="http://schemas.microsoft.com/office/drawing/2014/main" id="{8C15C2EE-EEF8-479A-8B00-0A39E644AD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8200" y="1123950"/>
            <a:ext cx="8020050" cy="5257800"/>
          </a:xfrm>
          <a:noFill/>
        </p:spPr>
      </p:pic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isultati immagini per sanger">
            <a:extLst>
              <a:ext uri="{FF2B5EF4-FFF2-40B4-BE49-F238E27FC236}">
                <a16:creationId xmlns:a16="http://schemas.microsoft.com/office/drawing/2014/main" id="{8596AE16-E41A-4F34-930D-9B9792416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8111" y="6270"/>
            <a:ext cx="10870793" cy="680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814273-72F2-451B-85DD-34AAC13FD515}"/>
              </a:ext>
            </a:extLst>
          </p:cNvPr>
          <p:cNvPicPr/>
          <p:nvPr/>
        </p:nvPicPr>
        <p:blipFill>
          <a:blip r:embed="rId3"/>
          <a:srcRect t="35610" r="18506" b="33393"/>
          <a:stretch/>
        </p:blipFill>
        <p:spPr>
          <a:xfrm rot="1518000">
            <a:off x="5668896" y="3046346"/>
            <a:ext cx="6157857" cy="1394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7DB2B2-45C1-46F6-BD82-837A98725B1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859322" y="4169082"/>
            <a:ext cx="2133360" cy="2133360"/>
          </a:xfrm>
          <a:prstGeom prst="rect">
            <a:avLst/>
          </a:prstGeom>
          <a:ln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0EEB09-1956-4189-AEE6-A47DAA7D2A96}"/>
              </a:ext>
            </a:extLst>
          </p:cNvPr>
          <p:cNvSpPr txBox="1"/>
          <p:nvPr/>
        </p:nvSpPr>
        <p:spPr>
          <a:xfrm>
            <a:off x="5666281" y="415131"/>
            <a:ext cx="62263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Approccio tradizionale</a:t>
            </a:r>
          </a:p>
        </p:txBody>
      </p:sp>
    </p:spTree>
    <p:extLst>
      <p:ext uri="{BB962C8B-B14F-4D97-AF65-F5344CB8AC3E}">
        <p14:creationId xmlns:p14="http://schemas.microsoft.com/office/powerpoint/2010/main" val="370365783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66229" y="2141984"/>
            <a:ext cx="58695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Tecnologica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Next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Generation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Sequencing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(NGS)=&gt; 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0000FF"/>
                </a:solidFill>
                <a:latin typeface="Comic Sans MS" panose="030F0702030302020204" pitchFamily="66" charset="0"/>
              </a:rPr>
              <a:t>analisi di più geni in parallelo</a:t>
            </a:r>
            <a:br>
              <a:rPr lang="it-IT" b="1" dirty="0">
                <a:solidFill>
                  <a:srgbClr val="0000FF"/>
                </a:solidFill>
                <a:latin typeface="Comic Sans MS" panose="030F0702030302020204" pitchFamily="66" charset="0"/>
              </a:rPr>
            </a:br>
            <a:endParaRPr lang="it-IT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C:\Users\Angelo\Desktop\immagini per presentazioni\NGS technolo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3" y="418356"/>
            <a:ext cx="4703665" cy="6021288"/>
          </a:xfrm>
          <a:prstGeom prst="rect">
            <a:avLst/>
          </a:prstGeom>
          <a:noFill/>
          <a:ln w="5715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1808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6F6F1A1E-D599-46BE-AA89-4437D8A3DED6}"/>
              </a:ext>
            </a:extLst>
          </p:cNvPr>
          <p:cNvSpPr/>
          <p:nvPr/>
        </p:nvSpPr>
        <p:spPr>
          <a:xfrm>
            <a:off x="359763" y="5280364"/>
            <a:ext cx="7510073" cy="1471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152C61-EC3A-4846-9603-37216A8E9C1B}"/>
              </a:ext>
            </a:extLst>
          </p:cNvPr>
          <p:cNvSpPr txBox="1"/>
          <p:nvPr/>
        </p:nvSpPr>
        <p:spPr>
          <a:xfrm flipH="1">
            <a:off x="1154988" y="5460336"/>
            <a:ext cx="6923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Pannelli genomici per singolo gruppo di sindromi (</a:t>
            </a:r>
            <a:r>
              <a:rPr lang="it-IT" sz="3200" b="1" dirty="0" err="1">
                <a:solidFill>
                  <a:srgbClr val="FFFFFF"/>
                </a:solidFill>
                <a:latin typeface="Comic Sans MS" panose="030F0702030302020204" pitchFamily="66" charset="0"/>
              </a:rPr>
              <a:t>Rasopatie</a:t>
            </a:r>
            <a:r>
              <a:rPr lang="it-IT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)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7F7B8B4-F074-4144-9571-B4370F5FE040}"/>
              </a:ext>
            </a:extLst>
          </p:cNvPr>
          <p:cNvSpPr/>
          <p:nvPr/>
        </p:nvSpPr>
        <p:spPr>
          <a:xfrm>
            <a:off x="359763" y="3786110"/>
            <a:ext cx="6295870" cy="147167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4834AF-EC89-4A8D-84E7-AA8A37EA0A26}"/>
              </a:ext>
            </a:extLst>
          </p:cNvPr>
          <p:cNvSpPr txBox="1"/>
          <p:nvPr/>
        </p:nvSpPr>
        <p:spPr>
          <a:xfrm flipH="1">
            <a:off x="945879" y="4076022"/>
            <a:ext cx="6923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Pannelli genomici per singolo problema clinico (Epilessia)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2F6163B8-1C55-47A1-9C59-5F1C83D3F9BE}"/>
              </a:ext>
            </a:extLst>
          </p:cNvPr>
          <p:cNvSpPr/>
          <p:nvPr/>
        </p:nvSpPr>
        <p:spPr>
          <a:xfrm>
            <a:off x="388990" y="2167753"/>
            <a:ext cx="4467069" cy="1628004"/>
          </a:xfrm>
          <a:prstGeom prst="rect">
            <a:avLst/>
          </a:prstGeom>
          <a:solidFill>
            <a:srgbClr val="00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Studio esoni di tutti i geni malattia noti</a:t>
            </a:r>
          </a:p>
          <a:p>
            <a:pPr algn="ctr"/>
            <a:r>
              <a:rPr lang="it-IT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it-IT" sz="32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mendelioma</a:t>
            </a:r>
            <a:r>
              <a:rPr lang="it-IT" sz="3200" b="1" dirty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6483C89-3774-40BF-8B83-5FEDE9BDEE4B}"/>
              </a:ext>
            </a:extLst>
          </p:cNvPr>
          <p:cNvSpPr txBox="1"/>
          <p:nvPr/>
        </p:nvSpPr>
        <p:spPr>
          <a:xfrm flipH="1">
            <a:off x="945879" y="4061651"/>
            <a:ext cx="6923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Pannelli genomici per singolo problema clinico (Epilessia)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4E5FDA9-AC2F-4202-8661-1CBC23881AE1}"/>
              </a:ext>
            </a:extLst>
          </p:cNvPr>
          <p:cNvSpPr/>
          <p:nvPr/>
        </p:nvSpPr>
        <p:spPr>
          <a:xfrm>
            <a:off x="388990" y="699683"/>
            <a:ext cx="3763285" cy="147167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WES/ WGS</a:t>
            </a:r>
          </a:p>
        </p:txBody>
      </p:sp>
      <p:pic>
        <p:nvPicPr>
          <p:cNvPr id="12" name="Picture 20">
            <a:extLst>
              <a:ext uri="{FF2B5EF4-FFF2-40B4-BE49-F238E27FC236}">
                <a16:creationId xmlns:a16="http://schemas.microsoft.com/office/drawing/2014/main" id="{E5456B03-9D33-49DA-901A-A36851EE3548}"/>
              </a:ext>
            </a:extLst>
          </p:cNvPr>
          <p:cNvPicPr/>
          <p:nvPr/>
        </p:nvPicPr>
        <p:blipFill>
          <a:blip r:embed="rId2"/>
          <a:srcRect t="15095" b="15095"/>
          <a:stretch/>
        </p:blipFill>
        <p:spPr>
          <a:xfrm rot="1952776">
            <a:off x="4777165" y="1629999"/>
            <a:ext cx="7365729" cy="2332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9019031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4D603CC-4E46-199D-E965-3DFCABF0F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09" t="27005" r="24348" b="36080"/>
          <a:stretch/>
        </p:blipFill>
        <p:spPr>
          <a:xfrm>
            <a:off x="2610677" y="159026"/>
            <a:ext cx="6574246" cy="2438400"/>
          </a:xfrm>
          <a:prstGeom prst="rect">
            <a:avLst/>
          </a:prstGeom>
          <a:ln w="57150">
            <a:solidFill>
              <a:srgbClr val="0033CC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4CD7A0C-E9F2-A95E-A2B6-660F26D0F0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43" t="40058" r="13044" b="10585"/>
          <a:stretch/>
        </p:blipFill>
        <p:spPr>
          <a:xfrm>
            <a:off x="265043" y="2763096"/>
            <a:ext cx="11433560" cy="3935878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B49A2BC3-E43F-DCD2-2F3C-BCDDF5982AF2}"/>
              </a:ext>
            </a:extLst>
          </p:cNvPr>
          <p:cNvSpPr/>
          <p:nvPr/>
        </p:nvSpPr>
        <p:spPr>
          <a:xfrm>
            <a:off x="493397" y="4996070"/>
            <a:ext cx="11205206" cy="12457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1496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E773A6D-9C0A-9218-CDFD-B58EB182BB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13" t="20275" r="9674" b="15073"/>
          <a:stretch/>
        </p:blipFill>
        <p:spPr>
          <a:xfrm>
            <a:off x="1921565" y="331305"/>
            <a:ext cx="7315200" cy="3298603"/>
          </a:xfrm>
          <a:prstGeom prst="rect">
            <a:avLst/>
          </a:prstGeom>
          <a:ln w="57150">
            <a:solidFill>
              <a:srgbClr val="0000FF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6CEB88B-90EE-AEA5-C6B7-73B0B54D9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131" t="66367" r="9348" b="17521"/>
          <a:stretch/>
        </p:blipFill>
        <p:spPr>
          <a:xfrm>
            <a:off x="463831" y="4015408"/>
            <a:ext cx="10323439" cy="1720575"/>
          </a:xfrm>
          <a:prstGeom prst="rect">
            <a:avLst/>
          </a:prstGeom>
          <a:ln w="57150">
            <a:solidFill>
              <a:srgbClr val="0000FF"/>
            </a:solidFill>
          </a:ln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64DC329D-B687-3B45-C8A0-652CBFA4DE61}"/>
              </a:ext>
            </a:extLst>
          </p:cNvPr>
          <p:cNvCxnSpPr/>
          <p:nvPr/>
        </p:nvCxnSpPr>
        <p:spPr>
          <a:xfrm>
            <a:off x="1921565" y="4399722"/>
            <a:ext cx="8110331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E3FFDFE-72C5-4B95-3874-26A6DA863DA8}"/>
              </a:ext>
            </a:extLst>
          </p:cNvPr>
          <p:cNvCxnSpPr>
            <a:cxnSpLocks/>
          </p:cNvCxnSpPr>
          <p:nvPr/>
        </p:nvCxnSpPr>
        <p:spPr>
          <a:xfrm>
            <a:off x="1921564" y="5095461"/>
            <a:ext cx="87464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28244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68A6E9A-1848-4618-A497-F5B4E594D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5" t="23114" r="15185" b="29803"/>
          <a:stretch/>
        </p:blipFill>
        <p:spPr>
          <a:xfrm>
            <a:off x="469553" y="1038578"/>
            <a:ext cx="11012621" cy="3702755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82655628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EE3C44-DC0A-03F0-5312-05DB628D9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7446F2-22B6-1A18-18AE-5258BC406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93FB08-AD6F-6845-D900-7A96A7CA0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3" t="27603" r="5001" b="9988"/>
          <a:stretch/>
        </p:blipFill>
        <p:spPr>
          <a:xfrm>
            <a:off x="499593" y="1182083"/>
            <a:ext cx="11510866" cy="4203251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775C59D-0AFF-9CAC-B528-450C8683B303}"/>
              </a:ext>
            </a:extLst>
          </p:cNvPr>
          <p:cNvSpPr/>
          <p:nvPr/>
        </p:nvSpPr>
        <p:spPr>
          <a:xfrm>
            <a:off x="8706677" y="1086678"/>
            <a:ext cx="3303781" cy="21203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56294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B66406B-0B4F-4060-8FCE-A4DF9B620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34" t="19118" r="16204" b="6001"/>
          <a:stretch/>
        </p:blipFill>
        <p:spPr>
          <a:xfrm>
            <a:off x="288823" y="252854"/>
            <a:ext cx="11446723" cy="6260835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AC1433D8-ADAE-43A0-87D7-E1791A4964CA}"/>
              </a:ext>
            </a:extLst>
          </p:cNvPr>
          <p:cNvSpPr/>
          <p:nvPr/>
        </p:nvSpPr>
        <p:spPr>
          <a:xfrm>
            <a:off x="3273778" y="252854"/>
            <a:ext cx="1241778" cy="1000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D2603CB-61EB-4EAB-80E1-83BC6F72C269}"/>
              </a:ext>
            </a:extLst>
          </p:cNvPr>
          <p:cNvSpPr/>
          <p:nvPr/>
        </p:nvSpPr>
        <p:spPr>
          <a:xfrm>
            <a:off x="4854222" y="1161610"/>
            <a:ext cx="1241778" cy="1000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271A6FE-117D-4C26-B0E9-5F906777381F}"/>
              </a:ext>
            </a:extLst>
          </p:cNvPr>
          <p:cNvSpPr/>
          <p:nvPr/>
        </p:nvSpPr>
        <p:spPr>
          <a:xfrm>
            <a:off x="6795911" y="1771210"/>
            <a:ext cx="632178" cy="1000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BA8590F-E928-4164-97AD-92B12A95CACB}"/>
              </a:ext>
            </a:extLst>
          </p:cNvPr>
          <p:cNvSpPr/>
          <p:nvPr/>
        </p:nvSpPr>
        <p:spPr>
          <a:xfrm>
            <a:off x="8460066" y="661504"/>
            <a:ext cx="1241778" cy="5915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7B971A06-6BA1-4A80-BDFA-470C6A677979}"/>
              </a:ext>
            </a:extLst>
          </p:cNvPr>
          <p:cNvSpPr/>
          <p:nvPr/>
        </p:nvSpPr>
        <p:spPr>
          <a:xfrm>
            <a:off x="1614311" y="2302933"/>
            <a:ext cx="744277" cy="144689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042B18-AF6B-4BB1-BE45-7DBBA1585545}"/>
              </a:ext>
            </a:extLst>
          </p:cNvPr>
          <p:cNvSpPr txBox="1"/>
          <p:nvPr/>
        </p:nvSpPr>
        <p:spPr>
          <a:xfrm>
            <a:off x="1783127" y="4903620"/>
            <a:ext cx="341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9173167-7A4C-4325-9607-3B5BCC64701E}"/>
              </a:ext>
            </a:extLst>
          </p:cNvPr>
          <p:cNvSpPr/>
          <p:nvPr/>
        </p:nvSpPr>
        <p:spPr>
          <a:xfrm>
            <a:off x="5266697" y="324433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A7BBCF1-4CE2-407E-932B-99ADC7DDCFBD}"/>
              </a:ext>
            </a:extLst>
          </p:cNvPr>
          <p:cNvSpPr/>
          <p:nvPr/>
        </p:nvSpPr>
        <p:spPr>
          <a:xfrm>
            <a:off x="6982958" y="324433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6635BB00-9677-45D4-B3F9-F9A9CB4C9E92}"/>
              </a:ext>
            </a:extLst>
          </p:cNvPr>
          <p:cNvSpPr/>
          <p:nvPr/>
        </p:nvSpPr>
        <p:spPr>
          <a:xfrm>
            <a:off x="8628882" y="324433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C200225D-3747-4AA3-BC57-C31CEB3FD6A5}"/>
              </a:ext>
            </a:extLst>
          </p:cNvPr>
          <p:cNvSpPr/>
          <p:nvPr/>
        </p:nvSpPr>
        <p:spPr>
          <a:xfrm>
            <a:off x="3550442" y="3244334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698812916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73C236AC-9309-BFC9-8E72-44466715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5400" b="1">
                <a:solidFill>
                  <a:srgbClr val="FF0000"/>
                </a:solidFill>
                <a:latin typeface="Comic Sans MS" panose="030F0702030302020204" pitchFamily="66" charset="0"/>
              </a:rPr>
              <a:t>Uele e Cinzia</a:t>
            </a:r>
          </a:p>
        </p:txBody>
      </p:sp>
      <p:pic>
        <p:nvPicPr>
          <p:cNvPr id="33795" name="Picture 2" descr="C:\Users\Angelo\Desktop\immagini per presentazioni\cinzia neirotti.jpg">
            <a:extLst>
              <a:ext uri="{FF2B5EF4-FFF2-40B4-BE49-F238E27FC236}">
                <a16:creationId xmlns:a16="http://schemas.microsoft.com/office/drawing/2014/main" id="{BACC5FE1-9846-9AEA-D3F2-45A23602E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38" y="1628776"/>
            <a:ext cx="4506912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 descr="C:\Users\Angelo\Desktop\immagini per presentazioni\Uele.jpg">
            <a:extLst>
              <a:ext uri="{FF2B5EF4-FFF2-40B4-BE49-F238E27FC236}">
                <a16:creationId xmlns:a16="http://schemas.microsoft.com/office/drawing/2014/main" id="{52B85DCE-C4A3-BA9A-4BC2-4DDA24C0BD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0" y="1773238"/>
            <a:ext cx="4356100" cy="4356100"/>
          </a:xfr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859FBF13-F96D-2EE0-84BA-6A5593AB81F0}"/>
              </a:ext>
            </a:extLst>
          </p:cNvPr>
          <p:cNvSpPr/>
          <p:nvPr/>
        </p:nvSpPr>
        <p:spPr>
          <a:xfrm>
            <a:off x="3362036" y="2068945"/>
            <a:ext cx="1182255" cy="146858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646114E-E6A4-A95A-FA3A-C2DDF983B755}"/>
              </a:ext>
            </a:extLst>
          </p:cNvPr>
          <p:cNvSpPr/>
          <p:nvPr/>
        </p:nvSpPr>
        <p:spPr>
          <a:xfrm>
            <a:off x="6486258" y="2512465"/>
            <a:ext cx="2333002" cy="1461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915389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1F8F9EDA-1248-ACBB-2B42-6DA288FC8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" t="13728" r="12296"/>
          <a:stretch>
            <a:fillRect/>
          </a:stretch>
        </p:blipFill>
        <p:spPr bwMode="auto">
          <a:xfrm>
            <a:off x="1511300" y="669926"/>
            <a:ext cx="9043988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itolo 1">
            <a:extLst>
              <a:ext uri="{FF2B5EF4-FFF2-40B4-BE49-F238E27FC236}">
                <a16:creationId xmlns:a16="http://schemas.microsoft.com/office/drawing/2014/main" id="{4D0945B9-E950-ECEE-5AEF-BC0F0E36C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 sz="7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43609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asellaDiTesto 88">
            <a:extLst>
              <a:ext uri="{FF2B5EF4-FFF2-40B4-BE49-F238E27FC236}">
                <a16:creationId xmlns:a16="http://schemas.microsoft.com/office/drawing/2014/main" id="{10F2A452-2777-4501-32C0-1A3433C99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3128" y="194598"/>
            <a:ext cx="332351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09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it-IT" sz="4000" b="1" dirty="0">
                <a:solidFill>
                  <a:srgbClr val="4F81BD">
                    <a:lumMod val="75000"/>
                  </a:srgbClr>
                </a:solidFill>
              </a:rPr>
              <a:t>TUDP network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84DE984-6FAE-4988-0ADD-2635049D68C4}"/>
              </a:ext>
            </a:extLst>
          </p:cNvPr>
          <p:cNvGrpSpPr/>
          <p:nvPr/>
        </p:nvGrpSpPr>
        <p:grpSpPr>
          <a:xfrm>
            <a:off x="1102162" y="1015197"/>
            <a:ext cx="8195331" cy="5011719"/>
            <a:chOff x="1102162" y="1015197"/>
            <a:chExt cx="8195331" cy="5011719"/>
          </a:xfrm>
        </p:grpSpPr>
        <p:pic>
          <p:nvPicPr>
            <p:cNvPr id="54" name="Immagine 53">
              <a:extLst>
                <a:ext uri="{FF2B5EF4-FFF2-40B4-BE49-F238E27FC236}">
                  <a16:creationId xmlns:a16="http://schemas.microsoft.com/office/drawing/2014/main" id="{87C917CD-F07D-14A6-C234-DD68D7F69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151" y="1736603"/>
              <a:ext cx="3375444" cy="3579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Immagine 2">
              <a:extLst>
                <a:ext uri="{FF2B5EF4-FFF2-40B4-BE49-F238E27FC236}">
                  <a16:creationId xmlns:a16="http://schemas.microsoft.com/office/drawing/2014/main" id="{08E2F6BF-3070-3698-BE7B-07ED4224D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4428" y="4698221"/>
              <a:ext cx="1597485" cy="1236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Immagine 55">
              <a:extLst>
                <a:ext uri="{FF2B5EF4-FFF2-40B4-BE49-F238E27FC236}">
                  <a16:creationId xmlns:a16="http://schemas.microsoft.com/office/drawing/2014/main" id="{D5FE294D-1C31-5324-A556-64B46101C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1320" y="3594515"/>
              <a:ext cx="1280123" cy="808759"/>
            </a:xfrm>
            <a:prstGeom prst="rect">
              <a:avLst/>
            </a:prstGeom>
          </p:spPr>
        </p:pic>
        <p:sp>
          <p:nvSpPr>
            <p:cNvPr id="57" name="Rectangle 1">
              <a:extLst>
                <a:ext uri="{FF2B5EF4-FFF2-40B4-BE49-F238E27FC236}">
                  <a16:creationId xmlns:a16="http://schemas.microsoft.com/office/drawing/2014/main" id="{6DC92ED9-5D79-C991-4049-09948764E15C}"/>
                </a:ext>
              </a:extLst>
            </p:cNvPr>
            <p:cNvSpPr/>
            <p:nvPr/>
          </p:nvSpPr>
          <p:spPr>
            <a:xfrm>
              <a:off x="5760272" y="2356264"/>
              <a:ext cx="16764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35E1577D-CD55-3AAB-6A3F-E3815DB561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651" y="3480323"/>
              <a:ext cx="719220" cy="36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3">
              <a:extLst>
                <a:ext uri="{FF2B5EF4-FFF2-40B4-BE49-F238E27FC236}">
                  <a16:creationId xmlns:a16="http://schemas.microsoft.com/office/drawing/2014/main" id="{1ABD845E-DAB4-CF9A-2D47-AA3C1F29FE4E}"/>
                </a:ext>
              </a:extLst>
            </p:cNvPr>
            <p:cNvSpPr txBox="1"/>
            <p:nvPr/>
          </p:nvSpPr>
          <p:spPr>
            <a:xfrm>
              <a:off x="2773671" y="3833583"/>
              <a:ext cx="147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Policlinico Umberto I</a:t>
              </a:r>
            </a:p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Rome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60" name="Picture 3">
              <a:extLst>
                <a:ext uri="{FF2B5EF4-FFF2-40B4-BE49-F238E27FC236}">
                  <a16:creationId xmlns:a16="http://schemas.microsoft.com/office/drawing/2014/main" id="{EA4A3A8A-7DA9-A445-ABE4-2A683A4CB1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3950" y="2422065"/>
              <a:ext cx="732391" cy="672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1" name="Straight Connector 7">
              <a:extLst>
                <a:ext uri="{FF2B5EF4-FFF2-40B4-BE49-F238E27FC236}">
                  <a16:creationId xmlns:a16="http://schemas.microsoft.com/office/drawing/2014/main" id="{DB65BDB1-517C-5BF8-0EB5-4082A3974F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8017" y="2713783"/>
              <a:ext cx="2167116" cy="1815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20">
              <a:extLst>
                <a:ext uri="{FF2B5EF4-FFF2-40B4-BE49-F238E27FC236}">
                  <a16:creationId xmlns:a16="http://schemas.microsoft.com/office/drawing/2014/main" id="{BF5BB1C8-29FE-EF32-3FF0-EC4A58230FFE}"/>
                </a:ext>
              </a:extLst>
            </p:cNvPr>
            <p:cNvSpPr txBox="1"/>
            <p:nvPr/>
          </p:nvSpPr>
          <p:spPr>
            <a:xfrm>
              <a:off x="1521549" y="3071114"/>
              <a:ext cx="10310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Istituto G.Gaslini</a:t>
              </a:r>
            </a:p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Genua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TextBox 21">
              <a:extLst>
                <a:ext uri="{FF2B5EF4-FFF2-40B4-BE49-F238E27FC236}">
                  <a16:creationId xmlns:a16="http://schemas.microsoft.com/office/drawing/2014/main" id="{C5E08F67-C259-7D73-CCBA-FD38CD112E6F}"/>
                </a:ext>
              </a:extLst>
            </p:cNvPr>
            <p:cNvSpPr txBox="1"/>
            <p:nvPr/>
          </p:nvSpPr>
          <p:spPr>
            <a:xfrm>
              <a:off x="7023007" y="1537652"/>
              <a:ext cx="10587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Reggio Emilia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64" name="Straight Connector 22">
              <a:extLst>
                <a:ext uri="{FF2B5EF4-FFF2-40B4-BE49-F238E27FC236}">
                  <a16:creationId xmlns:a16="http://schemas.microsoft.com/office/drawing/2014/main" id="{7202D487-256F-3FA9-9B4F-0FC56F73A3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0706" y="3484602"/>
              <a:ext cx="1663045" cy="1552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4">
              <a:extLst>
                <a:ext uri="{FF2B5EF4-FFF2-40B4-BE49-F238E27FC236}">
                  <a16:creationId xmlns:a16="http://schemas.microsoft.com/office/drawing/2014/main" id="{66B0D2A3-6BD1-F952-22D7-6C669E88E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21443" y="3682857"/>
              <a:ext cx="3218063" cy="6327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27">
              <a:extLst>
                <a:ext uri="{FF2B5EF4-FFF2-40B4-BE49-F238E27FC236}">
                  <a16:creationId xmlns:a16="http://schemas.microsoft.com/office/drawing/2014/main" id="{5E365C72-0080-02CE-7B4B-C757569B3A80}"/>
                </a:ext>
              </a:extLst>
            </p:cNvPr>
            <p:cNvSpPr txBox="1"/>
            <p:nvPr/>
          </p:nvSpPr>
          <p:spPr>
            <a:xfrm>
              <a:off x="1102162" y="4372949"/>
              <a:ext cx="19584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Dept. Pediatrics, Uni. Federico II</a:t>
              </a:r>
            </a:p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Naples</a:t>
              </a:r>
            </a:p>
          </p:txBody>
        </p:sp>
        <p:cxnSp>
          <p:nvCxnSpPr>
            <p:cNvPr id="67" name="Straight Connector 28">
              <a:extLst>
                <a:ext uri="{FF2B5EF4-FFF2-40B4-BE49-F238E27FC236}">
                  <a16:creationId xmlns:a16="http://schemas.microsoft.com/office/drawing/2014/main" id="{4D2BD252-1872-B614-FA00-B7F512295E1A}"/>
                </a:ext>
              </a:extLst>
            </p:cNvPr>
            <p:cNvCxnSpPr>
              <a:cxnSpLocks/>
            </p:cNvCxnSpPr>
            <p:nvPr/>
          </p:nvCxnSpPr>
          <p:spPr>
            <a:xfrm>
              <a:off x="3153230" y="2179510"/>
              <a:ext cx="1441903" cy="13865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30">
              <a:extLst>
                <a:ext uri="{FF2B5EF4-FFF2-40B4-BE49-F238E27FC236}">
                  <a16:creationId xmlns:a16="http://schemas.microsoft.com/office/drawing/2014/main" id="{73A24477-667F-ECB2-3495-C490EE2DE7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2751" y="1702554"/>
              <a:ext cx="2050108" cy="99661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32">
              <a:extLst>
                <a:ext uri="{FF2B5EF4-FFF2-40B4-BE49-F238E27FC236}">
                  <a16:creationId xmlns:a16="http://schemas.microsoft.com/office/drawing/2014/main" id="{1C0AC3F1-F784-A13D-52D8-7F079B06C2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32736" y="3765966"/>
              <a:ext cx="2552019" cy="9886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Picture 2">
              <a:extLst>
                <a:ext uri="{FF2B5EF4-FFF2-40B4-BE49-F238E27FC236}">
                  <a16:creationId xmlns:a16="http://schemas.microsoft.com/office/drawing/2014/main" id="{7F052603-27C1-584F-46CA-002D980E6A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6608" y="4985164"/>
              <a:ext cx="904875" cy="552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1" name="Straight Connector 6">
              <a:extLst>
                <a:ext uri="{FF2B5EF4-FFF2-40B4-BE49-F238E27FC236}">
                  <a16:creationId xmlns:a16="http://schemas.microsoft.com/office/drawing/2014/main" id="{F8774D92-D374-A23D-0B6E-A0337DF7814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71833" y="4661919"/>
              <a:ext cx="783499" cy="3777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id="{9E70C330-FEB1-D1B4-623A-77157709AE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5556" y="2480128"/>
              <a:ext cx="1002923" cy="590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TextBox 29">
              <a:extLst>
                <a:ext uri="{FF2B5EF4-FFF2-40B4-BE49-F238E27FC236}">
                  <a16:creationId xmlns:a16="http://schemas.microsoft.com/office/drawing/2014/main" id="{3A3D77A4-4D4F-6746-E9CC-E5553A95BE05}"/>
                </a:ext>
              </a:extLst>
            </p:cNvPr>
            <p:cNvSpPr txBox="1"/>
            <p:nvPr/>
          </p:nvSpPr>
          <p:spPr>
            <a:xfrm>
              <a:off x="7936276" y="2964801"/>
              <a:ext cx="95021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Florence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TextBox 31">
              <a:extLst>
                <a:ext uri="{FF2B5EF4-FFF2-40B4-BE49-F238E27FC236}">
                  <a16:creationId xmlns:a16="http://schemas.microsoft.com/office/drawing/2014/main" id="{52600707-C36E-40E7-1D50-3B3E2DAF58CC}"/>
                </a:ext>
              </a:extLst>
            </p:cNvPr>
            <p:cNvSpPr txBox="1"/>
            <p:nvPr/>
          </p:nvSpPr>
          <p:spPr>
            <a:xfrm>
              <a:off x="6652721" y="5463651"/>
              <a:ext cx="9925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Oasi Maria SS.</a:t>
              </a:r>
            </a:p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Troina, Enna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75" name="Straight Connector 12">
              <a:extLst>
                <a:ext uri="{FF2B5EF4-FFF2-40B4-BE49-F238E27FC236}">
                  <a16:creationId xmlns:a16="http://schemas.microsoft.com/office/drawing/2014/main" id="{7DDE6032-D3A9-12A8-A5CF-99069AC596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7693" y="2954847"/>
              <a:ext cx="2583259" cy="35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353E8B4-E817-E3A9-3CA9-ED82D387E9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0881" y="4535721"/>
              <a:ext cx="581025" cy="552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" name="TextBox 37">
              <a:extLst>
                <a:ext uri="{FF2B5EF4-FFF2-40B4-BE49-F238E27FC236}">
                  <a16:creationId xmlns:a16="http://schemas.microsoft.com/office/drawing/2014/main" id="{76C8EA9E-B8EB-9406-FABD-3F44E02B9721}"/>
                </a:ext>
              </a:extLst>
            </p:cNvPr>
            <p:cNvSpPr txBox="1"/>
            <p:nvPr/>
          </p:nvSpPr>
          <p:spPr>
            <a:xfrm>
              <a:off x="7431296" y="5091751"/>
              <a:ext cx="1640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Policlinico Vittorio Emanuele</a:t>
              </a:r>
            </a:p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Catania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78" name="Straight Connector 33">
              <a:extLst>
                <a:ext uri="{FF2B5EF4-FFF2-40B4-BE49-F238E27FC236}">
                  <a16:creationId xmlns:a16="http://schemas.microsoft.com/office/drawing/2014/main" id="{451B2E0A-C91E-423F-96A1-8D670E7FAFA2}"/>
                </a:ext>
              </a:extLst>
            </p:cNvPr>
            <p:cNvCxnSpPr>
              <a:endCxn id="76" idx="1"/>
            </p:cNvCxnSpPr>
            <p:nvPr/>
          </p:nvCxnSpPr>
          <p:spPr>
            <a:xfrm>
              <a:off x="6092157" y="4709925"/>
              <a:ext cx="1868723" cy="1020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9" name="Picture 3">
              <a:extLst>
                <a:ext uri="{FF2B5EF4-FFF2-40B4-BE49-F238E27FC236}">
                  <a16:creationId xmlns:a16="http://schemas.microsoft.com/office/drawing/2014/main" id="{9A1B3AD1-6D95-CCBA-6CDE-0AEF36DCDD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8441" y="1640420"/>
              <a:ext cx="747711" cy="711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Box 46">
              <a:extLst>
                <a:ext uri="{FF2B5EF4-FFF2-40B4-BE49-F238E27FC236}">
                  <a16:creationId xmlns:a16="http://schemas.microsoft.com/office/drawing/2014/main" id="{2456F3C9-644C-578A-D9F9-0642E848258F}"/>
                </a:ext>
              </a:extLst>
            </p:cNvPr>
            <p:cNvSpPr txBox="1"/>
            <p:nvPr/>
          </p:nvSpPr>
          <p:spPr>
            <a:xfrm>
              <a:off x="2237170" y="2267365"/>
              <a:ext cx="11208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Ospedale S. Anna</a:t>
              </a:r>
            </a:p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Como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1" name="Picture 2">
              <a:extLst>
                <a:ext uri="{FF2B5EF4-FFF2-40B4-BE49-F238E27FC236}">
                  <a16:creationId xmlns:a16="http://schemas.microsoft.com/office/drawing/2014/main" id="{24B45A3E-41D1-59B8-2B4D-922CA8DEDB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056" y="3003839"/>
              <a:ext cx="1150189" cy="421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2" name="Straight Connector 11">
              <a:extLst>
                <a:ext uri="{FF2B5EF4-FFF2-40B4-BE49-F238E27FC236}">
                  <a16:creationId xmlns:a16="http://schemas.microsoft.com/office/drawing/2014/main" id="{F802EDC9-45D5-73FD-0B70-3E6E0394D340}"/>
                </a:ext>
              </a:extLst>
            </p:cNvPr>
            <p:cNvCxnSpPr>
              <a:cxnSpLocks/>
            </p:cNvCxnSpPr>
            <p:nvPr/>
          </p:nvCxnSpPr>
          <p:spPr>
            <a:xfrm>
              <a:off x="4641751" y="3335014"/>
              <a:ext cx="741896" cy="1495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Picture 8" descr="logobesta.jpg">
              <a:extLst>
                <a:ext uri="{FF2B5EF4-FFF2-40B4-BE49-F238E27FC236}">
                  <a16:creationId xmlns:a16="http://schemas.microsoft.com/office/drawing/2014/main" id="{704D7F7F-8F7F-C1D6-7D48-C5111204A1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2311" y="1313089"/>
              <a:ext cx="1003140" cy="425451"/>
            </a:xfrm>
            <a:prstGeom prst="rect">
              <a:avLst/>
            </a:prstGeom>
          </p:spPr>
        </p:pic>
        <p:cxnSp>
          <p:nvCxnSpPr>
            <p:cNvPr id="84" name="Straight Connector 35">
              <a:extLst>
                <a:ext uri="{FF2B5EF4-FFF2-40B4-BE49-F238E27FC236}">
                  <a16:creationId xmlns:a16="http://schemas.microsoft.com/office/drawing/2014/main" id="{01E3D576-99B0-DBBC-AEB4-6DD0202EAC4B}"/>
                </a:ext>
              </a:extLst>
            </p:cNvPr>
            <p:cNvCxnSpPr>
              <a:cxnSpLocks/>
            </p:cNvCxnSpPr>
            <p:nvPr/>
          </p:nvCxnSpPr>
          <p:spPr>
            <a:xfrm>
              <a:off x="3938772" y="1807281"/>
              <a:ext cx="779179" cy="5870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38">
              <a:extLst>
                <a:ext uri="{FF2B5EF4-FFF2-40B4-BE49-F238E27FC236}">
                  <a16:creationId xmlns:a16="http://schemas.microsoft.com/office/drawing/2014/main" id="{447AAE72-4490-C935-0BD5-64B249E28C80}"/>
                </a:ext>
              </a:extLst>
            </p:cNvPr>
            <p:cNvSpPr txBox="1"/>
            <p:nvPr/>
          </p:nvSpPr>
          <p:spPr>
            <a:xfrm>
              <a:off x="3385159" y="1691864"/>
              <a:ext cx="61791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 err="1">
                  <a:solidFill>
                    <a:prstClr val="black"/>
                  </a:solidFill>
                  <a:latin typeface="Calibri"/>
                </a:rPr>
                <a:t>MIlan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86" name="Immagine 85">
              <a:extLst>
                <a:ext uri="{FF2B5EF4-FFF2-40B4-BE49-F238E27FC236}">
                  <a16:creationId xmlns:a16="http://schemas.microsoft.com/office/drawing/2014/main" id="{89DBF3E6-5EF1-DC4F-AFBA-C1DEBA4AD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4356" y="1015197"/>
              <a:ext cx="1608912" cy="518875"/>
            </a:xfrm>
            <a:prstGeom prst="rect">
              <a:avLst/>
            </a:prstGeom>
          </p:spPr>
        </p:pic>
        <p:cxnSp>
          <p:nvCxnSpPr>
            <p:cNvPr id="87" name="Straight Connector 30">
              <a:extLst>
                <a:ext uri="{FF2B5EF4-FFF2-40B4-BE49-F238E27FC236}">
                  <a16:creationId xmlns:a16="http://schemas.microsoft.com/office/drawing/2014/main" id="{83D12F0F-FF65-B02A-971E-138836CAB0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7713" y="1572099"/>
              <a:ext cx="1203544" cy="7828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38">
              <a:extLst>
                <a:ext uri="{FF2B5EF4-FFF2-40B4-BE49-F238E27FC236}">
                  <a16:creationId xmlns:a16="http://schemas.microsoft.com/office/drawing/2014/main" id="{F2EF6D05-F988-14F0-43B8-5161CF8BEE28}"/>
                </a:ext>
              </a:extLst>
            </p:cNvPr>
            <p:cNvSpPr txBox="1"/>
            <p:nvPr/>
          </p:nvSpPr>
          <p:spPr>
            <a:xfrm>
              <a:off x="5881257" y="1520172"/>
              <a:ext cx="5884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Monza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TextBox 38">
              <a:extLst>
                <a:ext uri="{FF2B5EF4-FFF2-40B4-BE49-F238E27FC236}">
                  <a16:creationId xmlns:a16="http://schemas.microsoft.com/office/drawing/2014/main" id="{D7A8D583-1F33-624E-AB07-CE2E6D479A3C}"/>
                </a:ext>
              </a:extLst>
            </p:cNvPr>
            <p:cNvSpPr txBox="1"/>
            <p:nvPr/>
          </p:nvSpPr>
          <p:spPr>
            <a:xfrm>
              <a:off x="4457591" y="1503081"/>
              <a:ext cx="51648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 err="1">
                  <a:solidFill>
                    <a:prstClr val="black"/>
                  </a:solidFill>
                  <a:latin typeface="Calibri"/>
                </a:rPr>
                <a:t>MIlan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90" name="Immagine 89">
              <a:extLst>
                <a:ext uri="{FF2B5EF4-FFF2-40B4-BE49-F238E27FC236}">
                  <a16:creationId xmlns:a16="http://schemas.microsoft.com/office/drawing/2014/main" id="{D69BA29D-E7B9-543C-7E1C-38309193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3083" y="1140453"/>
              <a:ext cx="1193600" cy="452575"/>
            </a:xfrm>
            <a:prstGeom prst="rect">
              <a:avLst/>
            </a:prstGeom>
          </p:spPr>
        </p:pic>
        <p:cxnSp>
          <p:nvCxnSpPr>
            <p:cNvPr id="91" name="Straight Connector 30">
              <a:extLst>
                <a:ext uri="{FF2B5EF4-FFF2-40B4-BE49-F238E27FC236}">
                  <a16:creationId xmlns:a16="http://schemas.microsoft.com/office/drawing/2014/main" id="{675AFD16-4B48-E9B6-E0FF-4582BAD506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5823" y="1572099"/>
              <a:ext cx="284387" cy="7708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Immagine 91">
              <a:extLst>
                <a:ext uri="{FF2B5EF4-FFF2-40B4-BE49-F238E27FC236}">
                  <a16:creationId xmlns:a16="http://schemas.microsoft.com/office/drawing/2014/main" id="{A56C1DE5-864F-17A4-E5F1-F55714E69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46652" y="1133137"/>
              <a:ext cx="1224981" cy="432347"/>
            </a:xfrm>
            <a:prstGeom prst="rect">
              <a:avLst/>
            </a:prstGeom>
          </p:spPr>
        </p:pic>
        <p:pic>
          <p:nvPicPr>
            <p:cNvPr id="93" name="Immagine 92">
              <a:extLst>
                <a:ext uri="{FF2B5EF4-FFF2-40B4-BE49-F238E27FC236}">
                  <a16:creationId xmlns:a16="http://schemas.microsoft.com/office/drawing/2014/main" id="{98A1EE99-8E88-A2CB-2E21-B52286907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6653" y="3744324"/>
              <a:ext cx="846035" cy="637533"/>
            </a:xfrm>
            <a:prstGeom prst="rect">
              <a:avLst/>
            </a:prstGeom>
          </p:spPr>
        </p:pic>
        <p:cxnSp>
          <p:nvCxnSpPr>
            <p:cNvPr id="94" name="Straight Connector 12">
              <a:extLst>
                <a:ext uri="{FF2B5EF4-FFF2-40B4-BE49-F238E27FC236}">
                  <a16:creationId xmlns:a16="http://schemas.microsoft.com/office/drawing/2014/main" id="{0D52293E-504B-9F1D-5B20-43C0D7A2062D}"/>
                </a:ext>
              </a:extLst>
            </p:cNvPr>
            <p:cNvCxnSpPr>
              <a:cxnSpLocks/>
              <a:endCxn id="93" idx="1"/>
            </p:cNvCxnSpPr>
            <p:nvPr/>
          </p:nvCxnSpPr>
          <p:spPr>
            <a:xfrm>
              <a:off x="6386525" y="3639817"/>
              <a:ext cx="1460129" cy="4232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5" name="Immagine 94">
              <a:extLst>
                <a:ext uri="{FF2B5EF4-FFF2-40B4-BE49-F238E27FC236}">
                  <a16:creationId xmlns:a16="http://schemas.microsoft.com/office/drawing/2014/main" id="{2E995B1E-563C-3EFE-74B9-768A0CB90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37045" y="5080122"/>
              <a:ext cx="1514111" cy="734017"/>
            </a:xfrm>
            <a:prstGeom prst="rect">
              <a:avLst/>
            </a:prstGeom>
          </p:spPr>
        </p:pic>
        <p:cxnSp>
          <p:nvCxnSpPr>
            <p:cNvPr id="96" name="Straight Connector 32">
              <a:extLst>
                <a:ext uri="{FF2B5EF4-FFF2-40B4-BE49-F238E27FC236}">
                  <a16:creationId xmlns:a16="http://schemas.microsoft.com/office/drawing/2014/main" id="{349753E3-11A5-6B7D-C486-14FEF74CA8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88558" y="3722047"/>
              <a:ext cx="678511" cy="12848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7" name="Immagine 96">
              <a:extLst>
                <a:ext uri="{FF2B5EF4-FFF2-40B4-BE49-F238E27FC236}">
                  <a16:creationId xmlns:a16="http://schemas.microsoft.com/office/drawing/2014/main" id="{974C17E3-33D4-1F0B-4537-9C3F7B271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6613" y="4942241"/>
              <a:ext cx="1212451" cy="1084675"/>
            </a:xfrm>
            <a:prstGeom prst="rect">
              <a:avLst/>
            </a:prstGeom>
          </p:spPr>
        </p:pic>
        <p:cxnSp>
          <p:nvCxnSpPr>
            <p:cNvPr id="98" name="Straight Connector 32">
              <a:extLst>
                <a:ext uri="{FF2B5EF4-FFF2-40B4-BE49-F238E27FC236}">
                  <a16:creationId xmlns:a16="http://schemas.microsoft.com/office/drawing/2014/main" id="{F74E932D-93F5-501F-E784-F8CC1705AA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8476" y="3722047"/>
              <a:ext cx="1614281" cy="1277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29">
              <a:extLst>
                <a:ext uri="{FF2B5EF4-FFF2-40B4-BE49-F238E27FC236}">
                  <a16:creationId xmlns:a16="http://schemas.microsoft.com/office/drawing/2014/main" id="{B20F8652-A6EA-A8A4-8C6D-EFCCE65F3704}"/>
                </a:ext>
              </a:extLst>
            </p:cNvPr>
            <p:cNvSpPr txBox="1"/>
            <p:nvPr/>
          </p:nvSpPr>
          <p:spPr>
            <a:xfrm>
              <a:off x="3603881" y="5755424"/>
              <a:ext cx="62459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 err="1">
                  <a:solidFill>
                    <a:prstClr val="black"/>
                  </a:solidFill>
                  <a:latin typeface="Calibri"/>
                </a:rPr>
                <a:t>Naples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cxnSp>
          <p:nvCxnSpPr>
            <p:cNvPr id="101" name="Straight Connector 12">
              <a:extLst>
                <a:ext uri="{FF2B5EF4-FFF2-40B4-BE49-F238E27FC236}">
                  <a16:creationId xmlns:a16="http://schemas.microsoft.com/office/drawing/2014/main" id="{177A21B5-906D-C18F-1E9C-B1D737212A8E}"/>
                </a:ext>
              </a:extLst>
            </p:cNvPr>
            <p:cNvCxnSpPr>
              <a:cxnSpLocks/>
            </p:cNvCxnSpPr>
            <p:nvPr/>
          </p:nvCxnSpPr>
          <p:spPr>
            <a:xfrm>
              <a:off x="5601389" y="3003250"/>
              <a:ext cx="2254487" cy="42773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" name="Immagine 101">
              <a:extLst>
                <a:ext uri="{FF2B5EF4-FFF2-40B4-BE49-F238E27FC236}">
                  <a16:creationId xmlns:a16="http://schemas.microsoft.com/office/drawing/2014/main" id="{E896437F-5211-319B-FF99-99E9505DC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4272" y="3148121"/>
              <a:ext cx="1232192" cy="587103"/>
            </a:xfrm>
            <a:prstGeom prst="rect">
              <a:avLst/>
            </a:prstGeom>
          </p:spPr>
        </p:pic>
        <p:pic>
          <p:nvPicPr>
            <p:cNvPr id="103" name="Immagine 102">
              <a:extLst>
                <a:ext uri="{FF2B5EF4-FFF2-40B4-BE49-F238E27FC236}">
                  <a16:creationId xmlns:a16="http://schemas.microsoft.com/office/drawing/2014/main" id="{B13F4DB6-96E4-894E-FDE1-D6DD529D7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0624" y="1834628"/>
              <a:ext cx="2196869" cy="724787"/>
            </a:xfrm>
            <a:prstGeom prst="rect">
              <a:avLst/>
            </a:prstGeom>
          </p:spPr>
        </p:pic>
        <p:cxnSp>
          <p:nvCxnSpPr>
            <p:cNvPr id="104" name="Straight Connector 12">
              <a:extLst>
                <a:ext uri="{FF2B5EF4-FFF2-40B4-BE49-F238E27FC236}">
                  <a16:creationId xmlns:a16="http://schemas.microsoft.com/office/drawing/2014/main" id="{F5AB377E-547B-B0B1-EF84-3693F8A991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60670" y="2140385"/>
              <a:ext cx="1885247" cy="483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21">
              <a:extLst>
                <a:ext uri="{FF2B5EF4-FFF2-40B4-BE49-F238E27FC236}">
                  <a16:creationId xmlns:a16="http://schemas.microsoft.com/office/drawing/2014/main" id="{6ECF9E0B-0A75-0D9C-BD82-E364E6B51EE7}"/>
                </a:ext>
              </a:extLst>
            </p:cNvPr>
            <p:cNvSpPr txBox="1"/>
            <p:nvPr/>
          </p:nvSpPr>
          <p:spPr>
            <a:xfrm>
              <a:off x="7886081" y="2340843"/>
              <a:ext cx="6380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Ferrara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TextBox 29">
              <a:extLst>
                <a:ext uri="{FF2B5EF4-FFF2-40B4-BE49-F238E27FC236}">
                  <a16:creationId xmlns:a16="http://schemas.microsoft.com/office/drawing/2014/main" id="{9413E310-2DE4-6AAD-0526-66908C075078}"/>
                </a:ext>
              </a:extLst>
            </p:cNvPr>
            <p:cNvSpPr txBox="1"/>
            <p:nvPr/>
          </p:nvSpPr>
          <p:spPr>
            <a:xfrm>
              <a:off x="8367678" y="3594751"/>
              <a:ext cx="76406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130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sz="900" dirty="0">
                  <a:solidFill>
                    <a:prstClr val="black"/>
                  </a:solidFill>
                  <a:latin typeface="Calibri"/>
                </a:rPr>
                <a:t>Ancona</a:t>
              </a:r>
              <a:endParaRPr lang="en-US" sz="900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0C2D512-0913-5795-1583-60621B5B64B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6534" y="940116"/>
            <a:ext cx="901029" cy="53927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EC3D40BF-8B89-4E0A-8CC2-F57E4D74ED39}"/>
              </a:ext>
            </a:extLst>
          </p:cNvPr>
          <p:cNvGrpSpPr/>
          <p:nvPr/>
        </p:nvGrpSpPr>
        <p:grpSpPr>
          <a:xfrm>
            <a:off x="758572" y="1014755"/>
            <a:ext cx="10651987" cy="5141539"/>
            <a:chOff x="874430" y="-551516"/>
            <a:chExt cx="10651986" cy="5141538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6D1D92F-3B4A-4F78-BF43-A014F8D4FAC6}"/>
                </a:ext>
              </a:extLst>
            </p:cNvPr>
            <p:cNvSpPr txBox="1"/>
            <p:nvPr/>
          </p:nvSpPr>
          <p:spPr>
            <a:xfrm>
              <a:off x="9666764" y="2313578"/>
              <a:ext cx="18596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5B9BD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Casi irrisolti  
</a:t>
              </a:r>
              <a:endParaRPr lang="en-US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462E0C67-15DD-4722-8784-F3219F221414}"/>
                </a:ext>
              </a:extLst>
            </p:cNvPr>
            <p:cNvSpPr/>
            <p:nvPr/>
          </p:nvSpPr>
          <p:spPr>
            <a:xfrm>
              <a:off x="8328683" y="2039850"/>
              <a:ext cx="1215739" cy="113345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prstClr val="white"/>
                  </a:solidFill>
                  <a:latin typeface="Trebuchet MS" panose="020B0603020202020204"/>
                </a:rPr>
                <a:t>381</a:t>
              </a:r>
            </a:p>
          </p:txBody>
        </p:sp>
        <p:sp>
          <p:nvSpPr>
            <p:cNvPr id="22" name="Ovale 21">
              <a:extLst>
                <a:ext uri="{FF2B5EF4-FFF2-40B4-BE49-F238E27FC236}">
                  <a16:creationId xmlns:a16="http://schemas.microsoft.com/office/drawing/2014/main" id="{46426596-973B-452D-8A05-E249BAF7725A}"/>
                </a:ext>
              </a:extLst>
            </p:cNvPr>
            <p:cNvSpPr/>
            <p:nvPr/>
          </p:nvSpPr>
          <p:spPr>
            <a:xfrm>
              <a:off x="8328683" y="302577"/>
              <a:ext cx="1215739" cy="11334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prstClr val="white"/>
                  </a:solidFill>
                  <a:latin typeface="Trebuchet MS" panose="020B0603020202020204"/>
                </a:rPr>
                <a:t>367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158C2FA-7FD3-4073-8394-03CAEA6E6746}"/>
                </a:ext>
              </a:extLst>
            </p:cNvPr>
            <p:cNvSpPr txBox="1"/>
            <p:nvPr/>
          </p:nvSpPr>
          <p:spPr>
            <a:xfrm>
              <a:off x="9698776" y="627315"/>
              <a:ext cx="174440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4472C4">
                      <a:lumMod val="75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Casi risolti
con referto clinico
49.1%  </a:t>
              </a:r>
              <a:endParaRPr lang="en-US" b="1" dirty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97417DB1-6966-4DA5-BD45-BB3F30CAF5E5}"/>
                </a:ext>
              </a:extLst>
            </p:cNvPr>
            <p:cNvSpPr/>
            <p:nvPr/>
          </p:nvSpPr>
          <p:spPr>
            <a:xfrm>
              <a:off x="5527746" y="861260"/>
              <a:ext cx="1440000" cy="14400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prstClr val="black"/>
                  </a:solidFill>
                  <a:latin typeface="Trebuchet MS" panose="020B0603020202020204"/>
                </a:rPr>
                <a:t>778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36841BDB-FB20-4E8E-B6DB-29EEC44C4A8A}"/>
                </a:ext>
              </a:extLst>
            </p:cNvPr>
            <p:cNvSpPr txBox="1"/>
            <p:nvPr/>
          </p:nvSpPr>
          <p:spPr>
            <a:xfrm>
              <a:off x="3216362" y="2515756"/>
              <a:ext cx="1859652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Priorità
secondo la gravità e una mancanza di diagnosi ben documentata
</a:t>
              </a:r>
              <a:endParaRPr lang="it-IT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565304A3-69A2-4ED0-91B7-C8E144E49F61}"/>
                </a:ext>
              </a:extLst>
            </p:cNvPr>
            <p:cNvSpPr/>
            <p:nvPr/>
          </p:nvSpPr>
          <p:spPr>
            <a:xfrm>
              <a:off x="3280378" y="686620"/>
              <a:ext cx="1632000" cy="163007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33" b="1" dirty="0">
                  <a:solidFill>
                    <a:prstClr val="black"/>
                  </a:solidFill>
                  <a:latin typeface="Trebuchet MS" panose="020B0603020202020204"/>
                </a:rPr>
                <a:t>963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C700B81-2A76-4B13-8EE8-C22EA933BC9B}"/>
                </a:ext>
              </a:extLst>
            </p:cNvPr>
            <p:cNvSpPr txBox="1"/>
            <p:nvPr/>
          </p:nvSpPr>
          <p:spPr>
            <a:xfrm>
              <a:off x="874430" y="2558697"/>
              <a:ext cx="1859920" cy="203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famiglie arruolate con risultati genetici negativi e HPO completi
</a:t>
              </a:r>
              <a:endParaRPr lang="it-IT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ight Arrow 22">
              <a:extLst>
                <a:ext uri="{FF2B5EF4-FFF2-40B4-BE49-F238E27FC236}">
                  <a16:creationId xmlns:a16="http://schemas.microsoft.com/office/drawing/2014/main" id="{76B8D393-1D1C-4A82-84CB-0AFC98A4FB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15317">
              <a:off x="7348932" y="1141916"/>
              <a:ext cx="698906" cy="237276"/>
            </a:xfrm>
            <a:prstGeom prst="rightArrow">
              <a:avLst>
                <a:gd name="adj1" fmla="val 50000"/>
                <a:gd name="adj2" fmla="val 49842"/>
              </a:avLst>
            </a:prstGeom>
            <a:solidFill>
              <a:schemeClr val="accent1">
                <a:lumMod val="75000"/>
              </a:schemeClr>
            </a:solidFill>
            <a:ln w="12700" algn="ctr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91412" tIns="45707" rIns="91412" bIns="45707" anchor="ctr"/>
            <a:lstStyle/>
            <a:p>
              <a:pPr algn="ctr" defTabSz="45705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799">
                <a:solidFill>
                  <a:srgbClr val="FFFFFF"/>
                </a:solidFill>
                <a:latin typeface="Calibri" panose="020F0502020204030204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" name="Right Arrow 22">
              <a:extLst>
                <a:ext uri="{FF2B5EF4-FFF2-40B4-BE49-F238E27FC236}">
                  <a16:creationId xmlns:a16="http://schemas.microsoft.com/office/drawing/2014/main" id="{5A7F30E5-DF81-4AE1-BB28-03C8B1E6D2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27798">
              <a:off x="7345363" y="2063908"/>
              <a:ext cx="698906" cy="237276"/>
            </a:xfrm>
            <a:prstGeom prst="rightArrow">
              <a:avLst>
                <a:gd name="adj1" fmla="val 50000"/>
                <a:gd name="adj2" fmla="val 49842"/>
              </a:avLst>
            </a:prstGeom>
            <a:solidFill>
              <a:srgbClr val="00B0F0"/>
            </a:solidFill>
            <a:ln w="12700" algn="ctr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91412" tIns="45707" rIns="91412" bIns="45707" anchor="ctr"/>
            <a:lstStyle/>
            <a:p>
              <a:pPr algn="ctr" defTabSz="45705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799">
                <a:solidFill>
                  <a:srgbClr val="FFFFFF"/>
                </a:solidFill>
                <a:latin typeface="Calibri" panose="020F0502020204030204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80" name="CasellaDiTesto 79">
              <a:extLst>
                <a:ext uri="{FF2B5EF4-FFF2-40B4-BE49-F238E27FC236}">
                  <a16:creationId xmlns:a16="http://schemas.microsoft.com/office/drawing/2014/main" id="{4D8602AF-6178-2EC8-2239-68BA87680B5D}"/>
                </a:ext>
              </a:extLst>
            </p:cNvPr>
            <p:cNvSpPr txBox="1"/>
            <p:nvPr/>
          </p:nvSpPr>
          <p:spPr>
            <a:xfrm>
              <a:off x="8006725" y="3560703"/>
              <a:ext cx="2116732" cy="92333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5B9BD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nuovi geni</a:t>
              </a:r>
            </a:p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5B9BD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corso di approfondimento</a:t>
              </a:r>
              <a:endParaRPr lang="en-US" b="1" dirty="0">
                <a:solidFill>
                  <a:srgbClr val="5B9BD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Ovale 1">
              <a:extLst>
                <a:ext uri="{FF2B5EF4-FFF2-40B4-BE49-F238E27FC236}">
                  <a16:creationId xmlns:a16="http://schemas.microsoft.com/office/drawing/2014/main" id="{36A760C1-CB3E-AF13-9E8E-C721B18136AA}"/>
                </a:ext>
              </a:extLst>
            </p:cNvPr>
            <p:cNvSpPr/>
            <p:nvPr/>
          </p:nvSpPr>
          <p:spPr>
            <a:xfrm>
              <a:off x="874430" y="553256"/>
              <a:ext cx="1824000" cy="1824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133" b="1" dirty="0">
                  <a:solidFill>
                    <a:prstClr val="black"/>
                  </a:solidFill>
                  <a:latin typeface="Trebuchet MS" panose="020B0603020202020204"/>
                </a:rPr>
                <a:t>1,098</a:t>
              </a: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5BEE7D5-002E-82DA-133F-1CFD30BC4E89}"/>
                </a:ext>
              </a:extLst>
            </p:cNvPr>
            <p:cNvSpPr txBox="1"/>
            <p:nvPr/>
          </p:nvSpPr>
          <p:spPr>
            <a:xfrm>
              <a:off x="5393076" y="2592700"/>
              <a:ext cx="1859652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ricevuti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 con </a:t>
              </a: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analisi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genomica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completata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
</a:t>
              </a:r>
              <a:endParaRPr lang="it-IT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6F425BF-D801-00E3-322B-696B7AB844E3}"/>
                </a:ext>
              </a:extLst>
            </p:cNvPr>
            <p:cNvSpPr txBox="1"/>
            <p:nvPr/>
          </p:nvSpPr>
          <p:spPr>
            <a:xfrm>
              <a:off x="3380027" y="-548104"/>
              <a:ext cx="286771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it-IT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12,4% non ricevuto</a:t>
              </a:r>
              <a:br>
                <a:rPr lang="it-IT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it-IT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(tutte le cause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it-IT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8557EA5D-0575-C3DD-4B61-604B46749C09}"/>
                </a:ext>
              </a:extLst>
            </p:cNvPr>
            <p:cNvSpPr txBox="1"/>
            <p:nvPr/>
          </p:nvSpPr>
          <p:spPr>
            <a:xfrm>
              <a:off x="993124" y="-551516"/>
              <a:ext cx="218844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18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12,2% </a:t>
              </a: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mancanza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en-US" b="1" dirty="0" err="1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priorità</a:t>
              </a:r>
              <a:r>
                <a:rPr lang="en-US" b="1" dirty="0">
                  <a:solidFill>
                    <a:srgbClr val="44546A">
                      <a:lumMod val="60000"/>
                      <a:lumOff val="40000"/>
                    </a:srgb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
</a:t>
              </a:r>
              <a:endParaRPr lang="it-IT" dirty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7284657C-4320-1F46-BCDE-4CD198F2ED77}"/>
              </a:ext>
            </a:extLst>
          </p:cNvPr>
          <p:cNvSpPr txBox="1"/>
          <p:nvPr/>
        </p:nvSpPr>
        <p:spPr>
          <a:xfrm>
            <a:off x="6067469" y="487727"/>
            <a:ext cx="6933025" cy="9131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45705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67" dirty="0">
                <a:solidFill>
                  <a:srgbClr val="44546A">
                    <a:lumMod val="60000"/>
                    <a:lumOff val="40000"/>
                  </a:srgbClr>
                </a:solidFill>
                <a:latin typeface="Calibri"/>
                <a:ea typeface="ＭＳ Ｐゴシック"/>
                <a:cs typeface="ＭＳ Ｐゴシック"/>
              </a:rPr>
              <a:t>Numeri TUDP
</a:t>
            </a:r>
            <a:endParaRPr lang="it-IT" sz="2667" dirty="0">
              <a:solidFill>
                <a:srgbClr val="54A021"/>
              </a:solidFill>
              <a:latin typeface="Calibri"/>
              <a:ea typeface="ＭＳ Ｐゴシック"/>
              <a:cs typeface="ＭＳ Ｐゴシック"/>
            </a:endParaRPr>
          </a:p>
        </p:txBody>
      </p:sp>
      <p:sp>
        <p:nvSpPr>
          <p:cNvPr id="6" name="Triangolo isoscele 5">
            <a:extLst>
              <a:ext uri="{FF2B5EF4-FFF2-40B4-BE49-F238E27FC236}">
                <a16:creationId xmlns:a16="http://schemas.microsoft.com/office/drawing/2014/main" id="{DE1F37EA-1B7F-4F1A-6FAE-E93BC9531F45}"/>
              </a:ext>
            </a:extLst>
          </p:cNvPr>
          <p:cNvSpPr/>
          <p:nvPr/>
        </p:nvSpPr>
        <p:spPr>
          <a:xfrm>
            <a:off x="8628673" y="4548788"/>
            <a:ext cx="384043" cy="271904"/>
          </a:xfrm>
          <a:prstGeom prst="triangl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130" fontAlgn="auto">
              <a:spcBef>
                <a:spcPts val="0"/>
              </a:spcBef>
              <a:spcAft>
                <a:spcPts val="0"/>
              </a:spcAft>
            </a:pPr>
            <a:endParaRPr lang="it-IT" sz="240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98688998-576A-EA0D-6823-4FF081B152DF}"/>
              </a:ext>
            </a:extLst>
          </p:cNvPr>
          <p:cNvCxnSpPr>
            <a:cxnSpLocks/>
          </p:cNvCxnSpPr>
          <p:nvPr/>
        </p:nvCxnSpPr>
        <p:spPr>
          <a:xfrm flipV="1">
            <a:off x="4067860" y="1669095"/>
            <a:ext cx="296931" cy="384739"/>
          </a:xfrm>
          <a:prstGeom prst="straightConnector1">
            <a:avLst/>
          </a:prstGeom>
          <a:ln w="4127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EC44481A-64A5-9546-1ADB-B9D7823B8E0A}"/>
              </a:ext>
            </a:extLst>
          </p:cNvPr>
          <p:cNvCxnSpPr>
            <a:cxnSpLocks/>
          </p:cNvCxnSpPr>
          <p:nvPr/>
        </p:nvCxnSpPr>
        <p:spPr>
          <a:xfrm flipV="1">
            <a:off x="4929063" y="3165768"/>
            <a:ext cx="404997" cy="10275"/>
          </a:xfrm>
          <a:prstGeom prst="straightConnector1">
            <a:avLst/>
          </a:prstGeom>
          <a:ln w="412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B29EC1F-472E-E380-0EAE-7D4BED47C345}"/>
              </a:ext>
            </a:extLst>
          </p:cNvPr>
          <p:cNvCxnSpPr>
            <a:cxnSpLocks/>
          </p:cNvCxnSpPr>
          <p:nvPr/>
        </p:nvCxnSpPr>
        <p:spPr>
          <a:xfrm flipV="1">
            <a:off x="1775520" y="1669095"/>
            <a:ext cx="288032" cy="338255"/>
          </a:xfrm>
          <a:prstGeom prst="straightConnector1">
            <a:avLst/>
          </a:prstGeom>
          <a:ln w="41275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C460E62F-C0BD-A7E1-7154-562349D5CABE}"/>
              </a:ext>
            </a:extLst>
          </p:cNvPr>
          <p:cNvCxnSpPr>
            <a:cxnSpLocks/>
          </p:cNvCxnSpPr>
          <p:nvPr/>
        </p:nvCxnSpPr>
        <p:spPr>
          <a:xfrm flipV="1">
            <a:off x="2735627" y="3031527"/>
            <a:ext cx="404997" cy="10275"/>
          </a:xfrm>
          <a:prstGeom prst="straightConnector1">
            <a:avLst/>
          </a:prstGeom>
          <a:ln w="412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8005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>
            <a:extLst>
              <a:ext uri="{FF2B5EF4-FFF2-40B4-BE49-F238E27FC236}">
                <a16:creationId xmlns:a16="http://schemas.microsoft.com/office/drawing/2014/main" id="{8BC5A7A8-BF1D-8F2D-C728-17F04B58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>
                <a:solidFill>
                  <a:srgbClr val="FF0000"/>
                </a:solidFill>
                <a:latin typeface="Comic Sans MS" panose="030F0702030302020204" pitchFamily="66" charset="0"/>
              </a:rPr>
              <a:t>«Il mostro ora ha un nome»</a:t>
            </a:r>
          </a:p>
        </p:txBody>
      </p:sp>
      <p:pic>
        <p:nvPicPr>
          <p:cNvPr id="35843" name="Picture 2" descr="C:\Users\Angelo\Desktop\immagini per presentazioni\mostro.jpg">
            <a:extLst>
              <a:ext uri="{FF2B5EF4-FFF2-40B4-BE49-F238E27FC236}">
                <a16:creationId xmlns:a16="http://schemas.microsoft.com/office/drawing/2014/main" id="{52C92BF8-0AC1-56F3-19B1-924103E2EC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0" y="1624013"/>
            <a:ext cx="5715000" cy="4476750"/>
          </a:xfrm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884955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A53111-69F2-85C2-FC28-2187CC7D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Conseguenze per la famiglia </a:t>
            </a:r>
            <a:b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sul piano emotivo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858639-E338-8FF7-01D9-7A16D191E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Nuova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dignità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alle problematiche del figlio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Superamento di potenziali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sensi di colpa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Nuove prospettive di tipo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informativo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(prognosi, ecc.)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Nuove prospettive in termini di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trattamento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Possibilità di </a:t>
            </a:r>
            <a:r>
              <a:rPr lang="it-IT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confronto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tra pari </a:t>
            </a:r>
          </a:p>
        </p:txBody>
      </p:sp>
      <p:pic>
        <p:nvPicPr>
          <p:cNvPr id="4" name="Picture 2" descr="Nessuna descrizione della foto disponibile.">
            <a:extLst>
              <a:ext uri="{FF2B5EF4-FFF2-40B4-BE49-F238E27FC236}">
                <a16:creationId xmlns:a16="http://schemas.microsoft.com/office/drawing/2014/main" id="{B975A368-2259-59A9-EAA2-BCB111F8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72" y="5127095"/>
            <a:ext cx="1506144" cy="150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Sindrome di Xia-Gibbs Italia – Associazione Italiana Sindrome di Xia-Gibbs">
            <a:extLst>
              <a:ext uri="{FF2B5EF4-FFF2-40B4-BE49-F238E27FC236}">
                <a16:creationId xmlns:a16="http://schemas.microsoft.com/office/drawing/2014/main" id="{8CF3D41C-9E68-77EB-233C-E49CEA0A0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12" y="5127095"/>
            <a:ext cx="2848326" cy="160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Associazione sindrome di Kleefstra - APS - Italia">
            <a:extLst>
              <a:ext uri="{FF2B5EF4-FFF2-40B4-BE49-F238E27FC236}">
                <a16:creationId xmlns:a16="http://schemas.microsoft.com/office/drawing/2014/main" id="{927EEE51-4C97-9400-6550-A6B7526392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0" t="18317" r="25841" b="30969"/>
          <a:stretch/>
        </p:blipFill>
        <p:spPr bwMode="auto">
          <a:xfrm>
            <a:off x="9919202" y="4376250"/>
            <a:ext cx="2076141" cy="2481750"/>
          </a:xfrm>
          <a:prstGeom prst="rect">
            <a:avLst/>
          </a:prstGeom>
          <a:noFill/>
          <a:ln w="57150">
            <a:solidFill>
              <a:srgbClr val="FF66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024440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44CA55A-E0F9-2701-2F84-B91FC641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8913" cy="1325563"/>
          </a:xfrm>
        </p:spPr>
        <p:txBody>
          <a:bodyPr>
            <a:noAutofit/>
          </a:bodyPr>
          <a:lstStyle/>
          <a:p>
            <a:pPr algn="ctr"/>
            <a: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Diritto del paziente </a:t>
            </a:r>
            <a:b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 della sua famiglia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4A459B4-7D48-33B3-E066-E7A1BFD00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4153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avere la </a:t>
            </a:r>
            <a:r>
              <a:rPr lang="it-IT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diagnosi</a:t>
            </a: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corretta</a:t>
            </a:r>
          </a:p>
          <a:p>
            <a:pPr marL="0" indent="0" algn="ctr">
              <a:buNone/>
            </a:pP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nel </a:t>
            </a:r>
            <a:r>
              <a:rPr lang="it-IT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tempo</a:t>
            </a: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più breve possibile</a:t>
            </a:r>
          </a:p>
          <a:p>
            <a:pPr marL="0" indent="0" algn="ctr">
              <a:buNone/>
            </a:pP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=&gt; con il </a:t>
            </a:r>
            <a:r>
              <a:rPr lang="it-IT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percorso</a:t>
            </a:r>
            <a:r>
              <a:rPr lang="it-IT" sz="4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meno invasivo possibile</a:t>
            </a:r>
          </a:p>
        </p:txBody>
      </p:sp>
    </p:spTree>
    <p:extLst>
      <p:ext uri="{BB962C8B-B14F-4D97-AF65-F5344CB8AC3E}">
        <p14:creationId xmlns:p14="http://schemas.microsoft.com/office/powerpoint/2010/main" val="961849291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>
            <a:extLst>
              <a:ext uri="{FF2B5EF4-FFF2-40B4-BE49-F238E27FC236}">
                <a16:creationId xmlns:a16="http://schemas.microsoft.com/office/drawing/2014/main" id="{256179F2-591D-8C84-9D5A-FB0FB8570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30" y="1581840"/>
            <a:ext cx="1119808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La comunicazione della diagnosi è un </a:t>
            </a:r>
            <a:r>
              <a:rPr lang="it-IT" altLang="it-IT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atto medico</a:t>
            </a:r>
            <a:r>
              <a:rPr lang="it-IT" alt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che richiede allo specialista il possesso di </a:t>
            </a:r>
            <a:r>
              <a:rPr lang="it-IT" altLang="it-IT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competenze comunicative e di conduzione del colloquio,</a:t>
            </a:r>
            <a:r>
              <a:rPr lang="it-IT" alt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ma anche </a:t>
            </a:r>
            <a:r>
              <a:rPr lang="it-IT" altLang="it-IT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capacità nella gestione delle molteplici variabili psicologiche ed emotive </a:t>
            </a:r>
            <a:r>
              <a:rPr lang="it-IT" alt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insite nella natura e nella specificità delle informazioni diagnostiche </a:t>
            </a: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06A9C466-17BA-5D01-0597-457802CAF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1870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BE09173A-CB4A-F176-8B3B-F477B2C65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1946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C63011-162F-5CDB-1BA3-42A5893A022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Comunicazione della diagnosi</a:t>
            </a:r>
          </a:p>
        </p:txBody>
      </p:sp>
    </p:spTree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testo 2">
            <a:extLst>
              <a:ext uri="{FF2B5EF4-FFF2-40B4-BE49-F238E27FC236}">
                <a16:creationId xmlns:a16="http://schemas.microsoft.com/office/drawing/2014/main" id="{7C02587A-2576-2B62-C814-24675C9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139" y="887896"/>
            <a:ext cx="10482470" cy="4293704"/>
          </a:xfrm>
        </p:spPr>
        <p:txBody>
          <a:bodyPr>
            <a:noAutofit/>
          </a:bodyPr>
          <a:lstStyle/>
          <a:p>
            <a:pPr algn="ctr" eaLnBrk="1" hangingPunct="1"/>
            <a:r>
              <a:rPr lang="it-IT" altLang="it-IT" sz="5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Il momento della comunicazione della diagnosi è talmente delicato nell’esperienza dei genitori da essere </a:t>
            </a:r>
            <a:r>
              <a:rPr lang="it-IT" altLang="it-IT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ricordato anche a distanza di molti anni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984D7E-FAEA-467B-975C-E6FD5E1E95A7}"/>
              </a:ext>
            </a:extLst>
          </p:cNvPr>
          <p:cNvSpPr txBox="1"/>
          <p:nvPr/>
        </p:nvSpPr>
        <p:spPr>
          <a:xfrm>
            <a:off x="1478974" y="116401"/>
            <a:ext cx="10027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200" b="1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Angsana New" panose="020B0502040204020203" pitchFamily="18" charset="-34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QUANTE SONO LE MALATTIE RARE?</a:t>
            </a:r>
          </a:p>
        </p:txBody>
      </p:sp>
      <p:pic>
        <p:nvPicPr>
          <p:cNvPr id="3074" name="Picture 2" descr="Logo of ejhg">
            <a:extLst>
              <a:ext uri="{FF2B5EF4-FFF2-40B4-BE49-F238E27FC236}">
                <a16:creationId xmlns:a16="http://schemas.microsoft.com/office/drawing/2014/main" id="{EEB56B9D-DF81-490E-AA31-242944343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914650" y="2914651"/>
            <a:ext cx="6858002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743D787-7615-4D14-9A0E-4B4BDD5FF0BF}"/>
              </a:ext>
            </a:extLst>
          </p:cNvPr>
          <p:cNvSpPr txBox="1"/>
          <p:nvPr/>
        </p:nvSpPr>
        <p:spPr>
          <a:xfrm>
            <a:off x="924793" y="6507986"/>
            <a:ext cx="111632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 J </a:t>
            </a:r>
            <a:r>
              <a:rPr kumimoji="0" lang="it-IT" altLang="it-IT" sz="1400" b="0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Genet.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2020 </a:t>
            </a:r>
            <a:r>
              <a:rPr kumimoji="0" lang="it-IT" altLang="it-IT" sz="1400" b="0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Feb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28(2): 165–173.</a:t>
            </a:r>
            <a:r>
              <a:rPr lang="it-IT" alt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Estimating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cumulative point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prevalence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of rare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of the Orphanet database.</a:t>
            </a:r>
            <a:endParaRPr kumimoji="0" lang="it-IT" altLang="it-IT" sz="1400" b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corresponding author">
            <a:extLst>
              <a:ext uri="{FF2B5EF4-FFF2-40B4-BE49-F238E27FC236}">
                <a16:creationId xmlns:a16="http://schemas.microsoft.com/office/drawing/2014/main" id="{98E52879-2F04-4384-991A-0F6FF8267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-92075"/>
            <a:ext cx="66675" cy="8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omepage">
            <a:extLst>
              <a:ext uri="{FF2B5EF4-FFF2-40B4-BE49-F238E27FC236}">
                <a16:creationId xmlns:a16="http://schemas.microsoft.com/office/drawing/2014/main" id="{CA70728F-45A2-440C-8F83-9623104B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181" y="836499"/>
            <a:ext cx="1702810" cy="104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813C0AB-8F80-4342-B842-E9DF04D2C1E2}"/>
              </a:ext>
            </a:extLst>
          </p:cNvPr>
          <p:cNvSpPr txBox="1"/>
          <p:nvPr/>
        </p:nvSpPr>
        <p:spPr>
          <a:xfrm>
            <a:off x="5314210" y="2175449"/>
            <a:ext cx="2384463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3600" i="0" dirty="0">
                <a:latin typeface="Comic Sans"/>
              </a:rPr>
              <a:t>6172 </a:t>
            </a:r>
          </a:p>
          <a:p>
            <a:pPr algn="ctr"/>
            <a:r>
              <a:rPr lang="it-IT" sz="3600" i="0" dirty="0">
                <a:latin typeface="Comic Sans"/>
              </a:rPr>
              <a:t>condizioni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62BE7B0-0EB0-4B22-BBF4-4F2BE3F98084}"/>
              </a:ext>
            </a:extLst>
          </p:cNvPr>
          <p:cNvSpPr txBox="1"/>
          <p:nvPr/>
        </p:nvSpPr>
        <p:spPr>
          <a:xfrm>
            <a:off x="1281545" y="3923660"/>
            <a:ext cx="3218152" cy="181588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2800" b="1" i="0" dirty="0">
                <a:latin typeface="Comic Sans"/>
              </a:rPr>
              <a:t>69,9%</a:t>
            </a:r>
          </a:p>
          <a:p>
            <a:pPr algn="ctr"/>
            <a:r>
              <a:rPr lang="it-IT" sz="2800" dirty="0">
                <a:latin typeface="Comic Sans"/>
              </a:rPr>
              <a:t>Esordio esclusivamente in età pediatrica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7485A7F-4D02-4E6E-BDC6-D2D977B27C95}"/>
              </a:ext>
            </a:extLst>
          </p:cNvPr>
          <p:cNvSpPr txBox="1"/>
          <p:nvPr/>
        </p:nvSpPr>
        <p:spPr>
          <a:xfrm>
            <a:off x="5255506" y="3955169"/>
            <a:ext cx="2605781" cy="181588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2800" b="1" i="0" dirty="0">
                <a:latin typeface="Comic Sans"/>
              </a:rPr>
              <a:t>18,2%</a:t>
            </a:r>
          </a:p>
          <a:p>
            <a:pPr algn="ctr"/>
            <a:r>
              <a:rPr lang="it-IT" sz="2800" dirty="0">
                <a:latin typeface="Comic Sans"/>
              </a:rPr>
              <a:t>Esordio in età pediatrica -adulta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46E61ED-FE9F-476F-A921-6D6E85D0447C}"/>
              </a:ext>
            </a:extLst>
          </p:cNvPr>
          <p:cNvSpPr txBox="1"/>
          <p:nvPr/>
        </p:nvSpPr>
        <p:spPr>
          <a:xfrm>
            <a:off x="8583391" y="3972827"/>
            <a:ext cx="3227609" cy="181588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2800" b="1" i="0" dirty="0">
                <a:latin typeface="Comic Sans"/>
              </a:rPr>
              <a:t>11,9%</a:t>
            </a:r>
          </a:p>
          <a:p>
            <a:pPr algn="ctr"/>
            <a:r>
              <a:rPr lang="it-IT" sz="2800" dirty="0">
                <a:latin typeface="Comic Sans"/>
              </a:rPr>
              <a:t>Esordio esclusivamente</a:t>
            </a:r>
          </a:p>
          <a:p>
            <a:pPr algn="ctr"/>
            <a:r>
              <a:rPr lang="it-IT" sz="2800" dirty="0">
                <a:latin typeface="Comic Sans"/>
              </a:rPr>
              <a:t>in età adulta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96A7AC3-1661-CE9F-854A-5B8CF17D0596}"/>
              </a:ext>
            </a:extLst>
          </p:cNvPr>
          <p:cNvSpPr/>
          <p:nvPr/>
        </p:nvSpPr>
        <p:spPr>
          <a:xfrm>
            <a:off x="1126434" y="3670496"/>
            <a:ext cx="7076661" cy="2351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863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aston e la ricetta perfetta - Giunti">
            <a:extLst>
              <a:ext uri="{FF2B5EF4-FFF2-40B4-BE49-F238E27FC236}">
                <a16:creationId xmlns:a16="http://schemas.microsoft.com/office/drawing/2014/main" id="{20694658-1E4F-57AB-086F-AD3C23DEA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62" y="36443"/>
            <a:ext cx="438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01266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60E6AA-D505-7EA2-3A16-63F8AD624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Elementi indispensabili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FD38A8-20BF-4E04-84F9-FDC1C37AC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Essere consapevoli della responsabilità di quel momento  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Linguaggio semplice, chiaro e rispettoso 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Competenza rispetto al contenuto della comunicazione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Comunicazione di certezze non di ipotesi (saper dire non so)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Comunicazione di un percorso</a:t>
            </a:r>
          </a:p>
          <a:p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Evidenziare aspetti anche positivi</a:t>
            </a:r>
          </a:p>
        </p:txBody>
      </p:sp>
    </p:spTree>
    <p:extLst>
      <p:ext uri="{BB962C8B-B14F-4D97-AF65-F5344CB8AC3E}">
        <p14:creationId xmlns:p14="http://schemas.microsoft.com/office/powerpoint/2010/main" val="174060720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53517E-F71F-910F-B040-1D7F217E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Diagnosi = punto di partenza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F6E7FD-A9D6-CC6A-D96B-D1103FA5D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terapeutico ove esiste</a:t>
            </a:r>
          </a:p>
          <a:p>
            <a:endParaRPr lang="it-IT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assistenziale e di monitoraggio </a:t>
            </a:r>
          </a:p>
          <a:p>
            <a:endParaRPr lang="it-IT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abilitativo e di crescita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6949937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58DB7-AA1D-FE02-2C87-307AE442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Non di sola medicina vive l’uomo…….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E9DA85-0734-A710-2B32-64352A97B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familiare</a:t>
            </a:r>
          </a:p>
          <a:p>
            <a:r>
              <a:rPr lang="it-IT" sz="3600" b="1">
                <a:solidFill>
                  <a:srgbClr val="0000FF"/>
                </a:solidFill>
                <a:latin typeface="Comic Sans MS" panose="030F0702030302020204" pitchFamily="66" charset="0"/>
              </a:rPr>
              <a:t>Percorso sociale</a:t>
            </a:r>
            <a:endParaRPr lang="it-IT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scolastico</a:t>
            </a: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lavorativo</a:t>
            </a: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Percorso di autonomia personale</a:t>
            </a: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Gestione del tempo libero</a:t>
            </a: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Partecipazione alla vita dei coetanei</a:t>
            </a:r>
          </a:p>
          <a:p>
            <a:r>
              <a:rPr lang="it-IT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……….</a:t>
            </a:r>
          </a:p>
        </p:txBody>
      </p:sp>
    </p:spTree>
    <p:extLst>
      <p:ext uri="{BB962C8B-B14F-4D97-AF65-F5344CB8AC3E}">
        <p14:creationId xmlns:p14="http://schemas.microsoft.com/office/powerpoint/2010/main" val="3510534204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48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5" t="21650" r="24210" b="12789"/>
          <a:stretch/>
        </p:blipFill>
        <p:spPr bwMode="auto">
          <a:xfrm>
            <a:off x="-329884" y="-115165"/>
            <a:ext cx="6084168" cy="676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64B2E142-A384-4741-B1DD-69C9BA4C8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7" t="70242" r="26196" b="4671"/>
          <a:stretch/>
        </p:blipFill>
        <p:spPr>
          <a:xfrm>
            <a:off x="5575880" y="2968487"/>
            <a:ext cx="6616120" cy="127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8699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7CB1EF-9273-4F23-8FD3-3DF7C8E56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5504" cy="1325563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Comic Sans MS" panose="030F0702030302020204" pitchFamily="66" charset="0"/>
              </a:rPr>
              <a:t>Pediatria della disabilità = pediatria….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0AA657-251E-49E6-9076-04B630207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…….della vicinanza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…….dell’ascolto e della condivisione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…….della presenza responsabile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…….della trincea e della pazienza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…….della speranza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…….della tutela e dell’indignazione</a:t>
            </a:r>
          </a:p>
          <a:p>
            <a:pPr marL="0" indent="0"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…….dell’insegnamento</a:t>
            </a:r>
          </a:p>
        </p:txBody>
      </p:sp>
    </p:spTree>
    <p:extLst>
      <p:ext uri="{BB962C8B-B14F-4D97-AF65-F5344CB8AC3E}">
        <p14:creationId xmlns:p14="http://schemas.microsoft.com/office/powerpoint/2010/main" val="3845956701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BB0364E-E71D-23B6-9CEC-8B6293E1F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04" t="25984" r="24674"/>
          <a:stretch/>
        </p:blipFill>
        <p:spPr>
          <a:xfrm>
            <a:off x="331306" y="1073426"/>
            <a:ext cx="5902398" cy="451899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16131EC-233C-67C0-9BAF-1B5EBE4D63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4" t="22029" r="12319"/>
          <a:stretch/>
        </p:blipFill>
        <p:spPr>
          <a:xfrm>
            <a:off x="6475690" y="589850"/>
            <a:ext cx="5278988" cy="553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87170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83001-F3F8-B1F1-A653-053B4242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6E2C4F-BF50-B882-437F-69745C89F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6A8C9BF-9B37-AEA0-2224-E8761025BB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30" t="21293" r="50762" b="32001"/>
          <a:stretch/>
        </p:blipFill>
        <p:spPr>
          <a:xfrm>
            <a:off x="659301" y="168862"/>
            <a:ext cx="9836421" cy="6510233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6354F475-3E72-5501-6FBF-E6367067398A}"/>
              </a:ext>
            </a:extLst>
          </p:cNvPr>
          <p:cNvCxnSpPr/>
          <p:nvPr/>
        </p:nvCxnSpPr>
        <p:spPr>
          <a:xfrm>
            <a:off x="5022574" y="1431235"/>
            <a:ext cx="527436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3751145-9DAE-1EC3-82B8-A58E06A49323}"/>
              </a:ext>
            </a:extLst>
          </p:cNvPr>
          <p:cNvCxnSpPr>
            <a:cxnSpLocks/>
          </p:cNvCxnSpPr>
          <p:nvPr/>
        </p:nvCxnSpPr>
        <p:spPr>
          <a:xfrm>
            <a:off x="1093305" y="1818999"/>
            <a:ext cx="9203634" cy="66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394D01BF-609A-A99D-BE32-4215E55431C3}"/>
              </a:ext>
            </a:extLst>
          </p:cNvPr>
          <p:cNvCxnSpPr>
            <a:cxnSpLocks/>
          </p:cNvCxnSpPr>
          <p:nvPr/>
        </p:nvCxnSpPr>
        <p:spPr>
          <a:xfrm>
            <a:off x="975694" y="2236442"/>
            <a:ext cx="800928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38705C81-0359-59F1-6C44-3DB113C215F7}"/>
              </a:ext>
            </a:extLst>
          </p:cNvPr>
          <p:cNvCxnSpPr>
            <a:cxnSpLocks/>
          </p:cNvCxnSpPr>
          <p:nvPr/>
        </p:nvCxnSpPr>
        <p:spPr>
          <a:xfrm>
            <a:off x="3710609" y="3423978"/>
            <a:ext cx="22793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B2C59800-0A65-CF82-C43E-C5A9964C17A7}"/>
              </a:ext>
            </a:extLst>
          </p:cNvPr>
          <p:cNvCxnSpPr>
            <a:cxnSpLocks/>
          </p:cNvCxnSpPr>
          <p:nvPr/>
        </p:nvCxnSpPr>
        <p:spPr>
          <a:xfrm>
            <a:off x="6387548" y="3423978"/>
            <a:ext cx="3803374" cy="66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27F8EC13-A448-FE59-A50D-DCD32D49D758}"/>
              </a:ext>
            </a:extLst>
          </p:cNvPr>
          <p:cNvCxnSpPr>
            <a:cxnSpLocks/>
          </p:cNvCxnSpPr>
          <p:nvPr/>
        </p:nvCxnSpPr>
        <p:spPr>
          <a:xfrm>
            <a:off x="1093305" y="3868910"/>
            <a:ext cx="9203634" cy="66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8A5834D6-F899-2BC6-4605-4ECF5C07C6CA}"/>
              </a:ext>
            </a:extLst>
          </p:cNvPr>
          <p:cNvCxnSpPr>
            <a:cxnSpLocks/>
          </p:cNvCxnSpPr>
          <p:nvPr/>
        </p:nvCxnSpPr>
        <p:spPr>
          <a:xfrm>
            <a:off x="1093305" y="4259126"/>
            <a:ext cx="9203634" cy="66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31E5D59B-6750-ACF6-D9AE-71D9915A781F}"/>
              </a:ext>
            </a:extLst>
          </p:cNvPr>
          <p:cNvCxnSpPr>
            <a:cxnSpLocks/>
          </p:cNvCxnSpPr>
          <p:nvPr/>
        </p:nvCxnSpPr>
        <p:spPr>
          <a:xfrm>
            <a:off x="987288" y="4652966"/>
            <a:ext cx="9203634" cy="66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338B02CD-DE23-B4F1-9B74-B5A9BB52A8CB}"/>
              </a:ext>
            </a:extLst>
          </p:cNvPr>
          <p:cNvCxnSpPr>
            <a:cxnSpLocks/>
          </p:cNvCxnSpPr>
          <p:nvPr/>
        </p:nvCxnSpPr>
        <p:spPr>
          <a:xfrm>
            <a:off x="987288" y="5020865"/>
            <a:ext cx="40352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99040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E7CAFDF-CDD9-4F97-72E7-69AB04ACA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22" t="44341" r="12608" b="11402"/>
          <a:stretch/>
        </p:blipFill>
        <p:spPr>
          <a:xfrm>
            <a:off x="1550504" y="381047"/>
            <a:ext cx="9921848" cy="6099266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1BD97300-B096-4D33-F38C-B3C87912181A}"/>
              </a:ext>
            </a:extLst>
          </p:cNvPr>
          <p:cNvCxnSpPr/>
          <p:nvPr/>
        </p:nvCxnSpPr>
        <p:spPr>
          <a:xfrm>
            <a:off x="1934817" y="1656522"/>
            <a:ext cx="7606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C5679676-2F29-F1F9-3A1D-63A4E2514F3F}"/>
              </a:ext>
            </a:extLst>
          </p:cNvPr>
          <p:cNvCxnSpPr/>
          <p:nvPr/>
        </p:nvCxnSpPr>
        <p:spPr>
          <a:xfrm>
            <a:off x="3703982" y="4419601"/>
            <a:ext cx="76067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41F32B8C-F83A-E737-0F65-897DD0B4968A}"/>
              </a:ext>
            </a:extLst>
          </p:cNvPr>
          <p:cNvCxnSpPr>
            <a:cxnSpLocks/>
          </p:cNvCxnSpPr>
          <p:nvPr/>
        </p:nvCxnSpPr>
        <p:spPr>
          <a:xfrm>
            <a:off x="2862469" y="5221358"/>
            <a:ext cx="8163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A74107A8-81CA-5EAB-BEC0-89C52BA8C306}"/>
              </a:ext>
            </a:extLst>
          </p:cNvPr>
          <p:cNvCxnSpPr>
            <a:cxnSpLocks/>
          </p:cNvCxnSpPr>
          <p:nvPr/>
        </p:nvCxnSpPr>
        <p:spPr>
          <a:xfrm>
            <a:off x="2014330" y="5638801"/>
            <a:ext cx="929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72A83DEE-AA4A-516E-49D1-6D1897BFB49B}"/>
              </a:ext>
            </a:extLst>
          </p:cNvPr>
          <p:cNvCxnSpPr>
            <a:cxnSpLocks/>
          </p:cNvCxnSpPr>
          <p:nvPr/>
        </p:nvCxnSpPr>
        <p:spPr>
          <a:xfrm>
            <a:off x="1934817" y="6056244"/>
            <a:ext cx="929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9DA9DA1B-0CB7-070B-798E-63C24B4510A7}"/>
              </a:ext>
            </a:extLst>
          </p:cNvPr>
          <p:cNvCxnSpPr>
            <a:cxnSpLocks/>
          </p:cNvCxnSpPr>
          <p:nvPr/>
        </p:nvCxnSpPr>
        <p:spPr>
          <a:xfrm>
            <a:off x="1934817" y="6480313"/>
            <a:ext cx="206734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742FA83F-4AD0-5447-A6E1-0C6BE1736D51}"/>
              </a:ext>
            </a:extLst>
          </p:cNvPr>
          <p:cNvCxnSpPr>
            <a:cxnSpLocks/>
          </p:cNvCxnSpPr>
          <p:nvPr/>
        </p:nvCxnSpPr>
        <p:spPr>
          <a:xfrm>
            <a:off x="4585252" y="868017"/>
            <a:ext cx="5486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30D5757B-9E6D-3083-33BA-B7B6B7334B28}"/>
              </a:ext>
            </a:extLst>
          </p:cNvPr>
          <p:cNvCxnSpPr>
            <a:cxnSpLocks/>
          </p:cNvCxnSpPr>
          <p:nvPr/>
        </p:nvCxnSpPr>
        <p:spPr>
          <a:xfrm>
            <a:off x="9197009" y="1245704"/>
            <a:ext cx="20342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2A90D22B-6E78-CE53-73C7-EFF8E94AC916}"/>
              </a:ext>
            </a:extLst>
          </p:cNvPr>
          <p:cNvCxnSpPr>
            <a:cxnSpLocks/>
          </p:cNvCxnSpPr>
          <p:nvPr/>
        </p:nvCxnSpPr>
        <p:spPr>
          <a:xfrm>
            <a:off x="1934817" y="2100470"/>
            <a:ext cx="9090992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FDEECD0B-7EA8-0D65-F0A2-9AA1973230EB}"/>
              </a:ext>
            </a:extLst>
          </p:cNvPr>
          <p:cNvCxnSpPr>
            <a:cxnSpLocks/>
          </p:cNvCxnSpPr>
          <p:nvPr/>
        </p:nvCxnSpPr>
        <p:spPr>
          <a:xfrm>
            <a:off x="9634330" y="1656522"/>
            <a:ext cx="1596887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A5D5292-E7EF-7CC8-C5E3-7295D0D3DC3C}"/>
              </a:ext>
            </a:extLst>
          </p:cNvPr>
          <p:cNvCxnSpPr>
            <a:cxnSpLocks/>
          </p:cNvCxnSpPr>
          <p:nvPr/>
        </p:nvCxnSpPr>
        <p:spPr>
          <a:xfrm>
            <a:off x="1934817" y="2484783"/>
            <a:ext cx="2067340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E8EA5761-E7AB-5A49-2BC4-3A87BCDABC05}"/>
              </a:ext>
            </a:extLst>
          </p:cNvPr>
          <p:cNvCxnSpPr>
            <a:cxnSpLocks/>
          </p:cNvCxnSpPr>
          <p:nvPr/>
        </p:nvCxnSpPr>
        <p:spPr>
          <a:xfrm>
            <a:off x="7460974" y="3650974"/>
            <a:ext cx="3770243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7453A669-9380-5BA2-C832-C00968CF02AC}"/>
              </a:ext>
            </a:extLst>
          </p:cNvPr>
          <p:cNvCxnSpPr>
            <a:cxnSpLocks/>
          </p:cNvCxnSpPr>
          <p:nvPr/>
        </p:nvCxnSpPr>
        <p:spPr>
          <a:xfrm>
            <a:off x="2027582" y="4061791"/>
            <a:ext cx="1444488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94AF7294-0AE5-5FF9-6212-B4327AD1AB04}"/>
              </a:ext>
            </a:extLst>
          </p:cNvPr>
          <p:cNvCxnSpPr>
            <a:cxnSpLocks/>
          </p:cNvCxnSpPr>
          <p:nvPr/>
        </p:nvCxnSpPr>
        <p:spPr>
          <a:xfrm>
            <a:off x="2034209" y="3240157"/>
            <a:ext cx="7600121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348B8D0D-7520-72F3-91DC-1DE46EB6D95C}"/>
              </a:ext>
            </a:extLst>
          </p:cNvPr>
          <p:cNvCxnSpPr>
            <a:cxnSpLocks/>
          </p:cNvCxnSpPr>
          <p:nvPr/>
        </p:nvCxnSpPr>
        <p:spPr>
          <a:xfrm>
            <a:off x="10071652" y="2869096"/>
            <a:ext cx="1192696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90637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BB919-58C7-461C-9B94-C61E8C15D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5DDCE3-31BC-474E-9EAF-E362FB940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421B8F-7A89-463A-A20D-18B540BB37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93" t="49988" r="52376" b="7707"/>
          <a:stretch/>
        </p:blipFill>
        <p:spPr>
          <a:xfrm>
            <a:off x="1126436" y="214974"/>
            <a:ext cx="9488556" cy="6195330"/>
          </a:xfrm>
          <a:prstGeom prst="rect">
            <a:avLst/>
          </a:prstGeom>
          <a:ln w="5715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48528301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9F28AA-D8E7-4B6B-9F86-B249E6302ECD}"/>
              </a:ext>
            </a:extLst>
          </p:cNvPr>
          <p:cNvSpPr txBox="1"/>
          <p:nvPr/>
        </p:nvSpPr>
        <p:spPr>
          <a:xfrm>
            <a:off x="1478974" y="74837"/>
            <a:ext cx="10027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200" b="1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Angsana New" panose="020B0502040204020203" pitchFamily="18" charset="-34"/>
              </a:defRPr>
            </a:lvl1pPr>
          </a:lstStyle>
          <a:p>
            <a:r>
              <a:rPr lang="it-IT" dirty="0">
                <a:solidFill>
                  <a:srgbClr val="FF0000"/>
                </a:solidFill>
              </a:rPr>
              <a:t>MALATTIA RARA = MALATTIA GENETICA ?</a:t>
            </a:r>
          </a:p>
        </p:txBody>
      </p:sp>
      <p:pic>
        <p:nvPicPr>
          <p:cNvPr id="5" name="Picture 2" descr="Logo of ejhg">
            <a:extLst>
              <a:ext uri="{FF2B5EF4-FFF2-40B4-BE49-F238E27FC236}">
                <a16:creationId xmlns:a16="http://schemas.microsoft.com/office/drawing/2014/main" id="{704072E8-9910-401D-AE8A-122C2EFCB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914650" y="2914651"/>
            <a:ext cx="6858002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2E6448-09E9-453A-B636-657FCBE264EB}"/>
              </a:ext>
            </a:extLst>
          </p:cNvPr>
          <p:cNvSpPr txBox="1"/>
          <p:nvPr/>
        </p:nvSpPr>
        <p:spPr>
          <a:xfrm>
            <a:off x="924793" y="6507986"/>
            <a:ext cx="111632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 J </a:t>
            </a:r>
            <a:r>
              <a:rPr kumimoji="0" lang="it-IT" altLang="it-IT" sz="1400" b="0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Genet.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2020 </a:t>
            </a:r>
            <a:r>
              <a:rPr kumimoji="0" lang="it-IT" altLang="it-IT" sz="1400" b="0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Feb</a:t>
            </a:r>
            <a:r>
              <a:rPr kumimoji="0" lang="it-IT" altLang="it-IT" sz="1400" b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28(2): 165–173.</a:t>
            </a:r>
            <a:r>
              <a:rPr lang="it-IT" alt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Estimating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cumulative point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prevalence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of rare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altLang="it-IT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r>
              <a:rPr lang="it-IT" altLang="it-IT" sz="1400" i="1" dirty="0">
                <a:latin typeface="Arial" panose="020B0604020202020204" pitchFamily="34" charset="0"/>
                <a:cs typeface="Arial" panose="020B0604020202020204" pitchFamily="34" charset="0"/>
              </a:rPr>
              <a:t> of the Orphanet database.</a:t>
            </a:r>
            <a:endParaRPr kumimoji="0" lang="it-IT" altLang="it-IT" sz="1400" b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homepage">
            <a:extLst>
              <a:ext uri="{FF2B5EF4-FFF2-40B4-BE49-F238E27FC236}">
                <a16:creationId xmlns:a16="http://schemas.microsoft.com/office/drawing/2014/main" id="{1F5F9A19-7617-4134-AC15-82B965ED4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181" y="836499"/>
            <a:ext cx="1702810" cy="104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8CC762-3739-41A9-8C54-CD1B68235FB9}"/>
              </a:ext>
            </a:extLst>
          </p:cNvPr>
          <p:cNvSpPr txBox="1"/>
          <p:nvPr/>
        </p:nvSpPr>
        <p:spPr>
          <a:xfrm>
            <a:off x="5366165" y="2053663"/>
            <a:ext cx="2384463" cy="12003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3600" i="0" dirty="0">
                <a:latin typeface="Comic Sans"/>
              </a:rPr>
              <a:t>6172 </a:t>
            </a:r>
          </a:p>
          <a:p>
            <a:pPr algn="ctr"/>
            <a:r>
              <a:rPr lang="it-IT" sz="3600" i="0" dirty="0">
                <a:latin typeface="Comic Sans"/>
              </a:rPr>
              <a:t>condizioni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2DF912-D3CC-440D-AD0A-109C99B0C11E}"/>
              </a:ext>
            </a:extLst>
          </p:cNvPr>
          <p:cNvSpPr txBox="1"/>
          <p:nvPr/>
        </p:nvSpPr>
        <p:spPr>
          <a:xfrm>
            <a:off x="1842658" y="4575524"/>
            <a:ext cx="3218152" cy="95410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2800" b="1" i="0" dirty="0">
                <a:latin typeface="Comic Sans"/>
              </a:rPr>
              <a:t>71,9%</a:t>
            </a:r>
          </a:p>
          <a:p>
            <a:pPr algn="ctr"/>
            <a:r>
              <a:rPr lang="it-IT" sz="2800" dirty="0">
                <a:latin typeface="Comic Sans"/>
              </a:rPr>
              <a:t>GENETICHE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3A9B83E-BF21-414D-A8AC-C634F33415CD}"/>
              </a:ext>
            </a:extLst>
          </p:cNvPr>
          <p:cNvSpPr txBox="1"/>
          <p:nvPr/>
        </p:nvSpPr>
        <p:spPr>
          <a:xfrm>
            <a:off x="7606149" y="4360081"/>
            <a:ext cx="3218152" cy="138499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0" i="1">
                <a:solidFill>
                  <a:srgbClr val="000000"/>
                </a:solidFill>
                <a:effectLst/>
                <a:latin typeface="Varela Round"/>
              </a:defRPr>
            </a:lvl1pPr>
          </a:lstStyle>
          <a:p>
            <a:pPr algn="ctr"/>
            <a:r>
              <a:rPr lang="it-IT" sz="2800" b="1" i="0" dirty="0">
                <a:latin typeface="Comic Sans"/>
              </a:rPr>
              <a:t>28.1%</a:t>
            </a:r>
          </a:p>
          <a:p>
            <a:pPr algn="ctr"/>
            <a:r>
              <a:rPr lang="it-IT" sz="2800" dirty="0">
                <a:latin typeface="Comic Sans"/>
              </a:rPr>
              <a:t>IMMUNITARIE, TUMORI, INFEZIONI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39C835D-C66E-0EE4-B48B-56F04DE7BF80}"/>
              </a:ext>
            </a:extLst>
          </p:cNvPr>
          <p:cNvSpPr/>
          <p:nvPr/>
        </p:nvSpPr>
        <p:spPr>
          <a:xfrm>
            <a:off x="1590261" y="4232347"/>
            <a:ext cx="3775904" cy="16781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364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C11C8AF0-C949-4B79-837E-57D5B4F44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62" t="54574" r="18438" b="20095"/>
          <a:stretch/>
        </p:blipFill>
        <p:spPr>
          <a:xfrm>
            <a:off x="262890" y="662941"/>
            <a:ext cx="1133856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0288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2560" y="1000108"/>
            <a:ext cx="6688150" cy="452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2905124" y="5586434"/>
          <a:ext cx="626271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1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1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8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Popolazione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9.981.554 *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Casi prevalenti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91.812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Prevalenza complessiva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>
                          <a:solidFill>
                            <a:srgbClr val="003399"/>
                          </a:solidFill>
                          <a:latin typeface="+mj-lt"/>
                        </a:rPr>
                        <a:t>9,2/1.000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ttangolo 10"/>
          <p:cNvSpPr>
            <a:spLocks noChangeArrowheads="1"/>
          </p:cNvSpPr>
          <p:nvPr/>
        </p:nvSpPr>
        <p:spPr bwMode="auto">
          <a:xfrm>
            <a:off x="4452927" y="6572272"/>
            <a:ext cx="298350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dirty="0" err="1">
                <a:latin typeface="Century Gothic" pitchFamily="34" charset="0"/>
              </a:rPr>
              <a:t>*ISTAT</a:t>
            </a:r>
            <a:r>
              <a:rPr lang="it-IT" sz="900" dirty="0">
                <a:latin typeface="Century Gothic" pitchFamily="34" charset="0"/>
              </a:rPr>
              <a:t> </a:t>
            </a:r>
            <a:r>
              <a:rPr lang="it-IT" sz="900" dirty="0" err="1">
                <a:latin typeface="Century Gothic" pitchFamily="34" charset="0"/>
              </a:rPr>
              <a:t>Italian</a:t>
            </a:r>
            <a:r>
              <a:rPr lang="it-IT" sz="900" dirty="0">
                <a:latin typeface="Century Gothic" pitchFamily="34" charset="0"/>
              </a:rPr>
              <a:t> </a:t>
            </a:r>
            <a:r>
              <a:rPr lang="it-IT" sz="900" dirty="0" err="1">
                <a:latin typeface="Century Gothic" pitchFamily="34" charset="0"/>
              </a:rPr>
              <a:t>Population</a:t>
            </a:r>
            <a:r>
              <a:rPr lang="it-IT" sz="900" dirty="0">
                <a:latin typeface="Century Gothic" pitchFamily="34" charset="0"/>
              </a:rPr>
              <a:t> </a:t>
            </a:r>
            <a:r>
              <a:rPr lang="it-IT" sz="900" dirty="0" err="1">
                <a:latin typeface="Century Gothic" pitchFamily="34" charset="0"/>
              </a:rPr>
              <a:t>Census</a:t>
            </a:r>
            <a:r>
              <a:rPr lang="it-IT" sz="900" dirty="0">
                <a:latin typeface="Century Gothic" pitchFamily="34" charset="0"/>
              </a:rPr>
              <a:t> – </a:t>
            </a:r>
            <a:r>
              <a:rPr lang="it-IT" sz="900" dirty="0" err="1">
                <a:latin typeface="Century Gothic" pitchFamily="34" charset="0"/>
              </a:rPr>
              <a:t>January</a:t>
            </a:r>
            <a:r>
              <a:rPr lang="it-IT" sz="900" dirty="0">
                <a:latin typeface="Century Gothic" pitchFamily="34" charset="0"/>
              </a:rPr>
              <a:t> 1</a:t>
            </a:r>
            <a:r>
              <a:rPr lang="it-IT" sz="900" baseline="30000" dirty="0">
                <a:latin typeface="Century Gothic" pitchFamily="34" charset="0"/>
              </a:rPr>
              <a:t>st</a:t>
            </a:r>
            <a:r>
              <a:rPr lang="it-IT" sz="900" dirty="0">
                <a:latin typeface="Century Gothic" pitchFamily="34" charset="0"/>
              </a:rPr>
              <a:t>, 2021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8382016" y="4214818"/>
            <a:ext cx="2000264" cy="55399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1500" kern="0" dirty="0">
                <a:latin typeface="Century Gothic" pitchFamily="34" charset="0"/>
              </a:rPr>
              <a:t>Pazienti età adulta (&gt;= 18 anni) 87%</a:t>
            </a:r>
          </a:p>
        </p:txBody>
      </p:sp>
      <p:grpSp>
        <p:nvGrpSpPr>
          <p:cNvPr id="9" name="Gruppo 4"/>
          <p:cNvGrpSpPr>
            <a:grpSpLocks/>
          </p:cNvGrpSpPr>
          <p:nvPr/>
        </p:nvGrpSpPr>
        <p:grpSpPr bwMode="auto">
          <a:xfrm>
            <a:off x="1516062" y="142853"/>
            <a:ext cx="7794648" cy="744561"/>
            <a:chOff x="-8572" y="142550"/>
            <a:chExt cx="7795090" cy="745035"/>
          </a:xfrm>
        </p:grpSpPr>
        <p:sp>
          <p:nvSpPr>
            <p:cNvPr id="10" name="CasellaDiTesto 9"/>
            <p:cNvSpPr txBox="1"/>
            <p:nvPr/>
          </p:nvSpPr>
          <p:spPr>
            <a:xfrm>
              <a:off x="107323" y="142550"/>
              <a:ext cx="7679195" cy="7083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it-IT" sz="2000" cap="small" dirty="0">
                  <a:solidFill>
                    <a:srgbClr val="336699"/>
                  </a:solidFill>
                  <a:latin typeface="Century Gothic" pitchFamily="34" charset="0"/>
                  <a:cs typeface="Arial" charset="0"/>
                </a:rPr>
                <a:t>Regione Lombardia</a:t>
              </a:r>
            </a:p>
            <a:p>
              <a:pPr lvl="0">
                <a:defRPr/>
              </a:pPr>
              <a:r>
                <a:rPr lang="it-IT" sz="2000" cap="small" dirty="0">
                  <a:solidFill>
                    <a:srgbClr val="336699"/>
                  </a:solidFill>
                  <a:latin typeface="Century Gothic" pitchFamily="34" charset="0"/>
                  <a:cs typeface="Arial" charset="0"/>
                </a:rPr>
                <a:t>Distribuzione Pazienti (età, genere) - casi prevalenti</a:t>
              </a:r>
            </a:p>
          </p:txBody>
        </p:sp>
        <p:cxnSp>
          <p:nvCxnSpPr>
            <p:cNvPr id="16" name="Connettore 1 15"/>
            <p:cNvCxnSpPr/>
            <p:nvPr/>
          </p:nvCxnSpPr>
          <p:spPr>
            <a:xfrm flipH="1">
              <a:off x="-8572" y="887585"/>
              <a:ext cx="74886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CasellaDiTesto 16"/>
          <p:cNvSpPr txBox="1"/>
          <p:nvPr/>
        </p:nvSpPr>
        <p:spPr>
          <a:xfrm>
            <a:off x="1626374" y="6572272"/>
            <a:ext cx="21836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>
                <a:latin typeface="Century Gothic" pitchFamily="34" charset="0"/>
              </a:rPr>
              <a:t>Fonte: Record Linkage al 31.12.2021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2772DAD-094F-DC10-70A4-7C27C4E87A0C}"/>
              </a:ext>
            </a:extLst>
          </p:cNvPr>
          <p:cNvSpPr txBox="1"/>
          <p:nvPr/>
        </p:nvSpPr>
        <p:spPr>
          <a:xfrm>
            <a:off x="622852" y="2716696"/>
            <a:ext cx="2018501" cy="8309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91.812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:\RD_COORDINAMENTO\ReLMaR\ANALISI_VARIE_REGISTRO_MR\DATI_2021_12_31\2021_12_31_Dott_Selicorni_COMO_LECCO\2021_12_31_prov_Com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3" y="1164100"/>
            <a:ext cx="7763495" cy="5265297"/>
          </a:xfrm>
          <a:prstGeom prst="rect">
            <a:avLst/>
          </a:prstGeom>
          <a:noFill/>
        </p:spPr>
      </p:pic>
      <p:grpSp>
        <p:nvGrpSpPr>
          <p:cNvPr id="2" name="Gruppo 4"/>
          <p:cNvGrpSpPr>
            <a:grpSpLocks/>
          </p:cNvGrpSpPr>
          <p:nvPr/>
        </p:nvGrpSpPr>
        <p:grpSpPr bwMode="auto">
          <a:xfrm>
            <a:off x="1516062" y="142853"/>
            <a:ext cx="7794648" cy="744561"/>
            <a:chOff x="-8572" y="142550"/>
            <a:chExt cx="7795090" cy="745035"/>
          </a:xfrm>
        </p:grpSpPr>
        <p:sp>
          <p:nvSpPr>
            <p:cNvPr id="7" name="CasellaDiTesto 6"/>
            <p:cNvSpPr txBox="1"/>
            <p:nvPr/>
          </p:nvSpPr>
          <p:spPr>
            <a:xfrm>
              <a:off x="107323" y="142550"/>
              <a:ext cx="7679195" cy="7083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it-IT" sz="2000" cap="small" dirty="0">
                  <a:solidFill>
                    <a:srgbClr val="336699"/>
                  </a:solidFill>
                  <a:latin typeface="Century Gothic" pitchFamily="34" charset="0"/>
                  <a:cs typeface="Arial" charset="0"/>
                </a:rPr>
                <a:t>Provincia di Como</a:t>
              </a:r>
            </a:p>
            <a:p>
              <a:pPr lvl="0">
                <a:defRPr/>
              </a:pPr>
              <a:r>
                <a:rPr lang="it-IT" sz="2000" cap="small" dirty="0">
                  <a:solidFill>
                    <a:srgbClr val="336699"/>
                  </a:solidFill>
                  <a:latin typeface="Century Gothic" pitchFamily="34" charset="0"/>
                  <a:cs typeface="Arial" charset="0"/>
                </a:rPr>
                <a:t>Distribuzione Pazienti (età, genere)- casi prevalenti</a:t>
              </a:r>
            </a:p>
          </p:txBody>
        </p:sp>
        <p:cxnSp>
          <p:nvCxnSpPr>
            <p:cNvPr id="8" name="Connettore 1 7"/>
            <p:cNvCxnSpPr/>
            <p:nvPr/>
          </p:nvCxnSpPr>
          <p:spPr>
            <a:xfrm flipH="1">
              <a:off x="-8572" y="887585"/>
              <a:ext cx="74886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7881950" y="4643447"/>
            <a:ext cx="2571768" cy="116955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Totale</a:t>
            </a:r>
            <a:r>
              <a:rPr lang="en-US" sz="1400" dirty="0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: 4.898</a:t>
            </a:r>
          </a:p>
          <a:p>
            <a:r>
              <a:rPr lang="en-US" sz="1400" dirty="0" err="1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Maschi</a:t>
            </a:r>
            <a:r>
              <a:rPr lang="en-US" sz="1400" dirty="0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: 2.344</a:t>
            </a:r>
          </a:p>
          <a:p>
            <a:r>
              <a:rPr lang="en-US" sz="1400" dirty="0" err="1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Femmine</a:t>
            </a:r>
            <a:r>
              <a:rPr lang="en-US" sz="1400" dirty="0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: 2.554</a:t>
            </a:r>
          </a:p>
          <a:p>
            <a:endParaRPr lang="en-US" sz="1400" dirty="0">
              <a:solidFill>
                <a:prstClr val="black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400" dirty="0" err="1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Prevalenza</a:t>
            </a:r>
            <a:r>
              <a:rPr lang="en-US" sz="1400" dirty="0">
                <a:solidFill>
                  <a:prstClr val="black"/>
                </a:solidFill>
                <a:latin typeface="Century Gothic" pitchFamily="34" charset="0"/>
                <a:cs typeface="Arial" pitchFamily="34" charset="0"/>
              </a:rPr>
              <a:t>: 8,21/1.000</a:t>
            </a:r>
            <a:endParaRPr lang="it-IT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528829" y="6518086"/>
            <a:ext cx="21836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>
                <a:latin typeface="Century Gothic" pitchFamily="34" charset="0"/>
              </a:rPr>
              <a:t>Fonte: Record Linkage al 31.12.2021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4424964-5F42-2BAE-0084-7646D641E327}"/>
              </a:ext>
            </a:extLst>
          </p:cNvPr>
          <p:cNvSpPr txBox="1"/>
          <p:nvPr/>
        </p:nvSpPr>
        <p:spPr>
          <a:xfrm>
            <a:off x="609346" y="1903260"/>
            <a:ext cx="1838965" cy="26161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4.898</a:t>
            </a:r>
          </a:p>
          <a:p>
            <a:pPr algn="ctr"/>
            <a:r>
              <a:rPr lang="it-IT" sz="3200" dirty="0">
                <a:solidFill>
                  <a:srgbClr val="0000FF"/>
                </a:solidFill>
                <a:latin typeface="Comic Sans MS" panose="030F0702030302020204" pitchFamily="66" charset="0"/>
              </a:rPr>
              <a:t>di cui</a:t>
            </a:r>
          </a:p>
          <a:p>
            <a:pPr algn="ctr"/>
            <a:r>
              <a:rPr lang="it-IT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696 </a:t>
            </a:r>
          </a:p>
          <a:p>
            <a:pPr algn="ctr"/>
            <a:r>
              <a:rPr lang="it-IT" sz="3600" dirty="0">
                <a:solidFill>
                  <a:srgbClr val="0000FF"/>
                </a:solidFill>
                <a:latin typeface="Comic Sans MS" panose="030F0702030302020204" pitchFamily="66" charset="0"/>
              </a:rPr>
              <a:t>&lt;18aa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528829" y="6518086"/>
            <a:ext cx="21836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00" dirty="0">
                <a:latin typeface="Century Gothic" pitchFamily="34" charset="0"/>
              </a:rPr>
              <a:t>Fonte: Record Linkage al 31.12.2021</a:t>
            </a:r>
          </a:p>
        </p:txBody>
      </p:sp>
      <p:grpSp>
        <p:nvGrpSpPr>
          <p:cNvPr id="2" name="Gruppo 4"/>
          <p:cNvGrpSpPr>
            <a:grpSpLocks/>
          </p:cNvGrpSpPr>
          <p:nvPr/>
        </p:nvGrpSpPr>
        <p:grpSpPr bwMode="auto">
          <a:xfrm>
            <a:off x="1524000" y="214290"/>
            <a:ext cx="8750298" cy="428628"/>
            <a:chOff x="-634" y="214033"/>
            <a:chExt cx="8750795" cy="428901"/>
          </a:xfrm>
        </p:grpSpPr>
        <p:sp>
          <p:nvSpPr>
            <p:cNvPr id="13" name="CasellaDiTesto 12"/>
            <p:cNvSpPr txBox="1"/>
            <p:nvPr/>
          </p:nvSpPr>
          <p:spPr>
            <a:xfrm>
              <a:off x="142218" y="214033"/>
              <a:ext cx="8607943" cy="4003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it-IT" sz="2000" cap="small" dirty="0">
                  <a:solidFill>
                    <a:srgbClr val="336699"/>
                  </a:solidFill>
                  <a:latin typeface="Century Gothic" pitchFamily="34" charset="0"/>
                  <a:cs typeface="Arial" charset="0"/>
                </a:rPr>
                <a:t>Casi Prevalenti per categoria diagnostica – provincia di Como</a:t>
              </a:r>
            </a:p>
          </p:txBody>
        </p:sp>
        <p:cxnSp>
          <p:nvCxnSpPr>
            <p:cNvPr id="14" name="Connettore 1 13"/>
            <p:cNvCxnSpPr/>
            <p:nvPr/>
          </p:nvCxnSpPr>
          <p:spPr>
            <a:xfrm flipH="1">
              <a:off x="-634" y="642934"/>
              <a:ext cx="74886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952596" y="3786190"/>
          <a:ext cx="8072494" cy="26331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3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6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524"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1. Malattie infettive e parassitarie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Century Gothic" pitchFamily="34" charset="0"/>
                        </a:rPr>
                        <a:t>9. Malattie del sistema circolatorio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Century Gothic" pitchFamily="34" charset="0"/>
                        </a:rPr>
                        <a:t>2. Tumori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10. Malattie dell’apparato respiratorio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441"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3.</a:t>
                      </a:r>
                      <a:r>
                        <a:rPr lang="it-IT" sz="1000" b="0" baseline="0" dirty="0">
                          <a:latin typeface="Century Gothic" pitchFamily="34" charset="0"/>
                        </a:rPr>
                        <a:t> Malattie delle ghiandole endocrine</a:t>
                      </a:r>
                      <a:endParaRPr lang="it-IT" sz="1000" b="0" dirty="0">
                        <a:latin typeface="Century Gothic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11. Malattie dell’apparato digerente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441"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4. Malattie del metabolismo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12. Malattie dell’apparato genito-urinario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441"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5. Malattie del sistema immunitario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13. Malattie della cute e del tessuto sottocutaneo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Century Gothic" pitchFamily="34" charset="0"/>
                        </a:rPr>
                        <a:t>6. Malattie del sangue e degli organi ematopoietici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14. Malattie del sistema </a:t>
                      </a:r>
                      <a:r>
                        <a:rPr lang="it-IT" sz="1000" b="0" dirty="0" err="1">
                          <a:latin typeface="Century Gothic" pitchFamily="34" charset="0"/>
                        </a:rPr>
                        <a:t>osteomuscolare</a:t>
                      </a:r>
                      <a:r>
                        <a:rPr lang="it-IT" sz="1000" b="0" baseline="0" dirty="0">
                          <a:latin typeface="Century Gothic" pitchFamily="34" charset="0"/>
                        </a:rPr>
                        <a:t> e del tessuto connettivo</a:t>
                      </a:r>
                      <a:endParaRPr lang="it-IT" sz="1000" b="0" dirty="0">
                        <a:latin typeface="Century Gothic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804"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7. Malattie del sistema nervoso centrale e periferico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Century Gothic" pitchFamily="34" charset="0"/>
                        </a:rPr>
                        <a:t>15. Malformazioni congenite, </a:t>
                      </a:r>
                      <a:r>
                        <a:rPr lang="it-IT" sz="1000" b="0" dirty="0" err="1">
                          <a:latin typeface="Century Gothic" pitchFamily="34" charset="0"/>
                        </a:rPr>
                        <a:t>cromosomopatie</a:t>
                      </a:r>
                      <a:r>
                        <a:rPr lang="it-IT" sz="1000" b="0" dirty="0">
                          <a:latin typeface="Century Gothic" pitchFamily="34" charset="0"/>
                        </a:rPr>
                        <a:t> e sindromi</a:t>
                      </a:r>
                      <a:r>
                        <a:rPr lang="it-IT" sz="1000" b="0" baseline="0" dirty="0">
                          <a:latin typeface="Century Gothic" pitchFamily="34" charset="0"/>
                        </a:rPr>
                        <a:t> genetiche</a:t>
                      </a:r>
                      <a:endParaRPr lang="it-IT" sz="1000" b="0" dirty="0">
                        <a:latin typeface="Century Gothic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dirty="0">
                          <a:latin typeface="Century Gothic" pitchFamily="34" charset="0"/>
                        </a:rPr>
                        <a:t>8. Malattie dell’apparato visivo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sz="1000" b="0" dirty="0">
                          <a:latin typeface="Century Gothic" pitchFamily="34" charset="0"/>
                        </a:rPr>
                        <a:t>16. Alcuni condizioni morbose di origine perinatale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Grafico 7"/>
          <p:cNvGraphicFramePr/>
          <p:nvPr/>
        </p:nvGraphicFramePr>
        <p:xfrm>
          <a:off x="1952597" y="957263"/>
          <a:ext cx="8072493" cy="2757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A7CA364A-7A0E-CF22-E5B7-B09EAE998612}"/>
              </a:ext>
            </a:extLst>
          </p:cNvPr>
          <p:cNvSpPr/>
          <p:nvPr/>
        </p:nvSpPr>
        <p:spPr>
          <a:xfrm>
            <a:off x="5950226" y="5579165"/>
            <a:ext cx="3922644" cy="4928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B332A75-F10F-128A-225A-13F620F3506B}"/>
              </a:ext>
            </a:extLst>
          </p:cNvPr>
          <p:cNvSpPr/>
          <p:nvPr/>
        </p:nvSpPr>
        <p:spPr>
          <a:xfrm>
            <a:off x="1952596" y="4664764"/>
            <a:ext cx="3547056" cy="2915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61300F5-CE43-BBA0-D598-EFC53A4DA5A5}"/>
              </a:ext>
            </a:extLst>
          </p:cNvPr>
          <p:cNvSpPr/>
          <p:nvPr/>
        </p:nvSpPr>
        <p:spPr>
          <a:xfrm>
            <a:off x="1952596" y="5194941"/>
            <a:ext cx="3653074" cy="384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iovane famiglia in abiti domestici su giallo arancione in quarantena con pizza italiana peperoni buoni rapporti familiari">
            <a:extLst>
              <a:ext uri="{FF2B5EF4-FFF2-40B4-BE49-F238E27FC236}">
                <a16:creationId xmlns:a16="http://schemas.microsoft.com/office/drawing/2014/main" id="{E6622E0D-0B8A-04D0-66EC-76A8471A3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88" y="480540"/>
            <a:ext cx="9077738" cy="604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1342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1112</Words>
  <Application>Microsoft Office PowerPoint</Application>
  <PresentationFormat>Widescreen</PresentationFormat>
  <Paragraphs>205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8" baseType="lpstr">
      <vt:lpstr>Arial</vt:lpstr>
      <vt:lpstr>Calibri</vt:lpstr>
      <vt:lpstr>Calibri Light</vt:lpstr>
      <vt:lpstr>Century Gothic</vt:lpstr>
      <vt:lpstr>Comic Sans</vt:lpstr>
      <vt:lpstr>Comic Sans MS</vt:lpstr>
      <vt:lpstr>Trebuchet MS</vt:lpstr>
      <vt:lpstr>Tema di Office</vt:lpstr>
      <vt:lpstr>Le malattie rare in età pediatrica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Percorso sanitario  del bambino con malattia rara</vt:lpstr>
      <vt:lpstr>Genesi del sospetto diagnostico</vt:lpstr>
      <vt:lpstr>Diagnosi immediata</vt:lpstr>
      <vt:lpstr>Se la diagnosi non è immediata =&gt; chi genera il sospetto ?</vt:lpstr>
      <vt:lpstr>Vissuti contrastanti della famiglia</vt:lpstr>
      <vt:lpstr>Necessità di un accompagnamento anche emotivo alla formulazione del sospetto diagnostico</vt:lpstr>
      <vt:lpstr>Attivazione dell’iter diagnostico</vt:lpstr>
      <vt:lpstr>Presentazione standard di PowerPoint</vt:lpstr>
      <vt:lpstr>Presentazione standard di PowerPoint</vt:lpstr>
      <vt:lpstr>Luccio imperiale</vt:lpstr>
      <vt:lpstr>Presentazione standard di PowerPoint</vt:lpstr>
      <vt:lpstr>Presentazione standard di PowerPoint</vt:lpstr>
      <vt:lpstr>Presentazione standard di PowerPoint</vt:lpstr>
      <vt:lpstr>Cariotipo molecolare (array CGH)</vt:lpstr>
      <vt:lpstr>Presentazione standard di PowerPoint</vt:lpstr>
      <vt:lpstr>Tecnologica Next Generation Sequencing (NGS)=&gt;  analisi di più geni in parallelo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Uele e Cinzia</vt:lpstr>
      <vt:lpstr>Presentazione standard di PowerPoint</vt:lpstr>
      <vt:lpstr>Presentazione standard di PowerPoint</vt:lpstr>
      <vt:lpstr>Presentazione standard di PowerPoint</vt:lpstr>
      <vt:lpstr>«Il mostro ora ha un nome»</vt:lpstr>
      <vt:lpstr>Conseguenze per la famiglia  sul piano emotivo</vt:lpstr>
      <vt:lpstr>Diritto del paziente  e della sua famiglia</vt:lpstr>
      <vt:lpstr>Presentazione standard di PowerPoint</vt:lpstr>
      <vt:lpstr>Presentazione standard di PowerPoint</vt:lpstr>
      <vt:lpstr>Presentazione standard di PowerPoint</vt:lpstr>
      <vt:lpstr>Elementi indispensabili</vt:lpstr>
      <vt:lpstr>Diagnosi = punto di partenza</vt:lpstr>
      <vt:lpstr>Non di sola medicina vive l’uomo…….</vt:lpstr>
      <vt:lpstr>Presentazione standard di PowerPoint</vt:lpstr>
      <vt:lpstr>Pediatria della disabilità = pediatria….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angelo selicorni</dc:creator>
  <cp:lastModifiedBy>Francesca Milella - Ordine Medici e Odontoiatri Como</cp:lastModifiedBy>
  <cp:revision>7</cp:revision>
  <dcterms:created xsi:type="dcterms:W3CDTF">2023-02-23T06:34:05Z</dcterms:created>
  <dcterms:modified xsi:type="dcterms:W3CDTF">2023-03-03T10:16:34Z</dcterms:modified>
</cp:coreProperties>
</file>