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256" r:id="rId2"/>
    <p:sldId id="269" r:id="rId3"/>
    <p:sldId id="258" r:id="rId4"/>
    <p:sldId id="261" r:id="rId5"/>
    <p:sldId id="712" r:id="rId6"/>
    <p:sldId id="714" r:id="rId7"/>
    <p:sldId id="715" r:id="rId8"/>
    <p:sldId id="713" r:id="rId9"/>
    <p:sldId id="262" r:id="rId10"/>
    <p:sldId id="267" r:id="rId11"/>
    <p:sldId id="264" r:id="rId12"/>
    <p:sldId id="266" r:id="rId13"/>
    <p:sldId id="265" r:id="rId14"/>
    <p:sldId id="263" r:id="rId15"/>
    <p:sldId id="26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1B56B"/>
    <a:srgbClr val="F09415"/>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474" autoAdjust="0"/>
  </p:normalViewPr>
  <p:slideViewPr>
    <p:cSldViewPr snapToGrid="0">
      <p:cViewPr varScale="1">
        <p:scale>
          <a:sx n="71" d="100"/>
          <a:sy n="71"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B9E44E-8C01-466C-BFC7-4B4D2B570E9B}" type="datetimeFigureOut">
              <a:rPr lang="it-IT" smtClean="0"/>
              <a:t>21/02/2023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06924A-9B03-49B3-8B27-D6E46819B334}" type="slidenum">
              <a:rPr lang="it-IT" smtClean="0"/>
              <a:t>‹N›</a:t>
            </a:fld>
            <a:endParaRPr lang="it-IT"/>
          </a:p>
        </p:txBody>
      </p:sp>
    </p:spTree>
    <p:extLst>
      <p:ext uri="{BB962C8B-B14F-4D97-AF65-F5344CB8AC3E}">
        <p14:creationId xmlns:p14="http://schemas.microsoft.com/office/powerpoint/2010/main" val="3700983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Buongiorno a tutti, ringrazio il dottor Spata, Sangiorgi e tutti gli organizzatori per l’invito a questo incontro,</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ma soprattutto per l’impegno a mantenere alta l’attenzione sui temi della salute con questa iniziativa.</a:t>
            </a:r>
          </a:p>
          <a:p>
            <a:endParaRPr lang="it-IT" dirty="0"/>
          </a:p>
        </p:txBody>
      </p:sp>
      <p:sp>
        <p:nvSpPr>
          <p:cNvPr id="4" name="Segnaposto numero diapositiva 3"/>
          <p:cNvSpPr>
            <a:spLocks noGrp="1"/>
          </p:cNvSpPr>
          <p:nvPr>
            <p:ph type="sldNum" sz="quarter" idx="5"/>
          </p:nvPr>
        </p:nvSpPr>
        <p:spPr/>
        <p:txBody>
          <a:bodyPr/>
          <a:lstStyle/>
          <a:p>
            <a:fld id="{D006924A-9B03-49B3-8B27-D6E46819B334}" type="slidenum">
              <a:rPr lang="it-IT" smtClean="0"/>
              <a:t>1</a:t>
            </a:fld>
            <a:endParaRPr lang="it-IT"/>
          </a:p>
        </p:txBody>
      </p:sp>
    </p:spTree>
    <p:extLst>
      <p:ext uri="{BB962C8B-B14F-4D97-AF65-F5344CB8AC3E}">
        <p14:creationId xmlns:p14="http://schemas.microsoft.com/office/powerpoint/2010/main" val="13728812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Tra le indagini menzionate i test di funzionalità respiratoria rappresentano quelle che sono maggiormente in grado di darci un’idea di come stanno i nostri polmoni.</a:t>
            </a:r>
          </a:p>
          <a:p>
            <a:r>
              <a:rPr lang="it-IT" dirty="0"/>
              <a:t>Ne esistono di diversi, che forniscono informazioni su vari aspetti della salute respiratoria, dalla misurazione dei flussi e volumi polmonari alla capacità di diffusione alveolo-capillare (in altri termini di quanto i polmoni siano in grado di far entrare ossigeno e uscire anidride carbonica) o alla valutazione dell’insufficienza respiratoria latente (ovvero durante l’esercizio o il riposo notturno).</a:t>
            </a:r>
          </a:p>
        </p:txBody>
      </p:sp>
      <p:sp>
        <p:nvSpPr>
          <p:cNvPr id="4" name="Segnaposto numero diapositiva 3"/>
          <p:cNvSpPr>
            <a:spLocks noGrp="1"/>
          </p:cNvSpPr>
          <p:nvPr>
            <p:ph type="sldNum" sz="quarter" idx="5"/>
          </p:nvPr>
        </p:nvSpPr>
        <p:spPr/>
        <p:txBody>
          <a:bodyPr/>
          <a:lstStyle/>
          <a:p>
            <a:fld id="{D006924A-9B03-49B3-8B27-D6E46819B334}" type="slidenum">
              <a:rPr lang="it-IT" smtClean="0"/>
              <a:t>10</a:t>
            </a:fld>
            <a:endParaRPr lang="it-IT"/>
          </a:p>
        </p:txBody>
      </p:sp>
    </p:spTree>
    <p:extLst>
      <p:ext uri="{BB962C8B-B14F-4D97-AF65-F5344CB8AC3E}">
        <p14:creationId xmlns:p14="http://schemas.microsoft.com/office/powerpoint/2010/main" val="3630177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Rimanere fisicamente attivi </a:t>
            </a:r>
          </a:p>
          <a:p>
            <a:endParaRPr lang="it-IT" dirty="0"/>
          </a:p>
          <a:p>
            <a:r>
              <a:rPr lang="it-IT" dirty="0"/>
              <a:t>Questo può essere svolto autonomamente o nell’ambito di programmi riabilitativi </a:t>
            </a:r>
          </a:p>
          <a:p>
            <a:r>
              <a:rPr lang="it-IT" dirty="0"/>
              <a:t>Nelle forme di maggiore compromissione fisica, </a:t>
            </a:r>
          </a:p>
          <a:p>
            <a:r>
              <a:rPr lang="it-IT" dirty="0"/>
              <a:t>TERAPIA OCCUPAZIONALE che aita a </a:t>
            </a:r>
            <a:r>
              <a:rPr lang="it-IT" b="0" i="0" dirty="0">
                <a:solidFill>
                  <a:srgbClr val="202122"/>
                </a:solidFill>
                <a:effectLst/>
                <a:latin typeface="Arial" panose="020B0604020202020204" pitchFamily="34" charset="0"/>
              </a:rPr>
              <a:t>recuperare la capacità di svolgere le attività della vita quotidiana e lavorativa delle persone </a:t>
            </a:r>
          </a:p>
          <a:p>
            <a:r>
              <a:rPr lang="it-IT" b="0" i="0" dirty="0">
                <a:solidFill>
                  <a:srgbClr val="202122"/>
                </a:solidFill>
                <a:effectLst/>
                <a:latin typeface="Arial" panose="020B0604020202020204" pitchFamily="34" charset="0"/>
              </a:rPr>
              <a:t>Supporto psicologico in tutte quelle situazioni in cui l’infezione o il ricovero ha stravolto la propria vita o ha indotto la comparsa di ansia e/o turbe dell’umore</a:t>
            </a:r>
            <a:endParaRPr lang="it-IT" dirty="0"/>
          </a:p>
        </p:txBody>
      </p:sp>
      <p:sp>
        <p:nvSpPr>
          <p:cNvPr id="4" name="Segnaposto numero diapositiva 3"/>
          <p:cNvSpPr>
            <a:spLocks noGrp="1"/>
          </p:cNvSpPr>
          <p:nvPr>
            <p:ph type="sldNum" sz="quarter" idx="5"/>
          </p:nvPr>
        </p:nvSpPr>
        <p:spPr/>
        <p:txBody>
          <a:bodyPr/>
          <a:lstStyle/>
          <a:p>
            <a:fld id="{D006924A-9B03-49B3-8B27-D6E46819B334}" type="slidenum">
              <a:rPr lang="it-IT" smtClean="0"/>
              <a:t>11</a:t>
            </a:fld>
            <a:endParaRPr lang="it-IT"/>
          </a:p>
        </p:txBody>
      </p:sp>
    </p:spTree>
    <p:extLst>
      <p:ext uri="{BB962C8B-B14F-4D97-AF65-F5344CB8AC3E}">
        <p14:creationId xmlns:p14="http://schemas.microsoft.com/office/powerpoint/2010/main" val="1444995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Tra i trattamenti sintomatici della dispnea includiamo esercizi respiratori, …</a:t>
            </a:r>
          </a:p>
        </p:txBody>
      </p:sp>
      <p:sp>
        <p:nvSpPr>
          <p:cNvPr id="4" name="Segnaposto numero diapositiva 3"/>
          <p:cNvSpPr>
            <a:spLocks noGrp="1"/>
          </p:cNvSpPr>
          <p:nvPr>
            <p:ph type="sldNum" sz="quarter" idx="5"/>
          </p:nvPr>
        </p:nvSpPr>
        <p:spPr/>
        <p:txBody>
          <a:bodyPr/>
          <a:lstStyle/>
          <a:p>
            <a:fld id="{D006924A-9B03-49B3-8B27-D6E46819B334}" type="slidenum">
              <a:rPr lang="it-IT" smtClean="0"/>
              <a:t>12</a:t>
            </a:fld>
            <a:endParaRPr lang="it-IT"/>
          </a:p>
        </p:txBody>
      </p:sp>
    </p:spTree>
    <p:extLst>
      <p:ext uri="{BB962C8B-B14F-4D97-AF65-F5344CB8AC3E}">
        <p14:creationId xmlns:p14="http://schemas.microsoft.com/office/powerpoint/2010/main" val="1175136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Ancora </a:t>
            </a:r>
          </a:p>
        </p:txBody>
      </p:sp>
      <p:sp>
        <p:nvSpPr>
          <p:cNvPr id="4" name="Segnaposto numero diapositiva 3"/>
          <p:cNvSpPr>
            <a:spLocks noGrp="1"/>
          </p:cNvSpPr>
          <p:nvPr>
            <p:ph type="sldNum" sz="quarter" idx="5"/>
          </p:nvPr>
        </p:nvSpPr>
        <p:spPr/>
        <p:txBody>
          <a:bodyPr/>
          <a:lstStyle/>
          <a:p>
            <a:fld id="{D006924A-9B03-49B3-8B27-D6E46819B334}" type="slidenum">
              <a:rPr lang="it-IT" smtClean="0"/>
              <a:t>13</a:t>
            </a:fld>
            <a:endParaRPr lang="it-IT"/>
          </a:p>
        </p:txBody>
      </p:sp>
    </p:spTree>
    <p:extLst>
      <p:ext uri="{BB962C8B-B14F-4D97-AF65-F5344CB8AC3E}">
        <p14:creationId xmlns:p14="http://schemas.microsoft.com/office/powerpoint/2010/main" val="3380920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Se vogliamo riassumere,</a:t>
            </a:r>
          </a:p>
          <a:p>
            <a:r>
              <a:rPr lang="it-IT" dirty="0"/>
              <a:t>I sintomi respiratori del long COVID </a:t>
            </a:r>
          </a:p>
          <a:p>
            <a:r>
              <a:rPr lang="it-IT" dirty="0"/>
              <a:t>Hanno correlazione con l’estensione del danno polmonare acuto</a:t>
            </a:r>
          </a:p>
          <a:p>
            <a:r>
              <a:rPr lang="it-IT" dirty="0"/>
              <a:t>Possono richiedere molti mesi per migliorare o scomparire</a:t>
            </a:r>
          </a:p>
          <a:p>
            <a:r>
              <a:rPr lang="it-IT" dirty="0"/>
              <a:t>Possono essere prevenuti attraverso la vaccinazione</a:t>
            </a:r>
          </a:p>
        </p:txBody>
      </p:sp>
      <p:sp>
        <p:nvSpPr>
          <p:cNvPr id="4" name="Segnaposto numero diapositiva 3"/>
          <p:cNvSpPr>
            <a:spLocks noGrp="1"/>
          </p:cNvSpPr>
          <p:nvPr>
            <p:ph type="sldNum" sz="quarter" idx="5"/>
          </p:nvPr>
        </p:nvSpPr>
        <p:spPr/>
        <p:txBody>
          <a:bodyPr/>
          <a:lstStyle/>
          <a:p>
            <a:fld id="{D006924A-9B03-49B3-8B27-D6E46819B334}" type="slidenum">
              <a:rPr lang="it-IT" smtClean="0"/>
              <a:t>14</a:t>
            </a:fld>
            <a:endParaRPr lang="it-IT"/>
          </a:p>
        </p:txBody>
      </p:sp>
    </p:spTree>
    <p:extLst>
      <p:ext uri="{BB962C8B-B14F-4D97-AF65-F5344CB8AC3E}">
        <p14:creationId xmlns:p14="http://schemas.microsoft.com/office/powerpoint/2010/main" val="18321150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Prima di essere attribuiti al long covid è importante escludere altre cause.</a:t>
            </a:r>
          </a:p>
          <a:p>
            <a:r>
              <a:rPr lang="it-IT" dirty="0"/>
              <a:t>Possono essere approfonditi con test di funzionalità respiratoria che aiutano a comprenderne la natura, stimare la gravità e documentare i progressi nel tempo.</a:t>
            </a:r>
          </a:p>
          <a:p>
            <a:r>
              <a:rPr lang="it-IT" dirty="0"/>
              <a:t>E infine possono giovare di trattamenti sintomatici.</a:t>
            </a:r>
          </a:p>
          <a:p>
            <a:r>
              <a:rPr lang="it-IT" dirty="0"/>
              <a:t>Ringrazio per l’attenzione e cedo la parola al dott. C per il prossimo intervento.</a:t>
            </a:r>
          </a:p>
          <a:p>
            <a:endParaRPr lang="it-IT" dirty="0"/>
          </a:p>
          <a:p>
            <a:r>
              <a:rPr lang="it-IT" dirty="0"/>
              <a:t>https://www.nebraskamed.com/COVID/covid-lung-fibrosis-what-is-it-and-is-it-reversible</a:t>
            </a:r>
          </a:p>
          <a:p>
            <a:endParaRPr lang="it-IT" dirty="0"/>
          </a:p>
        </p:txBody>
      </p:sp>
      <p:sp>
        <p:nvSpPr>
          <p:cNvPr id="4" name="Segnaposto numero diapositiva 3"/>
          <p:cNvSpPr>
            <a:spLocks noGrp="1"/>
          </p:cNvSpPr>
          <p:nvPr>
            <p:ph type="sldNum" sz="quarter" idx="5"/>
          </p:nvPr>
        </p:nvSpPr>
        <p:spPr/>
        <p:txBody>
          <a:bodyPr/>
          <a:lstStyle/>
          <a:p>
            <a:fld id="{D006924A-9B03-49B3-8B27-D6E46819B334}" type="slidenum">
              <a:rPr lang="it-IT" smtClean="0"/>
              <a:t>15</a:t>
            </a:fld>
            <a:endParaRPr lang="it-IT"/>
          </a:p>
        </p:txBody>
      </p:sp>
    </p:spTree>
    <p:extLst>
      <p:ext uri="{BB962C8B-B14F-4D97-AF65-F5344CB8AC3E}">
        <p14:creationId xmlns:p14="http://schemas.microsoft.com/office/powerpoint/2010/main" val="4182417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a:effectLst/>
                <a:latin typeface="Calibri" panose="020F0502020204030204" pitchFamily="34" charset="0"/>
                <a:ea typeface="Calibri" panose="020F0502020204030204" pitchFamily="34" charset="0"/>
                <a:cs typeface="Times New Roman" panose="02020603050405020304" pitchFamily="18" charset="0"/>
              </a:rPr>
              <a:t>Vado dritto all’argomento che affronteremo, ovvero il cosiddetto </a:t>
            </a:r>
            <a:r>
              <a:rPr lang="it-IT" sz="1200" b="1" dirty="0">
                <a:effectLst/>
                <a:latin typeface="Calibri" panose="020F0502020204030204" pitchFamily="34" charset="0"/>
                <a:ea typeface="Calibri" panose="020F0502020204030204" pitchFamily="34" charset="0"/>
                <a:cs typeface="Times New Roman" panose="02020603050405020304" pitchFamily="18" charset="0"/>
              </a:rPr>
              <a:t>long-covid</a:t>
            </a:r>
            <a:r>
              <a:rPr lang="it-IT" sz="1200" dirty="0">
                <a:effectLst/>
                <a:latin typeface="Calibri" panose="020F0502020204030204" pitchFamily="34" charset="0"/>
                <a:ea typeface="Calibri" panose="020F0502020204030204" pitchFamily="34" charset="0"/>
                <a:cs typeface="Times New Roman" panose="02020603050405020304" pitchFamily="18" charset="0"/>
              </a:rPr>
              <a:t>, chiamato anche post COVID </a:t>
            </a:r>
            <a:r>
              <a:rPr lang="it-IT" sz="1200" dirty="0" err="1">
                <a:effectLst/>
                <a:latin typeface="Calibri" panose="020F0502020204030204" pitchFamily="34" charset="0"/>
                <a:ea typeface="Calibri" panose="020F0502020204030204" pitchFamily="34" charset="0"/>
                <a:cs typeface="Times New Roman" panose="02020603050405020304" pitchFamily="18" charset="0"/>
              </a:rPr>
              <a:t>syndrome</a:t>
            </a:r>
            <a:r>
              <a:rPr lang="it-IT" sz="1200" dirty="0">
                <a:effectLst/>
                <a:latin typeface="Calibri" panose="020F0502020204030204" pitchFamily="34" charset="0"/>
                <a:ea typeface="Calibri" panose="020F0502020204030204" pitchFamily="34" charset="0"/>
                <a:cs typeface="Times New Roman" panose="02020603050405020304" pitchFamily="18" charset="0"/>
              </a:rPr>
              <a:t> o ancora </a:t>
            </a:r>
            <a:r>
              <a:rPr lang="it-IT" sz="1200" dirty="0" err="1">
                <a:effectLst/>
                <a:latin typeface="Calibri" panose="020F0502020204030204" pitchFamily="34" charset="0"/>
                <a:ea typeface="Calibri" panose="020F0502020204030204" pitchFamily="34" charset="0"/>
                <a:cs typeface="Times New Roman" panose="02020603050405020304" pitchFamily="18" charset="0"/>
              </a:rPr>
              <a:t>chronic</a:t>
            </a:r>
            <a:r>
              <a:rPr lang="it-IT" sz="1200" dirty="0">
                <a:effectLst/>
                <a:latin typeface="Calibri" panose="020F0502020204030204" pitchFamily="34" charset="0"/>
                <a:ea typeface="Calibri" panose="020F0502020204030204" pitchFamily="34" charset="0"/>
                <a:cs typeface="Times New Roman" panose="02020603050405020304" pitchFamily="18" charset="0"/>
              </a:rPr>
              <a:t> COVID, e che fa riferimento ad alcuni effetti a lungo termine dell’infezione da parte del virus SARS-CoV-2.</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a:effectLst/>
                <a:latin typeface="Calibri" panose="020F0502020204030204" pitchFamily="34" charset="0"/>
                <a:ea typeface="Calibri" panose="020F0502020204030204" pitchFamily="34" charset="0"/>
                <a:cs typeface="Times New Roman" panose="02020603050405020304" pitchFamily="18" charset="0"/>
              </a:rPr>
              <a:t>Secondo la definizione dell’organizzazione mondiale della sanità questo termine indica sintomi che persistono oltre 3 mesi dopo la diagnosi di infezione acuta e che non trovano alcuna spiegazione alternativa.</a:t>
            </a:r>
          </a:p>
        </p:txBody>
      </p:sp>
      <p:sp>
        <p:nvSpPr>
          <p:cNvPr id="4" name="Segnaposto numero diapositiva 3"/>
          <p:cNvSpPr>
            <a:spLocks noGrp="1"/>
          </p:cNvSpPr>
          <p:nvPr>
            <p:ph type="sldNum" sz="quarter" idx="5"/>
          </p:nvPr>
        </p:nvSpPr>
        <p:spPr/>
        <p:txBody>
          <a:bodyPr/>
          <a:lstStyle/>
          <a:p>
            <a:fld id="{D006924A-9B03-49B3-8B27-D6E46819B334}" type="slidenum">
              <a:rPr lang="it-IT" smtClean="0"/>
              <a:t>2</a:t>
            </a:fld>
            <a:endParaRPr lang="it-IT"/>
          </a:p>
        </p:txBody>
      </p:sp>
    </p:spTree>
    <p:extLst>
      <p:ext uri="{BB962C8B-B14F-4D97-AF65-F5344CB8AC3E}">
        <p14:creationId xmlns:p14="http://schemas.microsoft.com/office/powerpoint/2010/main" val="137078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a:effectLst/>
                <a:latin typeface="Calibri" panose="020F0502020204030204" pitchFamily="34" charset="0"/>
                <a:ea typeface="Calibri" panose="020F0502020204030204" pitchFamily="34" charset="0"/>
                <a:cs typeface="Times New Roman" panose="02020603050405020304" pitchFamily="18" charset="0"/>
              </a:rPr>
              <a:t>In particolare, da pneumologo mi soffermerò sulle sequele che la malattia COVID-19 può produrre sull’apparato respiratorio.</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a:p>
            <a:r>
              <a:rPr lang="it-IT" sz="1200" dirty="0">
                <a:effectLst/>
                <a:latin typeface="Calibri" panose="020F0502020204030204" pitchFamily="34" charset="0"/>
                <a:ea typeface="Calibri" panose="020F0502020204030204" pitchFamily="34" charset="0"/>
                <a:cs typeface="Times New Roman" panose="02020603050405020304" pitchFamily="18" charset="0"/>
              </a:rPr>
              <a:t>Sappiamo che il coronavirus si trasmette attraverso micro goccioline disperse nell’aria e inalate, e i polmoni </a:t>
            </a:r>
            <a:r>
              <a:rPr lang="it-IT" dirty="0"/>
              <a:t>sono il suo principale bersaglio.</a:t>
            </a:r>
          </a:p>
          <a:p>
            <a:r>
              <a:rPr lang="it-IT" dirty="0"/>
              <a:t>Nelle persone più fragili e soprattutto in epoca </a:t>
            </a:r>
            <a:r>
              <a:rPr lang="it-IT" dirty="0" err="1"/>
              <a:t>pre</a:t>
            </a:r>
            <a:r>
              <a:rPr lang="it-IT" dirty="0"/>
              <a:t>-vaccino, il SARS-CoV2 ha causato moltissimi casi di polmonite interstiziale, che è quella condizione che porta i pazienti ad avere progressiva difficoltà a respirare, tosse e bassi livelli di ossigenazione, spesso con necessità di ricovero, supplemento di ossigeno e nelle situazioni più gravi di ventilazione meccanica non invasiva o invasiva con intubazione.</a:t>
            </a:r>
          </a:p>
          <a:p>
            <a:endParaRPr lang="it-IT" dirty="0"/>
          </a:p>
          <a:p>
            <a:r>
              <a:rPr lang="it-IT" dirty="0"/>
              <a:t>Ne deriva che proprio i polmoni sono gli organi dove possono esitare i segni più importanti anche dopo che l’infezione è stata debellata, che si riflettono in sintomi per molto tempo. </a:t>
            </a:r>
          </a:p>
          <a:p>
            <a:r>
              <a:rPr lang="it-IT" dirty="0"/>
              <a:t>Abbiamo avuto molti pazienti in cui non v’era più traccia di virus, ma in cui il danno polmonare era ancora rilevante e richiedeva cure intensive per diversi giorni o settimane.</a:t>
            </a:r>
          </a:p>
        </p:txBody>
      </p:sp>
      <p:sp>
        <p:nvSpPr>
          <p:cNvPr id="4" name="Segnaposto numero diapositiva 3"/>
          <p:cNvSpPr>
            <a:spLocks noGrp="1"/>
          </p:cNvSpPr>
          <p:nvPr>
            <p:ph type="sldNum" sz="quarter" idx="5"/>
          </p:nvPr>
        </p:nvSpPr>
        <p:spPr/>
        <p:txBody>
          <a:bodyPr/>
          <a:lstStyle/>
          <a:p>
            <a:fld id="{D006924A-9B03-49B3-8B27-D6E46819B334}" type="slidenum">
              <a:rPr lang="it-IT" smtClean="0"/>
              <a:t>3</a:t>
            </a:fld>
            <a:endParaRPr lang="it-IT"/>
          </a:p>
        </p:txBody>
      </p:sp>
    </p:spTree>
    <p:extLst>
      <p:ext uri="{BB962C8B-B14F-4D97-AF65-F5344CB8AC3E}">
        <p14:creationId xmlns:p14="http://schemas.microsoft.com/office/powerpoint/2010/main" val="608260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Queste immagini mostrano come si presenta radiologicamente una polmonite interstiziale da COVID-19.</a:t>
            </a:r>
          </a:p>
          <a:p>
            <a:r>
              <a:rPr lang="it-IT" dirty="0"/>
              <a:t>In condizioni normali alla TAC del torace i polmoni appaiono colore grigio scuro, che qui vediamo solo in minima parte, mentre tutte quelle aree biancastre corrispondono all’infiammazione interstiziale che tipicamente nell’infezione virale coinvolge entrambi i polmoni.</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Questo deriva in parte da un’eccessiva risposta del sistema immunitario (quella che è stata chiamata tempesta </a:t>
            </a:r>
            <a:r>
              <a:rPr lang="it-IT" dirty="0" err="1"/>
              <a:t>citochinica</a:t>
            </a:r>
            <a:r>
              <a:rPr lang="it-IT" dirty="0"/>
              <a:t>) e che può arrivare ad innescare un processo drammatico di ARDS cioè sindrome da distress respiratorio acuto che è causa di una gravissima insufficienza respiratoria con elevato rischio di morte nonostante ventilazione meccanica e ossigenoterapia ad alti flussi.</a:t>
            </a:r>
          </a:p>
        </p:txBody>
      </p:sp>
      <p:sp>
        <p:nvSpPr>
          <p:cNvPr id="4" name="Segnaposto numero diapositiva 3"/>
          <p:cNvSpPr>
            <a:spLocks noGrp="1"/>
          </p:cNvSpPr>
          <p:nvPr>
            <p:ph type="sldNum" sz="quarter" idx="5"/>
          </p:nvPr>
        </p:nvSpPr>
        <p:spPr/>
        <p:txBody>
          <a:bodyPr/>
          <a:lstStyle/>
          <a:p>
            <a:fld id="{D006924A-9B03-49B3-8B27-D6E46819B334}" type="slidenum">
              <a:rPr lang="it-IT" smtClean="0"/>
              <a:t>4</a:t>
            </a:fld>
            <a:endParaRPr lang="it-IT"/>
          </a:p>
        </p:txBody>
      </p:sp>
    </p:spTree>
    <p:extLst>
      <p:ext uri="{BB962C8B-B14F-4D97-AF65-F5344CB8AC3E}">
        <p14:creationId xmlns:p14="http://schemas.microsoft.com/office/powerpoint/2010/main" val="3209357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Cos’è questo interstizio polmonare che viene sovvertito dal COVID19?</a:t>
            </a:r>
          </a:p>
          <a:p>
            <a:r>
              <a:rPr lang="it-IT" dirty="0"/>
              <a:t>Si tratta di un tessuto sottilissimo che separa l’aria che incameriamo respirando e il sangue che viene mandato dal cuore agli alveoli polmonari per essere ossigenato.</a:t>
            </a:r>
          </a:p>
          <a:p>
            <a:endParaRPr lang="it-IT" dirty="0"/>
          </a:p>
          <a:p>
            <a:r>
              <a:rPr lang="it-IT" dirty="0"/>
              <a:t>Nei due polmoni dell’uomo sono presenti mediamente circa 500 milioni di alveoli, la cui superficie interna (nei mammiferi) è circa 1 m2 per kg di peso corporeo.</a:t>
            </a:r>
          </a:p>
          <a:p>
            <a:r>
              <a:rPr lang="it-IT" dirty="0"/>
              <a:t>Significa che una persona di 75 Kg ha </a:t>
            </a:r>
            <a:r>
              <a:rPr lang="en-US" b="0" i="0" dirty="0" err="1">
                <a:solidFill>
                  <a:srgbClr val="202122"/>
                </a:solidFill>
                <a:effectLst/>
                <a:latin typeface="Arial" panose="020B0604020202020204" pitchFamily="34" charset="0"/>
              </a:rPr>
              <a:t>più</a:t>
            </a:r>
            <a:r>
              <a:rPr lang="en-US" b="0" i="0" dirty="0">
                <a:solidFill>
                  <a:srgbClr val="202122"/>
                </a:solidFill>
                <a:effectLst/>
                <a:latin typeface="Arial" panose="020B0604020202020204" pitchFamily="34" charset="0"/>
              </a:rPr>
              <a:t> o </a:t>
            </a:r>
            <a:r>
              <a:rPr lang="en-US" b="0" i="0" dirty="0" err="1">
                <a:solidFill>
                  <a:srgbClr val="202122"/>
                </a:solidFill>
                <a:effectLst/>
                <a:latin typeface="Arial" panose="020B0604020202020204" pitchFamily="34" charset="0"/>
              </a:rPr>
              <a:t>meno</a:t>
            </a:r>
            <a:r>
              <a:rPr lang="en-US" b="0" i="0" dirty="0">
                <a:solidFill>
                  <a:srgbClr val="202122"/>
                </a:solidFill>
                <a:effectLst/>
                <a:latin typeface="Arial" panose="020B0604020202020204" pitchFamily="34" charset="0"/>
              </a:rPr>
              <a:t> a </a:t>
            </a:r>
            <a:r>
              <a:rPr lang="en-US" b="0" i="0" dirty="0" err="1">
                <a:solidFill>
                  <a:srgbClr val="202122"/>
                </a:solidFill>
                <a:effectLst/>
                <a:latin typeface="Arial" panose="020B0604020202020204" pitchFamily="34" charset="0"/>
              </a:rPr>
              <a:t>disposizione</a:t>
            </a:r>
            <a:r>
              <a:rPr lang="en-US" b="0" i="0" dirty="0">
                <a:solidFill>
                  <a:srgbClr val="202122"/>
                </a:solidFill>
                <a:effectLst/>
                <a:latin typeface="Arial" panose="020B0604020202020204" pitchFamily="34" charset="0"/>
              </a:rPr>
              <a:t> circa 75 </a:t>
            </a:r>
            <a:r>
              <a:rPr lang="en-US" b="0" i="0" dirty="0" err="1">
                <a:solidFill>
                  <a:srgbClr val="202122"/>
                </a:solidFill>
                <a:effectLst/>
                <a:latin typeface="Arial" panose="020B0604020202020204" pitchFamily="34" charset="0"/>
              </a:rPr>
              <a:t>metri</a:t>
            </a:r>
            <a:r>
              <a:rPr lang="en-US" b="0" i="0" dirty="0">
                <a:solidFill>
                  <a:srgbClr val="202122"/>
                </a:solidFill>
                <a:effectLst/>
                <a:latin typeface="Arial" panose="020B0604020202020204" pitchFamily="34" charset="0"/>
              </a:rPr>
              <a:t> </a:t>
            </a:r>
            <a:r>
              <a:rPr lang="en-US" b="0" i="0" dirty="0" err="1">
                <a:solidFill>
                  <a:srgbClr val="202122"/>
                </a:solidFill>
                <a:effectLst/>
                <a:latin typeface="Arial" panose="020B0604020202020204" pitchFamily="34" charset="0"/>
              </a:rPr>
              <a:t>quadrati</a:t>
            </a:r>
            <a:r>
              <a:rPr lang="en-US" b="0" i="0" dirty="0">
                <a:solidFill>
                  <a:srgbClr val="202122"/>
                </a:solidFill>
                <a:effectLst/>
                <a:latin typeface="Arial" panose="020B0604020202020204" pitchFamily="34" charset="0"/>
              </a:rPr>
              <a:t> di </a:t>
            </a:r>
            <a:r>
              <a:rPr lang="en-US" b="0" i="0" dirty="0" err="1">
                <a:solidFill>
                  <a:srgbClr val="202122"/>
                </a:solidFill>
                <a:effectLst/>
                <a:latin typeface="Arial" panose="020B0604020202020204" pitchFamily="34" charset="0"/>
              </a:rPr>
              <a:t>superficie</a:t>
            </a:r>
            <a:r>
              <a:rPr lang="en-US" b="0" i="0" dirty="0">
                <a:solidFill>
                  <a:srgbClr val="202122"/>
                </a:solidFill>
                <a:effectLst/>
                <a:latin typeface="Arial" panose="020B0604020202020204" pitchFamily="34" charset="0"/>
              </a:rPr>
              <a:t> per </a:t>
            </a:r>
            <a:r>
              <a:rPr lang="en-US" b="0" i="0" dirty="0" err="1">
                <a:solidFill>
                  <a:srgbClr val="202122"/>
                </a:solidFill>
                <a:effectLst/>
                <a:latin typeface="Arial" panose="020B0604020202020204" pitchFamily="34" charset="0"/>
              </a:rPr>
              <a:t>realizzare</a:t>
            </a:r>
            <a:r>
              <a:rPr lang="en-US" b="0" i="0" dirty="0">
                <a:solidFill>
                  <a:srgbClr val="202122"/>
                </a:solidFill>
                <a:effectLst/>
                <a:latin typeface="Arial" panose="020B0604020202020204" pitchFamily="34" charset="0"/>
              </a:rPr>
              <a:t> </a:t>
            </a:r>
            <a:r>
              <a:rPr lang="en-US" b="0" i="0" dirty="0" err="1">
                <a:solidFill>
                  <a:srgbClr val="202122"/>
                </a:solidFill>
                <a:effectLst/>
                <a:latin typeface="Arial" panose="020B0604020202020204" pitchFamily="34" charset="0"/>
              </a:rPr>
              <a:t>gli</a:t>
            </a:r>
            <a:r>
              <a:rPr lang="en-US" b="0" i="0" dirty="0">
                <a:solidFill>
                  <a:srgbClr val="202122"/>
                </a:solidFill>
                <a:effectLst/>
                <a:latin typeface="Arial" panose="020B0604020202020204" pitchFamily="34" charset="0"/>
              </a:rPr>
              <a:t> </a:t>
            </a:r>
            <a:r>
              <a:rPr lang="en-US" b="0" i="0" dirty="0" err="1">
                <a:solidFill>
                  <a:srgbClr val="202122"/>
                </a:solidFill>
                <a:effectLst/>
                <a:latin typeface="Arial" panose="020B0604020202020204" pitchFamily="34" charset="0"/>
              </a:rPr>
              <a:t>scambi</a:t>
            </a:r>
            <a:r>
              <a:rPr lang="en-US" b="0" i="0" dirty="0">
                <a:solidFill>
                  <a:srgbClr val="202122"/>
                </a:solidFill>
                <a:effectLst/>
                <a:latin typeface="Arial" panose="020B0604020202020204" pitchFamily="34" charset="0"/>
              </a:rPr>
              <a:t> </a:t>
            </a:r>
            <a:r>
              <a:rPr lang="en-US" b="0" i="0" dirty="0" err="1">
                <a:solidFill>
                  <a:srgbClr val="202122"/>
                </a:solidFill>
                <a:effectLst/>
                <a:latin typeface="Arial" panose="020B0604020202020204" pitchFamily="34" charset="0"/>
              </a:rPr>
              <a:t>gassosi</a:t>
            </a:r>
            <a:r>
              <a:rPr lang="en-US" b="0" i="0" dirty="0">
                <a:solidFill>
                  <a:srgbClr val="202122"/>
                </a:solidFill>
                <a:effectLst/>
                <a:latin typeface="Arial" panose="020B0604020202020204" pitchFamily="34" charset="0"/>
              </a:rPr>
              <a:t>, simile a </a:t>
            </a:r>
            <a:r>
              <a:rPr lang="en-US" b="0" i="0" dirty="0" err="1">
                <a:solidFill>
                  <a:srgbClr val="202122"/>
                </a:solidFill>
                <a:effectLst/>
                <a:latin typeface="Arial" panose="020B0604020202020204" pitchFamily="34" charset="0"/>
              </a:rPr>
              <a:t>quella</a:t>
            </a:r>
            <a:r>
              <a:rPr lang="en-US" b="0" i="0" dirty="0">
                <a:solidFill>
                  <a:srgbClr val="202122"/>
                </a:solidFill>
                <a:effectLst/>
                <a:latin typeface="Arial" panose="020B0604020202020204" pitchFamily="34" charset="0"/>
              </a:rPr>
              <a:t> di un campo da badminton </a:t>
            </a:r>
            <a:r>
              <a:rPr lang="en-US" b="0" i="0" dirty="0" err="1">
                <a:solidFill>
                  <a:srgbClr val="202122"/>
                </a:solidFill>
                <a:effectLst/>
                <a:latin typeface="Arial" panose="020B0604020202020204" pitchFamily="34" charset="0"/>
              </a:rPr>
              <a:t>singolo</a:t>
            </a:r>
            <a:r>
              <a:rPr lang="en-US" b="0" i="0" dirty="0">
                <a:solidFill>
                  <a:srgbClr val="202122"/>
                </a:solidFill>
                <a:effectLst/>
                <a:latin typeface="Arial" panose="020B0604020202020204" pitchFamily="34" charset="0"/>
              </a:rPr>
              <a:t>.</a:t>
            </a:r>
            <a:endParaRPr lang="it-IT" dirty="0"/>
          </a:p>
          <a:p>
            <a:endParaRPr lang="it-IT" dirty="0"/>
          </a:p>
          <a:p>
            <a:r>
              <a:rPr lang="it-IT" dirty="0"/>
              <a:t>Nella polmonite interstiziale da COVID-19 (ma anche altre patologie acute o croniche, es. edema polmonare nella fase interstiziale o fibrosi polmonare) si realizza un ispessimento di questo strato che ostacola l’ingresso dell’ossigeno nell’organismo.</a:t>
            </a:r>
          </a:p>
        </p:txBody>
      </p:sp>
      <p:sp>
        <p:nvSpPr>
          <p:cNvPr id="4" name="Segnaposto numero diapositiva 3"/>
          <p:cNvSpPr>
            <a:spLocks noGrp="1"/>
          </p:cNvSpPr>
          <p:nvPr>
            <p:ph type="sldNum" sz="quarter" idx="5"/>
          </p:nvPr>
        </p:nvSpPr>
        <p:spPr/>
        <p:txBody>
          <a:bodyPr/>
          <a:lstStyle/>
          <a:p>
            <a:fld id="{85268EEC-77C8-4A9A-A3DD-EC66F040E5AC}" type="slidenum">
              <a:rPr lang="it-IT" smtClean="0"/>
              <a:t>5</a:t>
            </a:fld>
            <a:endParaRPr lang="it-IT"/>
          </a:p>
        </p:txBody>
      </p:sp>
    </p:spTree>
    <p:extLst>
      <p:ext uri="{BB962C8B-B14F-4D97-AF65-F5344CB8AC3E}">
        <p14:creationId xmlns:p14="http://schemas.microsoft.com/office/powerpoint/2010/main" val="4148678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Dopo una grave polmonite da COVID-19, il tessuto polmone interessato evolve spesso verso una cosiddetta polmonite organizzativa ed infine è possibile che si realizzi un processo di fibrosi che rappresenta l’esito cicatriziale e che può essere permanente.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Una fibrosi </a:t>
            </a:r>
            <a:r>
              <a:rPr lang="it-IT" dirty="0" err="1"/>
              <a:t>post-covid</a:t>
            </a:r>
            <a:r>
              <a:rPr lang="it-IT" dirty="0"/>
              <a:t> è il peggiore degli esiti polmonari della malattia, ma (a differenza di altre forme di fibrosi polmonare) non sembra essere progressivo, anzi gli studi di follow-up hanno mostrato che molte persone hanno anche un certo recupero della funzionalità respiratoria che però può richiedere parecchio tempo, anche 6-12 mesi.</a:t>
            </a:r>
          </a:p>
          <a:p>
            <a:endParaRPr lang="it-IT" dirty="0"/>
          </a:p>
          <a:p>
            <a:r>
              <a:rPr lang="it-IT" dirty="0"/>
              <a:t>Il rischio di fibrosi </a:t>
            </a:r>
            <a:r>
              <a:rPr lang="it-IT" dirty="0" err="1"/>
              <a:t>post-covid</a:t>
            </a:r>
            <a:r>
              <a:rPr lang="it-IT" dirty="0"/>
              <a:t> è maggiore in coloro che hanno sviluppato un polmonite molto estesa, quelli che hanno avuto bisogno di un ricovero prolungato e trattamenti più aggressivi, e nei soggetti di età più avanzata, visto che le capacità riparative e rigenerative possono essere meno efficienti. Tra i più giovani al contrario abbiamo osservato casi di grave polmonite, sopravvissuti all’intubazione e che con il tempo hanno recuperato una funzione respiratoria paragonabile a quella di una persona che non ha mai avuto polmonite da COVID.</a:t>
            </a:r>
          </a:p>
          <a:p>
            <a:endParaRPr lang="it-IT" dirty="0"/>
          </a:p>
          <a:p>
            <a:r>
              <a:rPr lang="it-IT" dirty="0"/>
              <a:t>In pazienti con forme meno gravi di COVID-19 il processo infiammatorio può limitarsi alle vie aeree, dai grossi bronchi ai bronchioli, innescando fenomeni di bronco-costrizione sovrapponibili a quelli dei pazienti asmatici al punto che si ipotizza che l’infezione possa slatentizzare forme di asma precedentemente asintomatiche.</a:t>
            </a:r>
          </a:p>
          <a:p>
            <a:endParaRPr lang="it-IT" dirty="0"/>
          </a:p>
          <a:p>
            <a:endParaRPr lang="it-IT" dirty="0"/>
          </a:p>
          <a:p>
            <a:pPr algn="l"/>
            <a:r>
              <a:rPr lang="en-US" b="1" i="0" dirty="0">
                <a:solidFill>
                  <a:srgbClr val="000000"/>
                </a:solidFill>
                <a:effectLst/>
                <a:latin typeface="Roboto" panose="02000000000000000000" pitchFamily="2" charset="0"/>
              </a:rPr>
              <a:t>Very severe COVID-19 causes tissue damage</a:t>
            </a:r>
          </a:p>
          <a:p>
            <a:pPr algn="l"/>
            <a:r>
              <a:rPr lang="en-US" b="0" i="0" dirty="0">
                <a:solidFill>
                  <a:srgbClr val="000000"/>
                </a:solidFill>
                <a:effectLst/>
                <a:latin typeface="Roboto" panose="02000000000000000000" pitchFamily="2" charset="0"/>
              </a:rPr>
              <a:t>People who need intensive care or have had acute respiratory distress syndrome or ARDS, often experience severe lung dysfunction. ARDS can lead to inflammation or fibrosis in the lungs. These COVID-19 survivors tend to have persistent abnormalities on lung imaging six months to a year after their infection. Some have persistent lung dysfunction, which shows up on pulmonary function testing. And others still need oxygen up to a year or more after their infection. This form of pulmonary fibrosis isn't progressive.</a:t>
            </a:r>
          </a:p>
          <a:p>
            <a:pPr algn="l"/>
            <a:r>
              <a:rPr lang="en-US" b="1" i="0" dirty="0">
                <a:solidFill>
                  <a:srgbClr val="000000"/>
                </a:solidFill>
                <a:effectLst/>
                <a:latin typeface="Roboto" panose="02000000000000000000" pitchFamily="2" charset="0"/>
              </a:rPr>
              <a:t>Less severe COVID-19 causes airway damage</a:t>
            </a:r>
          </a:p>
          <a:p>
            <a:pPr algn="l"/>
            <a:r>
              <a:rPr lang="en-US" b="0" i="0" dirty="0">
                <a:solidFill>
                  <a:srgbClr val="000000"/>
                </a:solidFill>
                <a:effectLst/>
                <a:latin typeface="Roboto" panose="02000000000000000000" pitchFamily="2" charset="0"/>
              </a:rPr>
              <a:t>Other patients had COVID-19, but not a severe case. Their lung fibrosis may be located in their small airways and blood vessels and is harder to detect. They have a persistent cough and shortness of breath. Often, they had pre-existing conditions, like asthma, that was made worse by COVID-19. </a:t>
            </a:r>
          </a:p>
          <a:p>
            <a:br>
              <a:rPr lang="en-US" dirty="0"/>
            </a:br>
            <a:endParaRPr lang="it-IT" dirty="0"/>
          </a:p>
        </p:txBody>
      </p:sp>
      <p:sp>
        <p:nvSpPr>
          <p:cNvPr id="4" name="Segnaposto numero diapositiva 3"/>
          <p:cNvSpPr>
            <a:spLocks noGrp="1"/>
          </p:cNvSpPr>
          <p:nvPr>
            <p:ph type="sldNum" sz="quarter" idx="5"/>
          </p:nvPr>
        </p:nvSpPr>
        <p:spPr/>
        <p:txBody>
          <a:bodyPr/>
          <a:lstStyle/>
          <a:p>
            <a:fld id="{D006924A-9B03-49B3-8B27-D6E46819B334}" type="slidenum">
              <a:rPr lang="it-IT" smtClean="0"/>
              <a:t>6</a:t>
            </a:fld>
            <a:endParaRPr lang="it-IT"/>
          </a:p>
        </p:txBody>
      </p:sp>
    </p:spTree>
    <p:extLst>
      <p:ext uri="{BB962C8B-B14F-4D97-AF65-F5344CB8AC3E}">
        <p14:creationId xmlns:p14="http://schemas.microsoft.com/office/powerpoint/2010/main" val="733205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 pazienti con forme meno gravi di COVID-19 il processo infiammatorio può limitarsi alle vie aeree, dai grossi bronchi ai bronchioli, innescando fenomeni di bronco-costrizione sovrapponibili a quelli dei pazienti asmatici al punto che si ipotizza che l’infezione possa slatentizzare forme di asma precedentemente asintomatiche.</a:t>
            </a:r>
          </a:p>
          <a:p>
            <a:endParaRPr lang="it-IT" dirty="0"/>
          </a:p>
          <a:p>
            <a:endParaRPr lang="it-IT" dirty="0"/>
          </a:p>
          <a:p>
            <a:pPr algn="l"/>
            <a:r>
              <a:rPr lang="en-US" b="1" i="0" dirty="0">
                <a:solidFill>
                  <a:srgbClr val="000000"/>
                </a:solidFill>
                <a:effectLst/>
                <a:latin typeface="Roboto" panose="02000000000000000000" pitchFamily="2" charset="0"/>
              </a:rPr>
              <a:t>Very severe COVID-19 causes tissue damage</a:t>
            </a:r>
          </a:p>
          <a:p>
            <a:pPr algn="l"/>
            <a:r>
              <a:rPr lang="en-US" b="0" i="0" dirty="0">
                <a:solidFill>
                  <a:srgbClr val="000000"/>
                </a:solidFill>
                <a:effectLst/>
                <a:latin typeface="Roboto" panose="02000000000000000000" pitchFamily="2" charset="0"/>
              </a:rPr>
              <a:t>People who need intensive care or have had acute respiratory distress syndrome or ARDS, often experience severe lung dysfunction. ARDS can lead to inflammation or fibrosis in the lungs. These COVID-19 survivors tend to have persistent abnormalities on lung imaging six months to a year after their infection. Some have persistent lung dysfunction, which shows up on pulmonary function testing. And others still need oxygen up to a year or more after their infection. This form of pulmonary fibrosis isn't progressive.</a:t>
            </a:r>
          </a:p>
          <a:p>
            <a:pPr algn="l"/>
            <a:r>
              <a:rPr lang="en-US" b="1" i="0" dirty="0">
                <a:solidFill>
                  <a:srgbClr val="000000"/>
                </a:solidFill>
                <a:effectLst/>
                <a:latin typeface="Roboto" panose="02000000000000000000" pitchFamily="2" charset="0"/>
              </a:rPr>
              <a:t>Less severe COVID-19 causes airway damage</a:t>
            </a:r>
          </a:p>
          <a:p>
            <a:pPr algn="l"/>
            <a:r>
              <a:rPr lang="en-US" b="0" i="0" dirty="0">
                <a:solidFill>
                  <a:srgbClr val="000000"/>
                </a:solidFill>
                <a:effectLst/>
                <a:latin typeface="Roboto" panose="02000000000000000000" pitchFamily="2" charset="0"/>
              </a:rPr>
              <a:t>Other patients had COVID-19, but not a severe case. Their lung fibrosis may be located in their small airways and blood vessels and is harder to detect. They have a persistent cough and shortness of breath. Often, they had pre-existing conditions, like asthma, that was made worse by COVID-19. </a:t>
            </a:r>
          </a:p>
          <a:p>
            <a:br>
              <a:rPr lang="en-US" dirty="0"/>
            </a:br>
            <a:endParaRPr lang="it-IT" dirty="0"/>
          </a:p>
        </p:txBody>
      </p:sp>
      <p:sp>
        <p:nvSpPr>
          <p:cNvPr id="4" name="Segnaposto numero diapositiva 3"/>
          <p:cNvSpPr>
            <a:spLocks noGrp="1"/>
          </p:cNvSpPr>
          <p:nvPr>
            <p:ph type="sldNum" sz="quarter" idx="5"/>
          </p:nvPr>
        </p:nvSpPr>
        <p:spPr/>
        <p:txBody>
          <a:bodyPr/>
          <a:lstStyle/>
          <a:p>
            <a:fld id="{D006924A-9B03-49B3-8B27-D6E46819B334}" type="slidenum">
              <a:rPr lang="it-IT" smtClean="0"/>
              <a:t>7</a:t>
            </a:fld>
            <a:endParaRPr lang="it-IT"/>
          </a:p>
        </p:txBody>
      </p:sp>
    </p:spTree>
    <p:extLst>
      <p:ext uri="{BB962C8B-B14F-4D97-AF65-F5344CB8AC3E}">
        <p14:creationId xmlns:p14="http://schemas.microsoft.com/office/powerpoint/2010/main" val="1991955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Da quanto abbiamo visto, a differenza di altri disturbi del long-COVID, quelli respiratori hanno una maggiore correlazione con la gravità dell’infezione e del danno acuto sviluppato a livello polmonare.</a:t>
            </a:r>
          </a:p>
          <a:p>
            <a:endParaRPr lang="it-IT" dirty="0"/>
          </a:p>
          <a:p>
            <a:r>
              <a:rPr lang="it-IT" dirty="0"/>
              <a:t>Di conseguenza è evidente che la vaccinazione </a:t>
            </a:r>
            <a:r>
              <a:rPr lang="it-IT" dirty="0" err="1"/>
              <a:t>anti-COVID</a:t>
            </a:r>
            <a:r>
              <a:rPr lang="it-IT" dirty="0"/>
              <a:t>, riducendo il rischio di polmonite grave, è in grado di mitigare anche le possibili conseguenze respiratorie a lungo termine.</a:t>
            </a:r>
          </a:p>
          <a:p>
            <a:endParaRPr lang="it-IT" dirty="0"/>
          </a:p>
          <a:p>
            <a:r>
              <a:rPr lang="it-IT" dirty="0"/>
              <a:t>Tra i sintomi più comunemente riportati a distanza di tempo e che possono avere un nesso con l’insulto broncopolmonare vi sono:</a:t>
            </a:r>
          </a:p>
          <a:p>
            <a:r>
              <a:rPr lang="it-IT" dirty="0"/>
              <a:t>- Facile </a:t>
            </a:r>
            <a:r>
              <a:rPr lang="it-IT" dirty="0" err="1"/>
              <a:t>affaticabilità</a:t>
            </a:r>
            <a:r>
              <a:rPr lang="it-IT" dirty="0"/>
              <a:t>, dispnea (fiato corto), </a:t>
            </a:r>
          </a:p>
          <a:p>
            <a:r>
              <a:rPr lang="it-IT" dirty="0"/>
              <a:t>cui possono contribuire la ridotta capacità di captazione dell’ossigeno e il decondizionamento fisico dopo un ricovero prolungato,</a:t>
            </a:r>
          </a:p>
          <a:p>
            <a:r>
              <a:rPr lang="it-IT" dirty="0"/>
              <a:t>- tosse e peso/dolore toracico che possono essere dovuti a irritazione vie aeree/broncocostrizione, ipersensibilità dell’innervazione vagale o a infiammazione a livello condro-costale (cioè della gabbia toracica).</a:t>
            </a:r>
          </a:p>
        </p:txBody>
      </p:sp>
      <p:sp>
        <p:nvSpPr>
          <p:cNvPr id="4" name="Segnaposto numero diapositiva 3"/>
          <p:cNvSpPr>
            <a:spLocks noGrp="1"/>
          </p:cNvSpPr>
          <p:nvPr>
            <p:ph type="sldNum" sz="quarter" idx="5"/>
          </p:nvPr>
        </p:nvSpPr>
        <p:spPr/>
        <p:txBody>
          <a:bodyPr/>
          <a:lstStyle/>
          <a:p>
            <a:fld id="{D006924A-9B03-49B3-8B27-D6E46819B334}" type="slidenum">
              <a:rPr lang="it-IT" smtClean="0"/>
              <a:t>8</a:t>
            </a:fld>
            <a:endParaRPr lang="it-IT"/>
          </a:p>
        </p:txBody>
      </p:sp>
    </p:spTree>
    <p:extLst>
      <p:ext uri="{BB962C8B-B14F-4D97-AF65-F5344CB8AC3E}">
        <p14:creationId xmlns:p14="http://schemas.microsoft.com/office/powerpoint/2010/main" val="3295445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Come accennato all’inizio, di fronte a questi sintomi è fondamentale escludere cause differenti dagli esiti del COVID-19.</a:t>
            </a:r>
          </a:p>
          <a:p>
            <a:r>
              <a:rPr lang="it-IT" dirty="0"/>
              <a:t>Ad es. i disturbi del sonno sono frequentemente responsabili di stanchezza e sonnolenza diurna, espressione del fatto che anche se una persona ha trascorso 7-8 ore a letto, il sonno non è stato ristoratore. </a:t>
            </a:r>
          </a:p>
          <a:p>
            <a:r>
              <a:rPr lang="it-IT" dirty="0"/>
              <a:t>Questo può essere legato a problematiche di ansia, depressione o veri e proprie patologie respiratorie del sonno come le apnee ostruttive, che possono essere esplorati mediante apposito monitoraggio.</a:t>
            </a:r>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Tra le cause di dispnea abbiamo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 Asma e bronchite cronica ostruttiva, patologie delle vie aeree che possono essere precipitate a seguito di una polmonite da COVID e che possono essere indagate con dei test di funzionalità respiratoria (spirometria)</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 Insufficienza cardiaca, altra causa di difficoltà respiratoria, che può essere valutata con visita cardiologica ed ecocardiogramma</a:t>
            </a:r>
          </a:p>
          <a:p>
            <a:r>
              <a:rPr lang="it-IT" dirty="0"/>
              <a:t>- anemia, ovvero riduzione dei livelli di HB, che è il nostro trasportatore di ossigeno. Può essere dovuta a un sanguinamento occulto ed è identificabile con un semplice prelievo ematico per emocromo.</a:t>
            </a:r>
          </a:p>
          <a:p>
            <a:r>
              <a:rPr lang="it-IT" dirty="0"/>
              <a:t>Tra le cause di tosse cronica, vanno valutate possibili reinfezioni respiratorie, RGE, scolo retro-nasale.</a:t>
            </a:r>
          </a:p>
        </p:txBody>
      </p:sp>
      <p:sp>
        <p:nvSpPr>
          <p:cNvPr id="4" name="Segnaposto numero diapositiva 3"/>
          <p:cNvSpPr>
            <a:spLocks noGrp="1"/>
          </p:cNvSpPr>
          <p:nvPr>
            <p:ph type="sldNum" sz="quarter" idx="5"/>
          </p:nvPr>
        </p:nvSpPr>
        <p:spPr/>
        <p:txBody>
          <a:bodyPr/>
          <a:lstStyle/>
          <a:p>
            <a:fld id="{D006924A-9B03-49B3-8B27-D6E46819B334}" type="slidenum">
              <a:rPr lang="it-IT" smtClean="0"/>
              <a:t>9</a:t>
            </a:fld>
            <a:endParaRPr lang="it-IT"/>
          </a:p>
        </p:txBody>
      </p:sp>
    </p:spTree>
    <p:extLst>
      <p:ext uri="{BB962C8B-B14F-4D97-AF65-F5344CB8AC3E}">
        <p14:creationId xmlns:p14="http://schemas.microsoft.com/office/powerpoint/2010/main" val="10173823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279F38BF-A05A-43B1-A15E-5E1C2E1D095E}" type="datetimeFigureOut">
              <a:rPr lang="it-IT" smtClean="0"/>
              <a:t>21/02/2023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9255346" y="2750337"/>
            <a:ext cx="1171888" cy="1356442"/>
          </a:xfrm>
        </p:spPr>
        <p:txBody>
          <a:bodyPr/>
          <a:lstStyle/>
          <a:p>
            <a:fld id="{2210B848-24A6-4135-A07F-77C41FDAAE0D}" type="slidenum">
              <a:rPr lang="it-IT" smtClean="0"/>
              <a:t>‹N›</a:t>
            </a:fld>
            <a:endParaRPr lang="it-IT"/>
          </a:p>
        </p:txBody>
      </p:sp>
    </p:spTree>
    <p:extLst>
      <p:ext uri="{BB962C8B-B14F-4D97-AF65-F5344CB8AC3E}">
        <p14:creationId xmlns:p14="http://schemas.microsoft.com/office/powerpoint/2010/main" val="4061087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79F38BF-A05A-43B1-A15E-5E1C2E1D095E}" type="datetimeFigureOut">
              <a:rPr lang="it-IT" smtClean="0"/>
              <a:t>21/02/2023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a:xfrm>
            <a:off x="10729455" y="4711309"/>
            <a:ext cx="1154151" cy="1090789"/>
          </a:xfrm>
        </p:spPr>
        <p:txBody>
          <a:bodyPr/>
          <a:lstStyle/>
          <a:p>
            <a:fld id="{2210B848-24A6-4135-A07F-77C41FDAAE0D}" type="slidenum">
              <a:rPr lang="it-IT" smtClean="0"/>
              <a:t>‹N›</a:t>
            </a:fld>
            <a:endParaRPr lang="it-IT"/>
          </a:p>
        </p:txBody>
      </p:sp>
    </p:spTree>
    <p:extLst>
      <p:ext uri="{BB962C8B-B14F-4D97-AF65-F5344CB8AC3E}">
        <p14:creationId xmlns:p14="http://schemas.microsoft.com/office/powerpoint/2010/main" val="1356202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79F38BF-A05A-43B1-A15E-5E1C2E1D095E}" type="datetimeFigureOut">
              <a:rPr lang="it-IT" smtClean="0"/>
              <a:t>21/02/2023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a:xfrm>
            <a:off x="10729455" y="4711615"/>
            <a:ext cx="1154151" cy="1090789"/>
          </a:xfrm>
        </p:spPr>
        <p:txBody>
          <a:bodyPr/>
          <a:lstStyle/>
          <a:p>
            <a:fld id="{2210B848-24A6-4135-A07F-77C41FDAAE0D}" type="slidenum">
              <a:rPr lang="it-IT" smtClean="0"/>
              <a:t>‹N›</a:t>
            </a:fld>
            <a:endParaRPr lang="it-IT"/>
          </a:p>
        </p:txBody>
      </p:sp>
    </p:spTree>
    <p:extLst>
      <p:ext uri="{BB962C8B-B14F-4D97-AF65-F5344CB8AC3E}">
        <p14:creationId xmlns:p14="http://schemas.microsoft.com/office/powerpoint/2010/main" val="1124342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79F38BF-A05A-43B1-A15E-5E1C2E1D095E}" type="datetimeFigureOut">
              <a:rPr lang="it-IT" smtClean="0"/>
              <a:t>21/02/2023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a:xfrm>
            <a:off x="10729455" y="4709925"/>
            <a:ext cx="1154151" cy="1090789"/>
          </a:xfrm>
        </p:spPr>
        <p:txBody>
          <a:bodyPr/>
          <a:lstStyle/>
          <a:p>
            <a:fld id="{2210B848-24A6-4135-A07F-77C41FDAAE0D}" type="slidenum">
              <a:rPr lang="it-IT" smtClean="0"/>
              <a:t>‹N›</a:t>
            </a:fld>
            <a:endParaRPr lang="it-IT"/>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90196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79F38BF-A05A-43B1-A15E-5E1C2E1D095E}" type="datetimeFigureOut">
              <a:rPr lang="it-IT" smtClean="0"/>
              <a:t>21/02/2023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a:xfrm>
            <a:off x="10729455" y="4709925"/>
            <a:ext cx="1154151" cy="1090789"/>
          </a:xfrm>
        </p:spPr>
        <p:txBody>
          <a:bodyPr/>
          <a:lstStyle/>
          <a:p>
            <a:fld id="{2210B848-24A6-4135-A07F-77C41FDAAE0D}" type="slidenum">
              <a:rPr lang="it-IT" smtClean="0"/>
              <a:t>‹N›</a:t>
            </a:fld>
            <a:endParaRPr lang="it-IT"/>
          </a:p>
        </p:txBody>
      </p:sp>
    </p:spTree>
    <p:extLst>
      <p:ext uri="{BB962C8B-B14F-4D97-AF65-F5344CB8AC3E}">
        <p14:creationId xmlns:p14="http://schemas.microsoft.com/office/powerpoint/2010/main" val="2812463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279F38BF-A05A-43B1-A15E-5E1C2E1D095E}" type="datetimeFigureOut">
              <a:rPr lang="it-IT" smtClean="0"/>
              <a:t>21/02/2023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2210B848-24A6-4135-A07F-77C41FDAAE0D}" type="slidenum">
              <a:rPr lang="it-IT" smtClean="0"/>
              <a:t>‹N›</a:t>
            </a:fld>
            <a:endParaRPr lang="it-IT"/>
          </a:p>
        </p:txBody>
      </p:sp>
    </p:spTree>
    <p:extLst>
      <p:ext uri="{BB962C8B-B14F-4D97-AF65-F5344CB8AC3E}">
        <p14:creationId xmlns:p14="http://schemas.microsoft.com/office/powerpoint/2010/main" val="18473291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279F38BF-A05A-43B1-A15E-5E1C2E1D095E}" type="datetimeFigureOut">
              <a:rPr lang="it-IT" smtClean="0"/>
              <a:t>21/02/2023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2210B848-24A6-4135-A07F-77C41FDAAE0D}" type="slidenum">
              <a:rPr lang="it-IT" smtClean="0"/>
              <a:t>‹N›</a:t>
            </a:fld>
            <a:endParaRPr lang="it-IT"/>
          </a:p>
        </p:txBody>
      </p:sp>
    </p:spTree>
    <p:extLst>
      <p:ext uri="{BB962C8B-B14F-4D97-AF65-F5344CB8AC3E}">
        <p14:creationId xmlns:p14="http://schemas.microsoft.com/office/powerpoint/2010/main" val="702933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79F38BF-A05A-43B1-A15E-5E1C2E1D095E}" type="datetimeFigureOut">
              <a:rPr lang="it-IT" smtClean="0"/>
              <a:t>21/02/2023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210B848-24A6-4135-A07F-77C41FDAAE0D}" type="slidenum">
              <a:rPr lang="it-IT" smtClean="0"/>
              <a:t>‹N›</a:t>
            </a:fld>
            <a:endParaRPr lang="it-IT"/>
          </a:p>
        </p:txBody>
      </p:sp>
    </p:spTree>
    <p:extLst>
      <p:ext uri="{BB962C8B-B14F-4D97-AF65-F5344CB8AC3E}">
        <p14:creationId xmlns:p14="http://schemas.microsoft.com/office/powerpoint/2010/main" val="2097227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279F38BF-A05A-43B1-A15E-5E1C2E1D095E}" type="datetimeFigureOut">
              <a:rPr lang="it-IT" smtClean="0"/>
              <a:t>21/02/2023</a:t>
            </a:fld>
            <a:endParaRPr lang="it-IT"/>
          </a:p>
        </p:txBody>
      </p:sp>
      <p:sp>
        <p:nvSpPr>
          <p:cNvPr id="5" name="Footer Placeholder 4"/>
          <p:cNvSpPr>
            <a:spLocks noGrp="1"/>
          </p:cNvSpPr>
          <p:nvPr>
            <p:ph type="ftr" sz="quarter" idx="11"/>
          </p:nvPr>
        </p:nvSpPr>
        <p:spPr>
          <a:xfrm>
            <a:off x="680321" y="5936188"/>
            <a:ext cx="6126805" cy="365125"/>
          </a:xfrm>
        </p:spPr>
        <p:txBody>
          <a:bodyPr/>
          <a:lstStyle/>
          <a:p>
            <a:endParaRPr lang="it-IT"/>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2210B848-24A6-4135-A07F-77C41FDAAE0D}" type="slidenum">
              <a:rPr lang="it-IT" smtClean="0"/>
              <a:t>‹N›</a:t>
            </a:fld>
            <a:endParaRPr lang="it-IT"/>
          </a:p>
        </p:txBody>
      </p:sp>
    </p:spTree>
    <p:extLst>
      <p:ext uri="{BB962C8B-B14F-4D97-AF65-F5344CB8AC3E}">
        <p14:creationId xmlns:p14="http://schemas.microsoft.com/office/powerpoint/2010/main" val="280151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79F38BF-A05A-43B1-A15E-5E1C2E1D095E}" type="datetimeFigureOut">
              <a:rPr lang="it-IT" smtClean="0"/>
              <a:t>21/02/2023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210B848-24A6-4135-A07F-77C41FDAAE0D}" type="slidenum">
              <a:rPr lang="it-IT" smtClean="0"/>
              <a:t>‹N›</a:t>
            </a:fld>
            <a:endParaRPr lang="it-IT"/>
          </a:p>
        </p:txBody>
      </p:sp>
    </p:spTree>
    <p:extLst>
      <p:ext uri="{BB962C8B-B14F-4D97-AF65-F5344CB8AC3E}">
        <p14:creationId xmlns:p14="http://schemas.microsoft.com/office/powerpoint/2010/main" val="3363295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79F38BF-A05A-43B1-A15E-5E1C2E1D095E}" type="datetimeFigureOut">
              <a:rPr lang="it-IT" smtClean="0"/>
              <a:t>21/02/2023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10729455" y="2869895"/>
            <a:ext cx="1154151" cy="1090789"/>
          </a:xfrm>
        </p:spPr>
        <p:txBody>
          <a:bodyPr/>
          <a:lstStyle/>
          <a:p>
            <a:fld id="{2210B848-24A6-4135-A07F-77C41FDAAE0D}" type="slidenum">
              <a:rPr lang="it-IT" smtClean="0"/>
              <a:t>‹N›</a:t>
            </a:fld>
            <a:endParaRPr lang="it-IT"/>
          </a:p>
        </p:txBody>
      </p:sp>
    </p:spTree>
    <p:extLst>
      <p:ext uri="{BB962C8B-B14F-4D97-AF65-F5344CB8AC3E}">
        <p14:creationId xmlns:p14="http://schemas.microsoft.com/office/powerpoint/2010/main" val="3356370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279F38BF-A05A-43B1-A15E-5E1C2E1D095E}" type="datetimeFigureOut">
              <a:rPr lang="it-IT" smtClean="0"/>
              <a:t>21/02/2023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2210B848-24A6-4135-A07F-77C41FDAAE0D}" type="slidenum">
              <a:rPr lang="it-IT" smtClean="0"/>
              <a:t>‹N›</a:t>
            </a:fld>
            <a:endParaRPr lang="it-IT"/>
          </a:p>
        </p:txBody>
      </p:sp>
    </p:spTree>
    <p:extLst>
      <p:ext uri="{BB962C8B-B14F-4D97-AF65-F5344CB8AC3E}">
        <p14:creationId xmlns:p14="http://schemas.microsoft.com/office/powerpoint/2010/main" val="2989724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0322" y="3030008"/>
            <a:ext cx="4698355" cy="290617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594123" y="3030008"/>
            <a:ext cx="4700059" cy="290617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279F38BF-A05A-43B1-A15E-5E1C2E1D095E}" type="datetimeFigureOut">
              <a:rPr lang="it-IT" smtClean="0"/>
              <a:t>21/02/2023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2210B848-24A6-4135-A07F-77C41FDAAE0D}" type="slidenum">
              <a:rPr lang="it-IT" smtClean="0"/>
              <a:t>‹N›</a:t>
            </a:fld>
            <a:endParaRPr lang="it-IT"/>
          </a:p>
        </p:txBody>
      </p:sp>
    </p:spTree>
    <p:extLst>
      <p:ext uri="{BB962C8B-B14F-4D97-AF65-F5344CB8AC3E}">
        <p14:creationId xmlns:p14="http://schemas.microsoft.com/office/powerpoint/2010/main" val="3390288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279F38BF-A05A-43B1-A15E-5E1C2E1D095E}" type="datetimeFigureOut">
              <a:rPr lang="it-IT" smtClean="0"/>
              <a:t>21/02/2023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2210B848-24A6-4135-A07F-77C41FDAAE0D}" type="slidenum">
              <a:rPr lang="it-IT" smtClean="0"/>
              <a:t>‹N›</a:t>
            </a:fld>
            <a:endParaRPr lang="it-IT"/>
          </a:p>
        </p:txBody>
      </p:sp>
    </p:spTree>
    <p:extLst>
      <p:ext uri="{BB962C8B-B14F-4D97-AF65-F5344CB8AC3E}">
        <p14:creationId xmlns:p14="http://schemas.microsoft.com/office/powerpoint/2010/main" val="3878605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279F38BF-A05A-43B1-A15E-5E1C2E1D095E}" type="datetimeFigureOut">
              <a:rPr lang="it-IT" smtClean="0"/>
              <a:t>21/02/2023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2210B848-24A6-4135-A07F-77C41FDAAE0D}" type="slidenum">
              <a:rPr lang="it-IT" smtClean="0"/>
              <a:t>‹N›</a:t>
            </a:fld>
            <a:endParaRPr lang="it-IT"/>
          </a:p>
        </p:txBody>
      </p:sp>
    </p:spTree>
    <p:extLst>
      <p:ext uri="{BB962C8B-B14F-4D97-AF65-F5344CB8AC3E}">
        <p14:creationId xmlns:p14="http://schemas.microsoft.com/office/powerpoint/2010/main" val="3264402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79F38BF-A05A-43B1-A15E-5E1C2E1D095E}" type="datetimeFigureOut">
              <a:rPr lang="it-IT" smtClean="0"/>
              <a:t>21/02/2023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2210B848-24A6-4135-A07F-77C41FDAAE0D}" type="slidenum">
              <a:rPr lang="it-IT" smtClean="0"/>
              <a:t>‹N›</a:t>
            </a:fld>
            <a:endParaRPr lang="it-IT"/>
          </a:p>
        </p:txBody>
      </p:sp>
    </p:spTree>
    <p:extLst>
      <p:ext uri="{BB962C8B-B14F-4D97-AF65-F5344CB8AC3E}">
        <p14:creationId xmlns:p14="http://schemas.microsoft.com/office/powerpoint/2010/main" val="324068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79F38BF-A05A-43B1-A15E-5E1C2E1D095E}" type="datetimeFigureOut">
              <a:rPr lang="it-IT" smtClean="0"/>
              <a:t>21/02/2023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2210B848-24A6-4135-A07F-77C41FDAAE0D}" type="slidenum">
              <a:rPr lang="it-IT" smtClean="0"/>
              <a:t>‹N›</a:t>
            </a:fld>
            <a:endParaRPr lang="it-IT"/>
          </a:p>
        </p:txBody>
      </p:sp>
    </p:spTree>
    <p:extLst>
      <p:ext uri="{BB962C8B-B14F-4D97-AF65-F5344CB8AC3E}">
        <p14:creationId xmlns:p14="http://schemas.microsoft.com/office/powerpoint/2010/main" val="3559163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79F38BF-A05A-43B1-A15E-5E1C2E1D095E}" type="datetimeFigureOut">
              <a:rPr lang="it-IT" smtClean="0"/>
              <a:t>21/02/2023</a:t>
            </a:fld>
            <a:endParaRPr lang="it-IT"/>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2210B848-24A6-4135-A07F-77C41FDAAE0D}" type="slidenum">
              <a:rPr lang="it-IT" smtClean="0"/>
              <a:t>‹N›</a:t>
            </a:fld>
            <a:endParaRPr lang="it-IT"/>
          </a:p>
        </p:txBody>
      </p:sp>
    </p:spTree>
    <p:extLst>
      <p:ext uri="{BB962C8B-B14F-4D97-AF65-F5344CB8AC3E}">
        <p14:creationId xmlns:p14="http://schemas.microsoft.com/office/powerpoint/2010/main" val="314520335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5.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2.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9.png"/><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Rettangolo 17">
            <a:extLst>
              <a:ext uri="{FF2B5EF4-FFF2-40B4-BE49-F238E27FC236}">
                <a16:creationId xmlns:a16="http://schemas.microsoft.com/office/drawing/2014/main" id="{AF03507B-3893-BDC9-C314-B52495C33DAA}"/>
              </a:ext>
            </a:extLst>
          </p:cNvPr>
          <p:cNvSpPr/>
          <p:nvPr/>
        </p:nvSpPr>
        <p:spPr>
          <a:xfrm>
            <a:off x="7477432" y="2996325"/>
            <a:ext cx="4453473" cy="3208866"/>
          </a:xfrm>
          <a:prstGeom prst="rect">
            <a:avLst/>
          </a:prstGeom>
          <a:solidFill>
            <a:srgbClr val="F09415"/>
          </a:solidFill>
          <a:ln w="3810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18">
            <a:extLst>
              <a:ext uri="{FF2B5EF4-FFF2-40B4-BE49-F238E27FC236}">
                <a16:creationId xmlns:a16="http://schemas.microsoft.com/office/drawing/2014/main" id="{69B0A50B-DCFC-AA5A-6956-1C489418921E}"/>
              </a:ext>
            </a:extLst>
          </p:cNvPr>
          <p:cNvSpPr/>
          <p:nvPr/>
        </p:nvSpPr>
        <p:spPr>
          <a:xfrm>
            <a:off x="334835" y="555709"/>
            <a:ext cx="11596070" cy="1836525"/>
          </a:xfrm>
          <a:prstGeom prst="rect">
            <a:avLst/>
          </a:prstGeom>
          <a:solidFill>
            <a:srgbClr val="262626"/>
          </a:solid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164049C0-954E-30E4-CDBB-691D602ABB4F}"/>
              </a:ext>
            </a:extLst>
          </p:cNvPr>
          <p:cNvSpPr>
            <a:spLocks noGrp="1"/>
          </p:cNvSpPr>
          <p:nvPr>
            <p:ph type="ctrTitle"/>
          </p:nvPr>
        </p:nvSpPr>
        <p:spPr>
          <a:xfrm>
            <a:off x="1477297" y="603834"/>
            <a:ext cx="9237406" cy="1627980"/>
          </a:xfrm>
        </p:spPr>
        <p:txBody>
          <a:bodyPr/>
          <a:lstStyle/>
          <a:p>
            <a:pPr algn="ctr"/>
            <a:r>
              <a:rPr lang="it-IT" sz="6000" b="1" dirty="0"/>
              <a:t>LONG COVID</a:t>
            </a:r>
            <a:br>
              <a:rPr lang="it-IT" sz="6000" b="1" dirty="0"/>
            </a:br>
            <a:r>
              <a:rPr lang="it-IT" sz="4000" b="1" i="1" dirty="0"/>
              <a:t>aspetti respiratori  </a:t>
            </a:r>
            <a:endParaRPr lang="it-IT" sz="6000" b="1" i="1" dirty="0"/>
          </a:p>
        </p:txBody>
      </p:sp>
      <p:cxnSp>
        <p:nvCxnSpPr>
          <p:cNvPr id="6" name="Connettore 1 11">
            <a:extLst>
              <a:ext uri="{FF2B5EF4-FFF2-40B4-BE49-F238E27FC236}">
                <a16:creationId xmlns:a16="http://schemas.microsoft.com/office/drawing/2014/main" id="{BD441640-420D-7E45-8D24-719A3C24D582}"/>
              </a:ext>
            </a:extLst>
          </p:cNvPr>
          <p:cNvCxnSpPr>
            <a:cxnSpLocks/>
          </p:cNvCxnSpPr>
          <p:nvPr/>
        </p:nvCxnSpPr>
        <p:spPr>
          <a:xfrm>
            <a:off x="7875565" y="4505483"/>
            <a:ext cx="3652838" cy="0"/>
          </a:xfrm>
          <a:prstGeom prst="line">
            <a:avLst/>
          </a:prstGeom>
          <a:ln w="28575">
            <a:solidFill>
              <a:srgbClr val="262626"/>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14" name="Gruppo 13">
            <a:extLst>
              <a:ext uri="{FF2B5EF4-FFF2-40B4-BE49-F238E27FC236}">
                <a16:creationId xmlns:a16="http://schemas.microsoft.com/office/drawing/2014/main" id="{1A4DE184-7C12-F394-F35E-110DCEE6238E}"/>
              </a:ext>
            </a:extLst>
          </p:cNvPr>
          <p:cNvGrpSpPr/>
          <p:nvPr/>
        </p:nvGrpSpPr>
        <p:grpSpPr>
          <a:xfrm>
            <a:off x="334835" y="2996325"/>
            <a:ext cx="6780340" cy="3208866"/>
            <a:chOff x="304516" y="32597"/>
            <a:chExt cx="4607206" cy="2200640"/>
          </a:xfrm>
        </p:grpSpPr>
        <p:sp>
          <p:nvSpPr>
            <p:cNvPr id="13" name="Rettangolo 12">
              <a:extLst>
                <a:ext uri="{FF2B5EF4-FFF2-40B4-BE49-F238E27FC236}">
                  <a16:creationId xmlns:a16="http://schemas.microsoft.com/office/drawing/2014/main" id="{9A7A2380-5FA4-8FBF-21B4-B9E44DC09A01}"/>
                </a:ext>
              </a:extLst>
            </p:cNvPr>
            <p:cNvSpPr/>
            <p:nvPr/>
          </p:nvSpPr>
          <p:spPr>
            <a:xfrm>
              <a:off x="304516" y="32597"/>
              <a:ext cx="4607206" cy="2200640"/>
            </a:xfrm>
            <a:prstGeom prst="rect">
              <a:avLst/>
            </a:prstGeom>
            <a:ln w="38100">
              <a:solidFill>
                <a:srgbClr val="262626"/>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it-IT"/>
            </a:p>
          </p:txBody>
        </p:sp>
        <p:grpSp>
          <p:nvGrpSpPr>
            <p:cNvPr id="12" name="Gruppo 11">
              <a:extLst>
                <a:ext uri="{FF2B5EF4-FFF2-40B4-BE49-F238E27FC236}">
                  <a16:creationId xmlns:a16="http://schemas.microsoft.com/office/drawing/2014/main" id="{5AC44DE4-08EC-AE0A-CCA2-C6D1F6D1BB0C}"/>
                </a:ext>
              </a:extLst>
            </p:cNvPr>
            <p:cNvGrpSpPr/>
            <p:nvPr/>
          </p:nvGrpSpPr>
          <p:grpSpPr>
            <a:xfrm>
              <a:off x="419362" y="213363"/>
              <a:ext cx="4415424" cy="1910714"/>
              <a:chOff x="791724" y="113768"/>
              <a:chExt cx="6410048" cy="2892888"/>
            </a:xfrm>
          </p:grpSpPr>
          <p:pic>
            <p:nvPicPr>
              <p:cNvPr id="8" name="Immagine 7">
                <a:extLst>
                  <a:ext uri="{FF2B5EF4-FFF2-40B4-BE49-F238E27FC236}">
                    <a16:creationId xmlns:a16="http://schemas.microsoft.com/office/drawing/2014/main" id="{551D5F87-0559-80BC-35B8-314ADD01A0CC}"/>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Lst>
              </a:blip>
              <a:srcRect l="2386" t="21242" r="61797" b="3519"/>
              <a:stretch/>
            </p:blipFill>
            <p:spPr>
              <a:xfrm>
                <a:off x="791724" y="113768"/>
                <a:ext cx="2449462" cy="2892887"/>
              </a:xfrm>
              <a:prstGeom prst="rect">
                <a:avLst/>
              </a:prstGeom>
            </p:spPr>
          </p:pic>
          <p:pic>
            <p:nvPicPr>
              <p:cNvPr id="11" name="Immagine 10">
                <a:extLst>
                  <a:ext uri="{FF2B5EF4-FFF2-40B4-BE49-F238E27FC236}">
                    <a16:creationId xmlns:a16="http://schemas.microsoft.com/office/drawing/2014/main" id="{847B7B4F-FC37-CD55-D3B5-480FA9CCB3F0}"/>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1524" t="24154" r="65716" b="37077"/>
              <a:stretch/>
            </p:blipFill>
            <p:spPr>
              <a:xfrm>
                <a:off x="3241188" y="113769"/>
                <a:ext cx="3960584" cy="2892887"/>
              </a:xfrm>
              <a:prstGeom prst="rect">
                <a:avLst/>
              </a:prstGeom>
              <a:ln>
                <a:noFill/>
              </a:ln>
              <a:effectLst/>
            </p:spPr>
          </p:pic>
        </p:grpSp>
      </p:grpSp>
      <p:sp>
        <p:nvSpPr>
          <p:cNvPr id="23" name="Text Box 5">
            <a:extLst>
              <a:ext uri="{FF2B5EF4-FFF2-40B4-BE49-F238E27FC236}">
                <a16:creationId xmlns:a16="http://schemas.microsoft.com/office/drawing/2014/main" id="{72DDC926-4C10-53AE-145E-AB0FD9CE6679}"/>
              </a:ext>
            </a:extLst>
          </p:cNvPr>
          <p:cNvSpPr txBox="1">
            <a:spLocks noChangeArrowheads="1"/>
          </p:cNvSpPr>
          <p:nvPr/>
        </p:nvSpPr>
        <p:spPr bwMode="auto">
          <a:xfrm>
            <a:off x="8004713" y="3212733"/>
            <a:ext cx="3505200" cy="2918718"/>
          </a:xfrm>
          <a:prstGeom prst="rect">
            <a:avLst/>
          </a:prstGeom>
          <a:noFill/>
          <a:ln w="9525">
            <a:noFill/>
            <a:miter lim="800000"/>
            <a:headEnd/>
            <a:tailEnd/>
          </a:ln>
        </p:spPr>
        <p:txBody>
          <a:bodyPr/>
          <a:lstStyle/>
          <a:p>
            <a:pPr>
              <a:spcAft>
                <a:spcPts val="1000"/>
              </a:spcAft>
              <a:defRPr/>
            </a:pPr>
            <a:r>
              <a:rPr lang="it-IT" sz="3200" b="1" dirty="0">
                <a:solidFill>
                  <a:schemeClr val="bg1"/>
                </a:solidFill>
                <a:cs typeface="Arial" panose="020B0604020202020204" pitchFamily="34" charset="0"/>
              </a:rPr>
              <a:t>Claudio Sorino</a:t>
            </a:r>
          </a:p>
          <a:p>
            <a:pPr>
              <a:spcAft>
                <a:spcPts val="1000"/>
              </a:spcAft>
              <a:defRPr/>
            </a:pPr>
            <a:r>
              <a:rPr lang="it-IT" sz="2400" b="1" dirty="0">
                <a:solidFill>
                  <a:schemeClr val="bg1"/>
                </a:solidFill>
                <a:cs typeface="Arial" panose="020B0604020202020204" pitchFamily="34" charset="0"/>
              </a:rPr>
              <a:t>MD, PhD</a:t>
            </a:r>
          </a:p>
          <a:p>
            <a:pPr>
              <a:defRPr/>
            </a:pPr>
            <a:endParaRPr lang="it-IT" altLang="it-IT" sz="2400" i="1" dirty="0">
              <a:solidFill>
                <a:schemeClr val="bg1"/>
              </a:solidFill>
            </a:endParaRPr>
          </a:p>
          <a:p>
            <a:pPr>
              <a:defRPr/>
            </a:pPr>
            <a:r>
              <a:rPr lang="it-IT" altLang="it-IT" sz="2800" i="1" dirty="0">
                <a:solidFill>
                  <a:schemeClr val="bg1"/>
                </a:solidFill>
              </a:rPr>
              <a:t>UO Pneumologia</a:t>
            </a:r>
            <a:endParaRPr lang="it-IT" altLang="it-IT" sz="1600" dirty="0">
              <a:solidFill>
                <a:schemeClr val="bg1"/>
              </a:solidFill>
            </a:endParaRPr>
          </a:p>
          <a:p>
            <a:pPr>
              <a:defRPr/>
            </a:pPr>
            <a:r>
              <a:rPr lang="it-IT" sz="2800" i="1" dirty="0">
                <a:ln w="11430"/>
                <a:solidFill>
                  <a:schemeClr val="bg1"/>
                </a:solidFill>
                <a:ea typeface="Times New Roman" pitchFamily="18" charset="0"/>
                <a:cs typeface="Arial" panose="020B0604020202020204" pitchFamily="34" charset="0"/>
              </a:rPr>
              <a:t>Ospedale Sant’Anna di Como</a:t>
            </a:r>
            <a:endParaRPr lang="it-IT" sz="1100" dirty="0">
              <a:ln w="11430"/>
              <a:solidFill>
                <a:schemeClr val="bg1"/>
              </a:solidFill>
              <a:cs typeface="Arial" panose="020B0604020202020204" pitchFamily="34" charset="0"/>
            </a:endParaRPr>
          </a:p>
          <a:p>
            <a:pPr>
              <a:spcAft>
                <a:spcPts val="1000"/>
              </a:spcAft>
              <a:defRPr/>
            </a:pPr>
            <a:endParaRPr lang="it-IT" sz="2800" dirty="0">
              <a:solidFill>
                <a:schemeClr val="bg1"/>
              </a:solidFill>
              <a:cs typeface="Arial" panose="020B0604020202020204" pitchFamily="34" charset="0"/>
            </a:endParaRPr>
          </a:p>
          <a:p>
            <a:pPr>
              <a:defRPr/>
            </a:pPr>
            <a:endParaRPr lang="it-IT" sz="2800" dirty="0">
              <a:solidFill>
                <a:schemeClr val="bg1"/>
              </a:solidFill>
              <a:cs typeface="Arial" panose="020B0604020202020204" pitchFamily="34" charset="0"/>
            </a:endParaRPr>
          </a:p>
        </p:txBody>
      </p:sp>
    </p:spTree>
    <p:extLst>
      <p:ext uri="{BB962C8B-B14F-4D97-AF65-F5344CB8AC3E}">
        <p14:creationId xmlns:p14="http://schemas.microsoft.com/office/powerpoint/2010/main" val="2387182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2E0BC7E2-A21D-EA20-B75D-DC33E7010363}"/>
              </a:ext>
            </a:extLst>
          </p:cNvPr>
          <p:cNvSpPr/>
          <p:nvPr/>
        </p:nvSpPr>
        <p:spPr>
          <a:xfrm>
            <a:off x="334835" y="318691"/>
            <a:ext cx="11560900" cy="1392122"/>
          </a:xfrm>
          <a:prstGeom prst="rect">
            <a:avLst/>
          </a:prstGeom>
          <a:solidFill>
            <a:srgbClr val="262626"/>
          </a:solid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Titolo 1">
            <a:extLst>
              <a:ext uri="{FF2B5EF4-FFF2-40B4-BE49-F238E27FC236}">
                <a16:creationId xmlns:a16="http://schemas.microsoft.com/office/drawing/2014/main" id="{D1E43977-8932-857D-C85D-41D8FF2A80F7}"/>
              </a:ext>
            </a:extLst>
          </p:cNvPr>
          <p:cNvSpPr txBox="1">
            <a:spLocks/>
          </p:cNvSpPr>
          <p:nvPr/>
        </p:nvSpPr>
        <p:spPr>
          <a:xfrm>
            <a:off x="466531" y="414900"/>
            <a:ext cx="11252718" cy="1003353"/>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it-IT" sz="4800" b="1" dirty="0"/>
              <a:t>Test di funzionalità respiratoria</a:t>
            </a:r>
          </a:p>
        </p:txBody>
      </p:sp>
      <p:sp>
        <p:nvSpPr>
          <p:cNvPr id="8" name="Rettangolo 7">
            <a:extLst>
              <a:ext uri="{FF2B5EF4-FFF2-40B4-BE49-F238E27FC236}">
                <a16:creationId xmlns:a16="http://schemas.microsoft.com/office/drawing/2014/main" id="{B17C43EA-0028-4524-E8E8-65ACAF7D513E}"/>
              </a:ext>
            </a:extLst>
          </p:cNvPr>
          <p:cNvSpPr/>
          <p:nvPr/>
        </p:nvSpPr>
        <p:spPr>
          <a:xfrm>
            <a:off x="8014447" y="2058923"/>
            <a:ext cx="3881288" cy="544007"/>
          </a:xfrm>
          <a:prstGeom prst="rect">
            <a:avLst/>
          </a:prstGeom>
          <a:solidFill>
            <a:srgbClr val="F09415"/>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solidFill>
                  <a:schemeClr val="bg1"/>
                </a:solidFill>
                <a:cs typeface="Arial" panose="020B0604020202020204" pitchFamily="34" charset="0"/>
              </a:rPr>
              <a:t>Spirometria</a:t>
            </a:r>
          </a:p>
        </p:txBody>
      </p:sp>
      <p:sp>
        <p:nvSpPr>
          <p:cNvPr id="12" name="Rettangolo 11">
            <a:extLst>
              <a:ext uri="{FF2B5EF4-FFF2-40B4-BE49-F238E27FC236}">
                <a16:creationId xmlns:a16="http://schemas.microsoft.com/office/drawing/2014/main" id="{A92A8A0C-AFB4-281E-9ED6-025A423E32CA}"/>
              </a:ext>
            </a:extLst>
          </p:cNvPr>
          <p:cNvSpPr/>
          <p:nvPr/>
        </p:nvSpPr>
        <p:spPr>
          <a:xfrm>
            <a:off x="8014447" y="3010671"/>
            <a:ext cx="3881288" cy="544007"/>
          </a:xfrm>
          <a:prstGeom prst="rect">
            <a:avLst/>
          </a:prstGeom>
          <a:solidFill>
            <a:schemeClr val="accent2"/>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solidFill>
                  <a:schemeClr val="bg1"/>
                </a:solidFill>
                <a:cs typeface="Arial" panose="020B0604020202020204" pitchFamily="34" charset="0"/>
              </a:rPr>
              <a:t>Pletismografia</a:t>
            </a:r>
          </a:p>
        </p:txBody>
      </p:sp>
      <p:pic>
        <p:nvPicPr>
          <p:cNvPr id="4" name="Segnaposto contenuto 4">
            <a:extLst>
              <a:ext uri="{FF2B5EF4-FFF2-40B4-BE49-F238E27FC236}">
                <a16:creationId xmlns:a16="http://schemas.microsoft.com/office/drawing/2014/main" id="{39DBA4F9-1756-14DF-05F7-3C66E2298DA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4835" y="2061883"/>
            <a:ext cx="7104977" cy="4381217"/>
          </a:xfrm>
          <a:ln w="57150">
            <a:solidFill>
              <a:schemeClr val="accent1"/>
            </a:solidFill>
          </a:ln>
          <a:effectLst>
            <a:outerShdw blurRad="50800" dist="38100" dir="2700000" algn="tl" rotWithShape="0">
              <a:prstClr val="black">
                <a:alpha val="40000"/>
              </a:prstClr>
            </a:outerShdw>
          </a:effectLst>
        </p:spPr>
      </p:pic>
      <p:sp>
        <p:nvSpPr>
          <p:cNvPr id="3" name="Rettangolo 2">
            <a:extLst>
              <a:ext uri="{FF2B5EF4-FFF2-40B4-BE49-F238E27FC236}">
                <a16:creationId xmlns:a16="http://schemas.microsoft.com/office/drawing/2014/main" id="{7AC95587-250D-CA39-60E4-105B8014B278}"/>
              </a:ext>
            </a:extLst>
          </p:cNvPr>
          <p:cNvSpPr/>
          <p:nvPr/>
        </p:nvSpPr>
        <p:spPr>
          <a:xfrm>
            <a:off x="8014447" y="3962419"/>
            <a:ext cx="3881288" cy="552298"/>
          </a:xfrm>
          <a:prstGeom prst="rect">
            <a:avLst/>
          </a:prstGeom>
          <a:solidFill>
            <a:srgbClr val="F09415"/>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solidFill>
                  <a:schemeClr val="bg1"/>
                </a:solidFill>
                <a:cs typeface="Arial" panose="020B0604020202020204" pitchFamily="34" charset="0"/>
              </a:rPr>
              <a:t>Diffusione</a:t>
            </a:r>
          </a:p>
        </p:txBody>
      </p:sp>
      <p:sp>
        <p:nvSpPr>
          <p:cNvPr id="5" name="Rettangolo 4">
            <a:extLst>
              <a:ext uri="{FF2B5EF4-FFF2-40B4-BE49-F238E27FC236}">
                <a16:creationId xmlns:a16="http://schemas.microsoft.com/office/drawing/2014/main" id="{70BDFD07-DFCA-2B46-CB92-6E183A39314E}"/>
              </a:ext>
            </a:extLst>
          </p:cNvPr>
          <p:cNvSpPr/>
          <p:nvPr/>
        </p:nvSpPr>
        <p:spPr>
          <a:xfrm>
            <a:off x="8014447" y="4922458"/>
            <a:ext cx="3881288" cy="552298"/>
          </a:xfrm>
          <a:prstGeom prst="rect">
            <a:avLst/>
          </a:prstGeom>
          <a:solidFill>
            <a:schemeClr val="accent2"/>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solidFill>
                  <a:schemeClr val="bg1"/>
                </a:solidFill>
                <a:cs typeface="Arial" panose="020B0604020202020204" pitchFamily="34" charset="0"/>
              </a:rPr>
              <a:t>Test del cammino</a:t>
            </a:r>
          </a:p>
        </p:txBody>
      </p:sp>
      <p:sp>
        <p:nvSpPr>
          <p:cNvPr id="9" name="Rettangolo 8">
            <a:extLst>
              <a:ext uri="{FF2B5EF4-FFF2-40B4-BE49-F238E27FC236}">
                <a16:creationId xmlns:a16="http://schemas.microsoft.com/office/drawing/2014/main" id="{F28864DD-BDB3-F1D9-4C27-8420E43C65EC}"/>
              </a:ext>
            </a:extLst>
          </p:cNvPr>
          <p:cNvSpPr/>
          <p:nvPr/>
        </p:nvSpPr>
        <p:spPr>
          <a:xfrm>
            <a:off x="8014447" y="5882497"/>
            <a:ext cx="3881288" cy="560603"/>
          </a:xfrm>
          <a:prstGeom prst="rect">
            <a:avLst/>
          </a:prstGeom>
          <a:solidFill>
            <a:srgbClr val="F09415"/>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solidFill>
                  <a:schemeClr val="bg1"/>
                </a:solidFill>
                <a:cs typeface="Arial" panose="020B0604020202020204" pitchFamily="34" charset="0"/>
              </a:rPr>
              <a:t>Saturimetria notturna</a:t>
            </a:r>
          </a:p>
        </p:txBody>
      </p:sp>
    </p:spTree>
    <p:extLst>
      <p:ext uri="{BB962C8B-B14F-4D97-AF65-F5344CB8AC3E}">
        <p14:creationId xmlns:p14="http://schemas.microsoft.com/office/powerpoint/2010/main" val="1178835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EAB2F921-3A4F-30E1-B370-65514E74F5F9}"/>
              </a:ext>
            </a:extLst>
          </p:cNvPr>
          <p:cNvSpPr/>
          <p:nvPr/>
        </p:nvSpPr>
        <p:spPr>
          <a:xfrm>
            <a:off x="318293" y="2555755"/>
            <a:ext cx="5777571" cy="2058112"/>
          </a:xfrm>
          <a:prstGeom prst="rect">
            <a:avLst/>
          </a:prstGeom>
          <a:solidFill>
            <a:srgbClr val="C1B56B"/>
          </a:solidFill>
          <a:ln>
            <a:solidFill>
              <a:srgbClr val="26262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600">
              <a:solidFill>
                <a:schemeClr val="bg1"/>
              </a:solidFill>
            </a:endParaRPr>
          </a:p>
        </p:txBody>
      </p:sp>
      <p:pic>
        <p:nvPicPr>
          <p:cNvPr id="2" name="Picture 2" descr="How to Increase Men's Physical Activity - IDEA Health &amp; Fitness Association">
            <a:extLst>
              <a:ext uri="{FF2B5EF4-FFF2-40B4-BE49-F238E27FC236}">
                <a16:creationId xmlns:a16="http://schemas.microsoft.com/office/drawing/2014/main" id="{2F9B6814-64E4-E875-4F31-B8F065DA124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224"/>
          <a:stretch/>
        </p:blipFill>
        <p:spPr bwMode="auto">
          <a:xfrm>
            <a:off x="6475445" y="2101773"/>
            <a:ext cx="5455460" cy="4341327"/>
          </a:xfrm>
          <a:prstGeom prst="rect">
            <a:avLst/>
          </a:prstGeom>
          <a:noFill/>
          <a:ln w="57150">
            <a:solidFill>
              <a:srgbClr val="F09415"/>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ext Box 5">
            <a:extLst>
              <a:ext uri="{FF2B5EF4-FFF2-40B4-BE49-F238E27FC236}">
                <a16:creationId xmlns:a16="http://schemas.microsoft.com/office/drawing/2014/main" id="{BC71C142-F9E5-3B13-9CB1-7E709EA3AD70}"/>
              </a:ext>
            </a:extLst>
          </p:cNvPr>
          <p:cNvSpPr txBox="1">
            <a:spLocks noChangeArrowheads="1"/>
          </p:cNvSpPr>
          <p:nvPr/>
        </p:nvSpPr>
        <p:spPr bwMode="auto">
          <a:xfrm>
            <a:off x="447877" y="2675873"/>
            <a:ext cx="5518399" cy="1878116"/>
          </a:xfrm>
          <a:prstGeom prst="rect">
            <a:avLst/>
          </a:prstGeom>
          <a:noFill/>
          <a:ln w="9525">
            <a:noFill/>
            <a:miter lim="800000"/>
            <a:headEnd/>
            <a:tailEnd/>
          </a:ln>
        </p:spPr>
        <p:txBody>
          <a:bodyPr/>
          <a:lstStyle/>
          <a:p>
            <a:pPr marL="457200" indent="-457200">
              <a:spcAft>
                <a:spcPts val="1000"/>
              </a:spcAft>
              <a:buFont typeface="Arial" panose="020B0604020202020204" pitchFamily="34" charset="0"/>
              <a:buChar char="•"/>
              <a:defRPr/>
            </a:pPr>
            <a:r>
              <a:rPr lang="it-IT" sz="2800" b="1" dirty="0">
                <a:solidFill>
                  <a:schemeClr val="bg1"/>
                </a:solidFill>
                <a:cs typeface="Arial" panose="020B0604020202020204" pitchFamily="34" charset="0"/>
              </a:rPr>
              <a:t>Benefici cardiovascolari e muscolo-scheletrici</a:t>
            </a:r>
          </a:p>
          <a:p>
            <a:pPr marL="457200" indent="-457200">
              <a:spcAft>
                <a:spcPts val="1000"/>
              </a:spcAft>
              <a:buFont typeface="Arial" panose="020B0604020202020204" pitchFamily="34" charset="0"/>
              <a:buChar char="•"/>
              <a:defRPr/>
            </a:pPr>
            <a:endParaRPr lang="it-IT" sz="1050" b="1" dirty="0">
              <a:solidFill>
                <a:schemeClr val="bg1"/>
              </a:solidFill>
              <a:cs typeface="Arial" panose="020B0604020202020204" pitchFamily="34" charset="0"/>
            </a:endParaRPr>
          </a:p>
          <a:p>
            <a:pPr marL="457200" indent="-457200">
              <a:spcAft>
                <a:spcPts val="1000"/>
              </a:spcAft>
              <a:buFont typeface="Arial" panose="020B0604020202020204" pitchFamily="34" charset="0"/>
              <a:buChar char="•"/>
              <a:defRPr/>
            </a:pPr>
            <a:r>
              <a:rPr lang="it-IT" sz="2800" b="1" dirty="0">
                <a:solidFill>
                  <a:schemeClr val="bg1"/>
                </a:solidFill>
                <a:cs typeface="Arial" panose="020B0604020202020204" pitchFamily="34" charset="0"/>
              </a:rPr>
              <a:t>Migliora riposo notturno</a:t>
            </a:r>
          </a:p>
        </p:txBody>
      </p:sp>
      <p:sp>
        <p:nvSpPr>
          <p:cNvPr id="10" name="Text Box 5">
            <a:extLst>
              <a:ext uri="{FF2B5EF4-FFF2-40B4-BE49-F238E27FC236}">
                <a16:creationId xmlns:a16="http://schemas.microsoft.com/office/drawing/2014/main" id="{EA5F2D09-84E8-CA73-0319-422D27528193}"/>
              </a:ext>
            </a:extLst>
          </p:cNvPr>
          <p:cNvSpPr txBox="1">
            <a:spLocks noChangeArrowheads="1"/>
          </p:cNvSpPr>
          <p:nvPr/>
        </p:nvSpPr>
        <p:spPr bwMode="auto">
          <a:xfrm>
            <a:off x="318293" y="4733986"/>
            <a:ext cx="5777571" cy="1774390"/>
          </a:xfrm>
          <a:prstGeom prst="rect">
            <a:avLst/>
          </a:prstGeom>
          <a:noFill/>
          <a:ln w="9525">
            <a:noFill/>
            <a:miter lim="800000"/>
            <a:headEnd/>
            <a:tailEnd/>
          </a:ln>
        </p:spPr>
        <p:txBody>
          <a:bodyPr/>
          <a:lstStyle/>
          <a:p>
            <a:pPr marL="457200" indent="-457200">
              <a:spcAft>
                <a:spcPts val="1000"/>
              </a:spcAft>
              <a:buFont typeface="Wingdings" panose="05000000000000000000" pitchFamily="2" charset="2"/>
              <a:buChar char="Ø"/>
              <a:defRPr/>
            </a:pPr>
            <a:r>
              <a:rPr lang="it-IT" sz="3200" b="1" dirty="0">
                <a:effectLst>
                  <a:outerShdw blurRad="38100" dist="38100" dir="2700000" algn="tl">
                    <a:srgbClr val="000000">
                      <a:alpha val="43137"/>
                    </a:srgbClr>
                  </a:outerShdw>
                </a:effectLst>
                <a:cs typeface="Arial" panose="020B0604020202020204" pitchFamily="34" charset="0"/>
              </a:rPr>
              <a:t>RIABILITAZIONE</a:t>
            </a:r>
          </a:p>
          <a:p>
            <a:pPr marL="457200" indent="-457200">
              <a:spcAft>
                <a:spcPts val="1000"/>
              </a:spcAft>
              <a:buFont typeface="Wingdings" panose="05000000000000000000" pitchFamily="2" charset="2"/>
              <a:buChar char="Ø"/>
              <a:defRPr/>
            </a:pPr>
            <a:r>
              <a:rPr lang="it-IT" sz="3200" b="1" dirty="0">
                <a:effectLst>
                  <a:outerShdw blurRad="38100" dist="38100" dir="2700000" algn="tl">
                    <a:srgbClr val="000000">
                      <a:alpha val="43137"/>
                    </a:srgbClr>
                  </a:outerShdw>
                </a:effectLst>
                <a:cs typeface="Arial" panose="020B0604020202020204" pitchFamily="34" charset="0"/>
              </a:rPr>
              <a:t>TERAPIA OCCUPAZIONALE</a:t>
            </a:r>
          </a:p>
          <a:p>
            <a:pPr marL="457200" indent="-457200">
              <a:spcAft>
                <a:spcPts val="1000"/>
              </a:spcAft>
              <a:buFont typeface="Wingdings" panose="05000000000000000000" pitchFamily="2" charset="2"/>
              <a:buChar char="Ø"/>
              <a:defRPr/>
            </a:pPr>
            <a:r>
              <a:rPr lang="it-IT" sz="3200" b="1" dirty="0">
                <a:effectLst>
                  <a:outerShdw blurRad="38100" dist="38100" dir="2700000" algn="tl">
                    <a:srgbClr val="000000">
                      <a:alpha val="43137"/>
                    </a:srgbClr>
                  </a:outerShdw>
                </a:effectLst>
                <a:cs typeface="Arial" panose="020B0604020202020204" pitchFamily="34" charset="0"/>
              </a:rPr>
              <a:t>SUPPORTO PSICOLOGICO</a:t>
            </a:r>
          </a:p>
        </p:txBody>
      </p:sp>
      <p:sp>
        <p:nvSpPr>
          <p:cNvPr id="3" name="Text Box 5">
            <a:extLst>
              <a:ext uri="{FF2B5EF4-FFF2-40B4-BE49-F238E27FC236}">
                <a16:creationId xmlns:a16="http://schemas.microsoft.com/office/drawing/2014/main" id="{6B756035-A7BC-1D8F-FB44-25CCA3203255}"/>
              </a:ext>
            </a:extLst>
          </p:cNvPr>
          <p:cNvSpPr txBox="1">
            <a:spLocks noChangeArrowheads="1"/>
          </p:cNvSpPr>
          <p:nvPr/>
        </p:nvSpPr>
        <p:spPr bwMode="auto">
          <a:xfrm>
            <a:off x="334835" y="1908398"/>
            <a:ext cx="4831669" cy="617861"/>
          </a:xfrm>
          <a:prstGeom prst="rect">
            <a:avLst/>
          </a:prstGeom>
          <a:noFill/>
          <a:ln w="9525">
            <a:noFill/>
            <a:miter lim="800000"/>
            <a:headEnd/>
            <a:tailEnd/>
          </a:ln>
        </p:spPr>
        <p:txBody>
          <a:bodyPr/>
          <a:lstStyle/>
          <a:p>
            <a:pPr marL="457200" indent="-457200">
              <a:spcAft>
                <a:spcPts val="1000"/>
              </a:spcAft>
              <a:buFont typeface="Wingdings" panose="05000000000000000000" pitchFamily="2" charset="2"/>
              <a:buChar char="Ø"/>
              <a:defRPr/>
            </a:pPr>
            <a:r>
              <a:rPr lang="it-IT" sz="3200" b="1" dirty="0">
                <a:effectLst>
                  <a:outerShdw blurRad="38100" dist="38100" dir="2700000" algn="tl">
                    <a:srgbClr val="000000">
                      <a:alpha val="43137"/>
                    </a:srgbClr>
                  </a:outerShdw>
                </a:effectLst>
                <a:cs typeface="Arial" panose="020B0604020202020204" pitchFamily="34" charset="0"/>
              </a:rPr>
              <a:t>ATTIVITÀ FISICA</a:t>
            </a:r>
          </a:p>
        </p:txBody>
      </p:sp>
      <p:sp>
        <p:nvSpPr>
          <p:cNvPr id="9" name="Rettangolo 8">
            <a:extLst>
              <a:ext uri="{FF2B5EF4-FFF2-40B4-BE49-F238E27FC236}">
                <a16:creationId xmlns:a16="http://schemas.microsoft.com/office/drawing/2014/main" id="{78F2F83C-30F2-42EE-67AB-6F72CECD6ECE}"/>
              </a:ext>
            </a:extLst>
          </p:cNvPr>
          <p:cNvSpPr/>
          <p:nvPr/>
        </p:nvSpPr>
        <p:spPr>
          <a:xfrm>
            <a:off x="334835" y="318691"/>
            <a:ext cx="11596070" cy="1215696"/>
          </a:xfrm>
          <a:prstGeom prst="rect">
            <a:avLst/>
          </a:prstGeom>
          <a:solidFill>
            <a:srgbClr val="262626"/>
          </a:solid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Titolo 1">
            <a:extLst>
              <a:ext uri="{FF2B5EF4-FFF2-40B4-BE49-F238E27FC236}">
                <a16:creationId xmlns:a16="http://schemas.microsoft.com/office/drawing/2014/main" id="{2376BB91-9FE5-C130-A0D8-89CBDA9B0762}"/>
              </a:ext>
            </a:extLst>
          </p:cNvPr>
          <p:cNvSpPr txBox="1">
            <a:spLocks/>
          </p:cNvSpPr>
          <p:nvPr/>
        </p:nvSpPr>
        <p:spPr>
          <a:xfrm>
            <a:off x="466531" y="414900"/>
            <a:ext cx="7130023" cy="908921"/>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it-IT" sz="4800" b="1" dirty="0"/>
              <a:t>Trattamenti sintomatici</a:t>
            </a:r>
          </a:p>
        </p:txBody>
      </p:sp>
      <p:sp>
        <p:nvSpPr>
          <p:cNvPr id="12" name="Rettangolo 11">
            <a:extLst>
              <a:ext uri="{FF2B5EF4-FFF2-40B4-BE49-F238E27FC236}">
                <a16:creationId xmlns:a16="http://schemas.microsoft.com/office/drawing/2014/main" id="{07309A49-AF7C-BCC0-008E-8A5BE3CB3055}"/>
              </a:ext>
            </a:extLst>
          </p:cNvPr>
          <p:cNvSpPr/>
          <p:nvPr/>
        </p:nvSpPr>
        <p:spPr>
          <a:xfrm>
            <a:off x="8105722" y="1125417"/>
            <a:ext cx="3316014" cy="782981"/>
          </a:xfrm>
          <a:prstGeom prst="rect">
            <a:avLst/>
          </a:prstGeom>
          <a:solidFill>
            <a:srgbClr val="F09415"/>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b="1" dirty="0">
                <a:solidFill>
                  <a:schemeClr val="bg1"/>
                </a:solidFill>
                <a:cs typeface="Arial" panose="020B0604020202020204" pitchFamily="34" charset="0"/>
              </a:rPr>
              <a:t>STANCHEZZA</a:t>
            </a:r>
          </a:p>
        </p:txBody>
      </p:sp>
    </p:spTree>
    <p:extLst>
      <p:ext uri="{BB962C8B-B14F-4D97-AF65-F5344CB8AC3E}">
        <p14:creationId xmlns:p14="http://schemas.microsoft.com/office/powerpoint/2010/main" val="2331870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0FD6ED6B-7E1B-4F19-9CA7-EEBF0C118CEB}"/>
              </a:ext>
            </a:extLst>
          </p:cNvPr>
          <p:cNvSpPr/>
          <p:nvPr/>
        </p:nvSpPr>
        <p:spPr>
          <a:xfrm>
            <a:off x="334835" y="318691"/>
            <a:ext cx="11596070" cy="1215696"/>
          </a:xfrm>
          <a:prstGeom prst="rect">
            <a:avLst/>
          </a:prstGeom>
          <a:solidFill>
            <a:srgbClr val="262626"/>
          </a:solid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Titolo 1">
            <a:extLst>
              <a:ext uri="{FF2B5EF4-FFF2-40B4-BE49-F238E27FC236}">
                <a16:creationId xmlns:a16="http://schemas.microsoft.com/office/drawing/2014/main" id="{88118D49-41AF-3667-0353-7DA4D30FAE41}"/>
              </a:ext>
            </a:extLst>
          </p:cNvPr>
          <p:cNvSpPr txBox="1">
            <a:spLocks/>
          </p:cNvSpPr>
          <p:nvPr/>
        </p:nvSpPr>
        <p:spPr>
          <a:xfrm>
            <a:off x="466531" y="414900"/>
            <a:ext cx="11252718" cy="908921"/>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it-IT" sz="4800" b="1" dirty="0"/>
              <a:t>Trattamenti sintomatici</a:t>
            </a:r>
          </a:p>
        </p:txBody>
      </p:sp>
      <p:sp>
        <p:nvSpPr>
          <p:cNvPr id="3" name="Rettangolo 2">
            <a:extLst>
              <a:ext uri="{FF2B5EF4-FFF2-40B4-BE49-F238E27FC236}">
                <a16:creationId xmlns:a16="http://schemas.microsoft.com/office/drawing/2014/main" id="{5D5996C3-F958-A923-FB81-32BC242A0AFA}"/>
              </a:ext>
            </a:extLst>
          </p:cNvPr>
          <p:cNvSpPr/>
          <p:nvPr/>
        </p:nvSpPr>
        <p:spPr>
          <a:xfrm>
            <a:off x="334837" y="2101773"/>
            <a:ext cx="3316014" cy="646330"/>
          </a:xfrm>
          <a:prstGeom prst="rect">
            <a:avLst/>
          </a:prstGeom>
          <a:solidFill>
            <a:srgbClr val="F09415"/>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solidFill>
                  <a:schemeClr val="bg1"/>
                </a:solidFill>
                <a:cs typeface="Arial" panose="020B0604020202020204" pitchFamily="34" charset="0"/>
              </a:rPr>
              <a:t>DISPNEA</a:t>
            </a:r>
          </a:p>
        </p:txBody>
      </p:sp>
      <p:pic>
        <p:nvPicPr>
          <p:cNvPr id="7172" name="Picture 4" descr="Kiwi asthma patients told to switch to two-in-one inhalers | Newshub">
            <a:extLst>
              <a:ext uri="{FF2B5EF4-FFF2-40B4-BE49-F238E27FC236}">
                <a16:creationId xmlns:a16="http://schemas.microsoft.com/office/drawing/2014/main" id="{613E1A03-4608-FF9B-04D1-2663B1D51A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20"/>
          <a:stretch/>
        </p:blipFill>
        <p:spPr bwMode="auto">
          <a:xfrm>
            <a:off x="9012939" y="4888632"/>
            <a:ext cx="2876308" cy="1650677"/>
          </a:xfrm>
          <a:prstGeom prst="rect">
            <a:avLst/>
          </a:prstGeom>
          <a:noFill/>
          <a:ln w="38100">
            <a:solidFill>
              <a:srgbClr val="F09415"/>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220" name="Picture 4" descr="Weak Elderly Woman With Walking Stick During Breathlessness Attack Stock  Photo - Download Image Now - iStock">
            <a:extLst>
              <a:ext uri="{FF2B5EF4-FFF2-40B4-BE49-F238E27FC236}">
                <a16:creationId xmlns:a16="http://schemas.microsoft.com/office/drawing/2014/main" id="{C1A61D10-C5D4-1288-20CB-5B6FF3918EB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7278"/>
          <a:stretch/>
        </p:blipFill>
        <p:spPr bwMode="auto">
          <a:xfrm>
            <a:off x="334837" y="3014741"/>
            <a:ext cx="3316014" cy="3524568"/>
          </a:xfrm>
          <a:prstGeom prst="rect">
            <a:avLst/>
          </a:prstGeom>
          <a:noFill/>
          <a:ln w="38100">
            <a:solidFill>
              <a:srgbClr val="F09415"/>
            </a:solidFill>
          </a:ln>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5A6261CE-FE66-E114-CD86-FBBB6FFD6FE7}"/>
              </a:ext>
            </a:extLst>
          </p:cNvPr>
          <p:cNvSpPr txBox="1"/>
          <p:nvPr/>
        </p:nvSpPr>
        <p:spPr>
          <a:xfrm>
            <a:off x="3737491" y="3252258"/>
            <a:ext cx="5181188" cy="954107"/>
          </a:xfrm>
          <a:prstGeom prst="rect">
            <a:avLst/>
          </a:prstGeom>
          <a:noFill/>
        </p:spPr>
        <p:txBody>
          <a:bodyPr wrap="square">
            <a:spAutoFit/>
          </a:bodyPr>
          <a:lstStyle/>
          <a:p>
            <a:pPr algn="ctr"/>
            <a:r>
              <a:rPr lang="it-IT" sz="3200" b="1" dirty="0">
                <a:solidFill>
                  <a:srgbClr val="C1B56B"/>
                </a:solidFill>
                <a:effectLst>
                  <a:outerShdw blurRad="38100" dist="38100" dir="2700000" algn="tl">
                    <a:srgbClr val="000000">
                      <a:alpha val="43137"/>
                    </a:srgbClr>
                  </a:outerShdw>
                </a:effectLst>
                <a:cs typeface="Arial" panose="020B0604020202020204" pitchFamily="34" charset="0"/>
              </a:rPr>
              <a:t>OSSIGENO</a:t>
            </a:r>
            <a:endParaRPr lang="it-IT" sz="2400" b="1" dirty="0">
              <a:solidFill>
                <a:srgbClr val="C1B56B"/>
              </a:solidFill>
              <a:effectLst>
                <a:outerShdw blurRad="38100" dist="38100" dir="2700000" algn="tl">
                  <a:srgbClr val="000000">
                    <a:alpha val="43137"/>
                  </a:srgbClr>
                </a:outerShdw>
              </a:effectLst>
              <a:cs typeface="Arial" panose="020B0604020202020204" pitchFamily="34" charset="0"/>
            </a:endParaRPr>
          </a:p>
          <a:p>
            <a:pPr algn="ctr"/>
            <a:r>
              <a:rPr lang="it-IT" sz="2400" b="1" dirty="0">
                <a:solidFill>
                  <a:srgbClr val="C1B56B"/>
                </a:solidFill>
                <a:effectLst>
                  <a:outerShdw blurRad="38100" dist="38100" dir="2700000" algn="tl">
                    <a:srgbClr val="000000">
                      <a:alpha val="43137"/>
                    </a:srgbClr>
                  </a:outerShdw>
                </a:effectLst>
                <a:cs typeface="Arial" panose="020B0604020202020204" pitchFamily="34" charset="0"/>
              </a:rPr>
              <a:t>(se insufficienza respiratoria)</a:t>
            </a:r>
          </a:p>
        </p:txBody>
      </p:sp>
      <p:sp>
        <p:nvSpPr>
          <p:cNvPr id="10" name="CasellaDiTesto 9">
            <a:extLst>
              <a:ext uri="{FF2B5EF4-FFF2-40B4-BE49-F238E27FC236}">
                <a16:creationId xmlns:a16="http://schemas.microsoft.com/office/drawing/2014/main" id="{F4EF5F70-3681-327C-F7CF-7E038B202E0D}"/>
              </a:ext>
            </a:extLst>
          </p:cNvPr>
          <p:cNvSpPr txBox="1"/>
          <p:nvPr/>
        </p:nvSpPr>
        <p:spPr>
          <a:xfrm>
            <a:off x="3789557" y="4733169"/>
            <a:ext cx="5077057" cy="1949252"/>
          </a:xfrm>
          <a:prstGeom prst="rect">
            <a:avLst/>
          </a:prstGeom>
          <a:noFill/>
        </p:spPr>
        <p:txBody>
          <a:bodyPr wrap="square">
            <a:spAutoFit/>
          </a:bodyPr>
          <a:lstStyle/>
          <a:p>
            <a:pPr algn="ctr">
              <a:spcAft>
                <a:spcPts val="1000"/>
              </a:spcAft>
              <a:defRPr/>
            </a:pPr>
            <a:r>
              <a:rPr lang="it-IT" sz="2800" b="1" dirty="0">
                <a:solidFill>
                  <a:schemeClr val="tx2">
                    <a:lumMod val="90000"/>
                  </a:schemeClr>
                </a:solidFill>
                <a:effectLst>
                  <a:outerShdw blurRad="38100" dist="38100" dir="2700000" algn="tl">
                    <a:srgbClr val="000000">
                      <a:alpha val="43137"/>
                    </a:srgbClr>
                  </a:outerShdw>
                </a:effectLst>
                <a:cs typeface="Arial" panose="020B0604020202020204" pitchFamily="34" charset="0"/>
              </a:rPr>
              <a:t>BRONCODILATATORI O</a:t>
            </a:r>
          </a:p>
          <a:p>
            <a:pPr algn="ctr">
              <a:spcAft>
                <a:spcPts val="1000"/>
              </a:spcAft>
              <a:defRPr/>
            </a:pPr>
            <a:r>
              <a:rPr lang="it-IT" sz="2800" b="1" dirty="0">
                <a:solidFill>
                  <a:schemeClr val="tx2">
                    <a:lumMod val="90000"/>
                  </a:schemeClr>
                </a:solidFill>
                <a:effectLst>
                  <a:outerShdw blurRad="38100" dist="38100" dir="2700000" algn="tl">
                    <a:srgbClr val="000000">
                      <a:alpha val="43137"/>
                    </a:srgbClr>
                  </a:outerShdw>
                </a:effectLst>
                <a:cs typeface="Arial" panose="020B0604020202020204" pitchFamily="34" charset="0"/>
              </a:rPr>
              <a:t>CORTICOSTEROIDI INALATORI</a:t>
            </a:r>
          </a:p>
          <a:p>
            <a:pPr algn="ctr">
              <a:spcAft>
                <a:spcPts val="1000"/>
              </a:spcAft>
              <a:defRPr/>
            </a:pPr>
            <a:r>
              <a:rPr lang="it-IT" sz="2400" b="1" dirty="0">
                <a:solidFill>
                  <a:schemeClr val="tx2">
                    <a:lumMod val="90000"/>
                  </a:schemeClr>
                </a:solidFill>
                <a:effectLst>
                  <a:outerShdw blurRad="38100" dist="38100" dir="2700000" algn="tl">
                    <a:srgbClr val="000000">
                      <a:alpha val="43137"/>
                    </a:srgbClr>
                  </a:outerShdw>
                </a:effectLst>
                <a:cs typeface="Arial" panose="020B0604020202020204" pitchFamily="34" charset="0"/>
              </a:rPr>
              <a:t>(se iperreattività o bronco-ostruzione)</a:t>
            </a:r>
          </a:p>
        </p:txBody>
      </p:sp>
      <p:sp>
        <p:nvSpPr>
          <p:cNvPr id="12" name="CasellaDiTesto 11">
            <a:extLst>
              <a:ext uri="{FF2B5EF4-FFF2-40B4-BE49-F238E27FC236}">
                <a16:creationId xmlns:a16="http://schemas.microsoft.com/office/drawing/2014/main" id="{4970F984-435F-996B-00B3-99D6487E0D7B}"/>
              </a:ext>
            </a:extLst>
          </p:cNvPr>
          <p:cNvSpPr txBox="1"/>
          <p:nvPr/>
        </p:nvSpPr>
        <p:spPr>
          <a:xfrm>
            <a:off x="4249691" y="2202234"/>
            <a:ext cx="4156788" cy="584775"/>
          </a:xfrm>
          <a:prstGeom prst="rect">
            <a:avLst/>
          </a:prstGeom>
          <a:noFill/>
        </p:spPr>
        <p:txBody>
          <a:bodyPr wrap="square">
            <a:spAutoFit/>
          </a:bodyPr>
          <a:lstStyle/>
          <a:p>
            <a:pPr algn="ctr"/>
            <a:r>
              <a:rPr lang="it-IT" sz="3200" b="1" dirty="0">
                <a:cs typeface="Arial" panose="020B0604020202020204" pitchFamily="34" charset="0"/>
              </a:rPr>
              <a:t>Esercizi respiratori</a:t>
            </a:r>
          </a:p>
        </p:txBody>
      </p:sp>
      <p:pic>
        <p:nvPicPr>
          <p:cNvPr id="9222" name="Picture 6" descr="Nasal Cannula Images – Browse 1,114 Stock Photos, Vectors, and Video |  Adobe Stock">
            <a:extLst>
              <a:ext uri="{FF2B5EF4-FFF2-40B4-BE49-F238E27FC236}">
                <a16:creationId xmlns:a16="http://schemas.microsoft.com/office/drawing/2014/main" id="{DE717271-7C06-4D42-E031-54B85638821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425" r="17373"/>
          <a:stretch/>
        </p:blipFill>
        <p:spPr bwMode="auto">
          <a:xfrm>
            <a:off x="9015353" y="2061005"/>
            <a:ext cx="2876308" cy="2549922"/>
          </a:xfrm>
          <a:prstGeom prst="rect">
            <a:avLst/>
          </a:prstGeom>
          <a:noFill/>
          <a:ln w="38100">
            <a:solidFill>
              <a:srgbClr val="F09415"/>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5530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D5996C3-F958-A923-FB81-32BC242A0AFA}"/>
              </a:ext>
            </a:extLst>
          </p:cNvPr>
          <p:cNvSpPr/>
          <p:nvPr/>
        </p:nvSpPr>
        <p:spPr>
          <a:xfrm>
            <a:off x="1218335" y="1847211"/>
            <a:ext cx="3624272" cy="810398"/>
          </a:xfrm>
          <a:prstGeom prst="rect">
            <a:avLst/>
          </a:prstGeom>
          <a:solidFill>
            <a:srgbClr val="F09415"/>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solidFill>
                  <a:schemeClr val="bg1"/>
                </a:solidFill>
                <a:cs typeface="Arial" panose="020B0604020202020204" pitchFamily="34" charset="0"/>
              </a:rPr>
              <a:t>TOSSE </a:t>
            </a:r>
          </a:p>
        </p:txBody>
      </p:sp>
      <p:pic>
        <p:nvPicPr>
          <p:cNvPr id="7170" name="Picture 2" descr="Can Cough Medicine Impact a Breathalyzer? | Daniel D. Hajji, Attorney at Law">
            <a:extLst>
              <a:ext uri="{FF2B5EF4-FFF2-40B4-BE49-F238E27FC236}">
                <a16:creationId xmlns:a16="http://schemas.microsoft.com/office/drawing/2014/main" id="{913C4E5F-E54B-EF1B-7F2E-E422998927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99" r="3872"/>
          <a:stretch/>
        </p:blipFill>
        <p:spPr bwMode="auto">
          <a:xfrm>
            <a:off x="1218335" y="2952609"/>
            <a:ext cx="3624272" cy="2685968"/>
          </a:xfrm>
          <a:prstGeom prst="rect">
            <a:avLst/>
          </a:prstGeom>
          <a:noFill/>
          <a:ln w="38100">
            <a:solidFill>
              <a:schemeClr val="accent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3" name="CasellaDiTesto 12">
            <a:extLst>
              <a:ext uri="{FF2B5EF4-FFF2-40B4-BE49-F238E27FC236}">
                <a16:creationId xmlns:a16="http://schemas.microsoft.com/office/drawing/2014/main" id="{A5035144-D891-21B9-F92B-423581605254}"/>
              </a:ext>
            </a:extLst>
          </p:cNvPr>
          <p:cNvSpPr txBox="1"/>
          <p:nvPr/>
        </p:nvSpPr>
        <p:spPr>
          <a:xfrm>
            <a:off x="861904" y="5818352"/>
            <a:ext cx="4337134" cy="954107"/>
          </a:xfrm>
          <a:prstGeom prst="rect">
            <a:avLst/>
          </a:prstGeom>
          <a:noFill/>
        </p:spPr>
        <p:txBody>
          <a:bodyPr wrap="square">
            <a:spAutoFit/>
          </a:bodyPr>
          <a:lstStyle/>
          <a:p>
            <a:pPr algn="ctr"/>
            <a:r>
              <a:rPr lang="it-IT" sz="2800" b="1" dirty="0">
                <a:effectLst>
                  <a:outerShdw blurRad="38100" dist="38100" dir="2700000" algn="tl">
                    <a:srgbClr val="000000">
                      <a:alpha val="43137"/>
                    </a:srgbClr>
                  </a:outerShdw>
                </a:effectLst>
                <a:cs typeface="Arial" panose="020B0604020202020204" pitchFamily="34" charset="0"/>
              </a:rPr>
              <a:t>SEDATIVI TOSSE (secca) </a:t>
            </a:r>
          </a:p>
          <a:p>
            <a:pPr algn="ctr"/>
            <a:r>
              <a:rPr lang="it-IT" sz="2800" b="1" dirty="0">
                <a:effectLst>
                  <a:outerShdw blurRad="38100" dist="38100" dir="2700000" algn="tl">
                    <a:srgbClr val="000000">
                      <a:alpha val="43137"/>
                    </a:srgbClr>
                  </a:outerShdw>
                </a:effectLst>
                <a:cs typeface="Arial" panose="020B0604020202020204" pitchFamily="34" charset="0"/>
              </a:rPr>
              <a:t>MUCOLITICI (produttiva)</a:t>
            </a:r>
            <a:endParaRPr lang="it-IT" sz="2800" dirty="0">
              <a:effectLst>
                <a:outerShdw blurRad="38100" dist="38100" dir="2700000" algn="tl">
                  <a:srgbClr val="000000">
                    <a:alpha val="43137"/>
                  </a:srgbClr>
                </a:outerShdw>
              </a:effectLst>
            </a:endParaRPr>
          </a:p>
        </p:txBody>
      </p:sp>
      <p:sp>
        <p:nvSpPr>
          <p:cNvPr id="15" name="CasellaDiTesto 14">
            <a:extLst>
              <a:ext uri="{FF2B5EF4-FFF2-40B4-BE49-F238E27FC236}">
                <a16:creationId xmlns:a16="http://schemas.microsoft.com/office/drawing/2014/main" id="{A215FF84-3D56-5E4B-6147-400E917CDB4B}"/>
              </a:ext>
            </a:extLst>
          </p:cNvPr>
          <p:cNvSpPr txBox="1"/>
          <p:nvPr/>
        </p:nvSpPr>
        <p:spPr>
          <a:xfrm>
            <a:off x="5834905" y="5849130"/>
            <a:ext cx="6096000" cy="892552"/>
          </a:xfrm>
          <a:prstGeom prst="rect">
            <a:avLst/>
          </a:prstGeom>
          <a:noFill/>
        </p:spPr>
        <p:txBody>
          <a:bodyPr wrap="square">
            <a:spAutoFit/>
          </a:bodyPr>
          <a:lstStyle/>
          <a:p>
            <a:pPr algn="ctr"/>
            <a:r>
              <a:rPr lang="it-IT" sz="2800" b="1" dirty="0">
                <a:cs typeface="Arial" panose="020B0604020202020204" pitchFamily="34" charset="0"/>
              </a:rPr>
              <a:t>ANALGESICI/ANTINFIAMMATORI</a:t>
            </a:r>
          </a:p>
          <a:p>
            <a:pPr algn="ctr"/>
            <a:r>
              <a:rPr lang="it-IT" sz="2400" b="1" dirty="0">
                <a:cs typeface="Arial" panose="020B0604020202020204" pitchFamily="34" charset="0"/>
              </a:rPr>
              <a:t>(se </a:t>
            </a:r>
            <a:r>
              <a:rPr lang="it-IT" sz="2400" b="1" dirty="0" err="1">
                <a:cs typeface="Arial" panose="020B0604020202020204" pitchFamily="34" charset="0"/>
              </a:rPr>
              <a:t>costocondrite</a:t>
            </a:r>
            <a:r>
              <a:rPr lang="it-IT" sz="2400" b="1" dirty="0">
                <a:cs typeface="Arial" panose="020B0604020202020204" pitchFamily="34" charset="0"/>
              </a:rPr>
              <a:t>)</a:t>
            </a:r>
          </a:p>
        </p:txBody>
      </p:sp>
      <p:sp>
        <p:nvSpPr>
          <p:cNvPr id="2" name="Rettangolo 1">
            <a:extLst>
              <a:ext uri="{FF2B5EF4-FFF2-40B4-BE49-F238E27FC236}">
                <a16:creationId xmlns:a16="http://schemas.microsoft.com/office/drawing/2014/main" id="{68EAB790-C92E-CB39-1985-F91A253106B4}"/>
              </a:ext>
            </a:extLst>
          </p:cNvPr>
          <p:cNvSpPr/>
          <p:nvPr/>
        </p:nvSpPr>
        <p:spPr>
          <a:xfrm>
            <a:off x="6945923" y="1847211"/>
            <a:ext cx="3852869" cy="810398"/>
          </a:xfrm>
          <a:prstGeom prst="rect">
            <a:avLst/>
          </a:prstGeom>
          <a:solidFill>
            <a:srgbClr val="F09415"/>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solidFill>
                  <a:schemeClr val="bg1"/>
                </a:solidFill>
                <a:cs typeface="Arial" panose="020B0604020202020204" pitchFamily="34" charset="0"/>
              </a:rPr>
              <a:t>DOLORE</a:t>
            </a:r>
          </a:p>
          <a:p>
            <a:pPr algn="ctr"/>
            <a:r>
              <a:rPr lang="it-IT" sz="2800" b="1" dirty="0">
                <a:solidFill>
                  <a:schemeClr val="bg1"/>
                </a:solidFill>
                <a:cs typeface="Arial" panose="020B0604020202020204" pitchFamily="34" charset="0"/>
              </a:rPr>
              <a:t>TORACICO</a:t>
            </a:r>
          </a:p>
        </p:txBody>
      </p:sp>
      <p:pic>
        <p:nvPicPr>
          <p:cNvPr id="7" name="Immagine 6">
            <a:extLst>
              <a:ext uri="{FF2B5EF4-FFF2-40B4-BE49-F238E27FC236}">
                <a16:creationId xmlns:a16="http://schemas.microsoft.com/office/drawing/2014/main" id="{AE087E11-1D38-3BD4-D1BF-7C10C60494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5923" y="2952609"/>
            <a:ext cx="3852869" cy="2721089"/>
          </a:xfrm>
          <a:prstGeom prst="rect">
            <a:avLst/>
          </a:prstGeom>
          <a:ln w="38100">
            <a:solidFill>
              <a:schemeClr val="accent1"/>
            </a:solidFill>
          </a:ln>
          <a:effectLst>
            <a:outerShdw blurRad="50800" dist="38100" dir="2700000" algn="tl" rotWithShape="0">
              <a:prstClr val="black">
                <a:alpha val="40000"/>
              </a:prstClr>
            </a:outerShdw>
          </a:effectLst>
        </p:spPr>
      </p:pic>
      <p:sp>
        <p:nvSpPr>
          <p:cNvPr id="4" name="Rettangolo 3">
            <a:extLst>
              <a:ext uri="{FF2B5EF4-FFF2-40B4-BE49-F238E27FC236}">
                <a16:creationId xmlns:a16="http://schemas.microsoft.com/office/drawing/2014/main" id="{B008090E-7B98-DDFC-D1C0-881810FB8D64}"/>
              </a:ext>
            </a:extLst>
          </p:cNvPr>
          <p:cNvSpPr/>
          <p:nvPr/>
        </p:nvSpPr>
        <p:spPr>
          <a:xfrm>
            <a:off x="334835" y="318691"/>
            <a:ext cx="11596070" cy="1215696"/>
          </a:xfrm>
          <a:prstGeom prst="rect">
            <a:avLst/>
          </a:prstGeom>
          <a:solidFill>
            <a:srgbClr val="262626"/>
          </a:solid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itolo 1">
            <a:extLst>
              <a:ext uri="{FF2B5EF4-FFF2-40B4-BE49-F238E27FC236}">
                <a16:creationId xmlns:a16="http://schemas.microsoft.com/office/drawing/2014/main" id="{C0990EB1-69EC-AB0C-47FE-B9CEA57C9B9E}"/>
              </a:ext>
            </a:extLst>
          </p:cNvPr>
          <p:cNvSpPr txBox="1">
            <a:spLocks/>
          </p:cNvSpPr>
          <p:nvPr/>
        </p:nvSpPr>
        <p:spPr>
          <a:xfrm>
            <a:off x="466531" y="414900"/>
            <a:ext cx="11252718" cy="908921"/>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it-IT" sz="4800" b="1" dirty="0"/>
              <a:t>Trattamenti sintomatici</a:t>
            </a:r>
          </a:p>
        </p:txBody>
      </p:sp>
    </p:spTree>
    <p:extLst>
      <p:ext uri="{BB962C8B-B14F-4D97-AF65-F5344CB8AC3E}">
        <p14:creationId xmlns:p14="http://schemas.microsoft.com/office/powerpoint/2010/main" val="323820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uppo 9">
            <a:extLst>
              <a:ext uri="{FF2B5EF4-FFF2-40B4-BE49-F238E27FC236}">
                <a16:creationId xmlns:a16="http://schemas.microsoft.com/office/drawing/2014/main" id="{92AFEF64-8517-38BC-5FE2-578DF2D332E9}"/>
              </a:ext>
            </a:extLst>
          </p:cNvPr>
          <p:cNvGrpSpPr/>
          <p:nvPr/>
        </p:nvGrpSpPr>
        <p:grpSpPr>
          <a:xfrm>
            <a:off x="4540627" y="342943"/>
            <a:ext cx="3335334" cy="1541946"/>
            <a:chOff x="4540627" y="342943"/>
            <a:chExt cx="3335334" cy="1541946"/>
          </a:xfrm>
        </p:grpSpPr>
        <p:sp>
          <p:nvSpPr>
            <p:cNvPr id="16" name="Ovale 15">
              <a:extLst>
                <a:ext uri="{FF2B5EF4-FFF2-40B4-BE49-F238E27FC236}">
                  <a16:creationId xmlns:a16="http://schemas.microsoft.com/office/drawing/2014/main" id="{4C4487D2-279D-FF6A-8CD1-974DFC4E6F94}"/>
                </a:ext>
              </a:extLst>
            </p:cNvPr>
            <p:cNvSpPr/>
            <p:nvPr/>
          </p:nvSpPr>
          <p:spPr>
            <a:xfrm>
              <a:off x="4780547" y="459278"/>
              <a:ext cx="2998348" cy="1297275"/>
            </a:xfrm>
            <a:prstGeom prst="ellipse">
              <a:avLst/>
            </a:prstGeom>
            <a:solidFill>
              <a:srgbClr val="F09415"/>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 name="Titolo 1">
              <a:extLst>
                <a:ext uri="{FF2B5EF4-FFF2-40B4-BE49-F238E27FC236}">
                  <a16:creationId xmlns:a16="http://schemas.microsoft.com/office/drawing/2014/main" id="{E2D25A3E-8410-2E19-B693-EA184E77C68E}"/>
                </a:ext>
              </a:extLst>
            </p:cNvPr>
            <p:cNvSpPr txBox="1">
              <a:spLocks/>
            </p:cNvSpPr>
            <p:nvPr/>
          </p:nvSpPr>
          <p:spPr>
            <a:xfrm>
              <a:off x="4540627" y="342943"/>
              <a:ext cx="3335334" cy="15419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a:r>
                <a:rPr lang="it-IT" b="1" dirty="0">
                  <a:effectLst>
                    <a:outerShdw blurRad="38100" dist="38100" dir="2700000" algn="tl">
                      <a:srgbClr val="000000">
                        <a:alpha val="43137"/>
                      </a:srgbClr>
                    </a:outerShdw>
                  </a:effectLst>
                </a:rPr>
                <a:t>&gt; 3-12 mesi</a:t>
              </a:r>
              <a:endParaRPr lang="it-IT" b="1" i="1" dirty="0">
                <a:effectLst>
                  <a:outerShdw blurRad="38100" dist="38100" dir="2700000" algn="tl">
                    <a:srgbClr val="000000">
                      <a:alpha val="43137"/>
                    </a:srgbClr>
                  </a:outerShdw>
                </a:effectLst>
              </a:endParaRPr>
            </a:p>
          </p:txBody>
        </p:sp>
      </p:grpSp>
      <p:grpSp>
        <p:nvGrpSpPr>
          <p:cNvPr id="8" name="Gruppo 7">
            <a:extLst>
              <a:ext uri="{FF2B5EF4-FFF2-40B4-BE49-F238E27FC236}">
                <a16:creationId xmlns:a16="http://schemas.microsoft.com/office/drawing/2014/main" id="{AD1FAA49-89E6-E0A8-FE17-00F26C746D30}"/>
              </a:ext>
            </a:extLst>
          </p:cNvPr>
          <p:cNvGrpSpPr/>
          <p:nvPr/>
        </p:nvGrpSpPr>
        <p:grpSpPr>
          <a:xfrm>
            <a:off x="225636" y="340896"/>
            <a:ext cx="3560686" cy="2564716"/>
            <a:chOff x="225636" y="340896"/>
            <a:chExt cx="3560686" cy="2564716"/>
          </a:xfrm>
        </p:grpSpPr>
        <p:sp>
          <p:nvSpPr>
            <p:cNvPr id="9" name="Ovale 8">
              <a:extLst>
                <a:ext uri="{FF2B5EF4-FFF2-40B4-BE49-F238E27FC236}">
                  <a16:creationId xmlns:a16="http://schemas.microsoft.com/office/drawing/2014/main" id="{F7D3CCE8-3816-3C5F-65D7-5222379DC206}"/>
                </a:ext>
              </a:extLst>
            </p:cNvPr>
            <p:cNvSpPr/>
            <p:nvPr/>
          </p:nvSpPr>
          <p:spPr>
            <a:xfrm>
              <a:off x="225636" y="340896"/>
              <a:ext cx="3560686" cy="2564716"/>
            </a:xfrm>
            <a:prstGeom prst="ellipse">
              <a:avLst/>
            </a:prstGeom>
            <a:solidFill>
              <a:srgbClr val="F09415"/>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effectLst>
                  <a:outerShdw blurRad="38100" dist="38100" dir="2700000" algn="tl">
                    <a:srgbClr val="000000">
                      <a:alpha val="43137"/>
                    </a:srgbClr>
                  </a:outerShdw>
                </a:effectLst>
              </a:endParaRPr>
            </a:p>
          </p:txBody>
        </p:sp>
        <p:sp>
          <p:nvSpPr>
            <p:cNvPr id="6" name="Titolo 1">
              <a:extLst>
                <a:ext uri="{FF2B5EF4-FFF2-40B4-BE49-F238E27FC236}">
                  <a16:creationId xmlns:a16="http://schemas.microsoft.com/office/drawing/2014/main" id="{3C6F3026-6697-8E98-0734-AF829AA5EEEE}"/>
                </a:ext>
              </a:extLst>
            </p:cNvPr>
            <p:cNvSpPr txBox="1">
              <a:spLocks/>
            </p:cNvSpPr>
            <p:nvPr/>
          </p:nvSpPr>
          <p:spPr>
            <a:xfrm>
              <a:off x="432367" y="892415"/>
              <a:ext cx="3158834" cy="154194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a:r>
                <a:rPr lang="it-IT" b="1" dirty="0">
                  <a:effectLst>
                    <a:outerShdw blurRad="38100" dist="38100" dir="2700000" algn="tl">
                      <a:srgbClr val="000000">
                        <a:alpha val="43137"/>
                      </a:srgbClr>
                    </a:outerShdw>
                  </a:effectLst>
                </a:rPr>
                <a:t>Correlazione con danno polmonare</a:t>
              </a:r>
            </a:p>
          </p:txBody>
        </p:sp>
      </p:grpSp>
      <p:sp>
        <p:nvSpPr>
          <p:cNvPr id="7" name="Rettangolo con angoli arrotondati 6">
            <a:extLst>
              <a:ext uri="{FF2B5EF4-FFF2-40B4-BE49-F238E27FC236}">
                <a16:creationId xmlns:a16="http://schemas.microsoft.com/office/drawing/2014/main" id="{CF62EFEE-F942-1BBF-1948-AD6A634D4796}"/>
              </a:ext>
            </a:extLst>
          </p:cNvPr>
          <p:cNvSpPr/>
          <p:nvPr/>
        </p:nvSpPr>
        <p:spPr>
          <a:xfrm>
            <a:off x="3975469" y="2238667"/>
            <a:ext cx="4573372" cy="1596446"/>
          </a:xfrm>
          <a:prstGeom prst="roundRect">
            <a:avLst>
              <a:gd name="adj" fmla="val 29570"/>
            </a:avLst>
          </a:prstGeom>
          <a:ln w="38100">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it-IT" sz="4000" b="1" dirty="0">
                <a:effectLst>
                  <a:outerShdw blurRad="38100" dist="38100" dir="2700000" algn="tl">
                    <a:srgbClr val="000000">
                      <a:alpha val="43137"/>
                    </a:srgbClr>
                  </a:outerShdw>
                </a:effectLst>
              </a:rPr>
              <a:t>LONG COVID</a:t>
            </a:r>
            <a:br>
              <a:rPr lang="it-IT" sz="4000" b="1" dirty="0">
                <a:effectLst>
                  <a:outerShdw blurRad="38100" dist="38100" dir="2700000" algn="tl">
                    <a:srgbClr val="000000">
                      <a:alpha val="43137"/>
                    </a:srgbClr>
                  </a:outerShdw>
                </a:effectLst>
              </a:rPr>
            </a:br>
            <a:r>
              <a:rPr lang="it-IT" sz="3200" b="1" i="1" dirty="0">
                <a:effectLst>
                  <a:outerShdw blurRad="38100" dist="38100" dir="2700000" algn="tl">
                    <a:srgbClr val="000000">
                      <a:alpha val="43137"/>
                    </a:srgbClr>
                  </a:outerShdw>
                </a:effectLst>
              </a:rPr>
              <a:t>sintomi respiratori  </a:t>
            </a:r>
            <a:endParaRPr lang="it-IT" sz="4000" b="1" i="1" dirty="0">
              <a:effectLst>
                <a:outerShdw blurRad="38100" dist="38100" dir="2700000" algn="tl">
                  <a:srgbClr val="000000">
                    <a:alpha val="43137"/>
                  </a:srgbClr>
                </a:outerShdw>
              </a:effectLst>
            </a:endParaRPr>
          </a:p>
        </p:txBody>
      </p:sp>
      <p:grpSp>
        <p:nvGrpSpPr>
          <p:cNvPr id="11" name="Gruppo 10">
            <a:extLst>
              <a:ext uri="{FF2B5EF4-FFF2-40B4-BE49-F238E27FC236}">
                <a16:creationId xmlns:a16="http://schemas.microsoft.com/office/drawing/2014/main" id="{833B50C9-36C6-FA26-487E-2F0D3DB7EB48}"/>
              </a:ext>
            </a:extLst>
          </p:cNvPr>
          <p:cNvGrpSpPr/>
          <p:nvPr/>
        </p:nvGrpSpPr>
        <p:grpSpPr>
          <a:xfrm>
            <a:off x="8855242" y="892414"/>
            <a:ext cx="2807426" cy="1725280"/>
            <a:chOff x="8855242" y="892414"/>
            <a:chExt cx="2807426" cy="1725280"/>
          </a:xfrm>
        </p:grpSpPr>
        <p:sp>
          <p:nvSpPr>
            <p:cNvPr id="2" name="Ovale 1">
              <a:extLst>
                <a:ext uri="{FF2B5EF4-FFF2-40B4-BE49-F238E27FC236}">
                  <a16:creationId xmlns:a16="http://schemas.microsoft.com/office/drawing/2014/main" id="{7B29A67C-548C-199A-2DB2-78C6877D803B}"/>
                </a:ext>
              </a:extLst>
            </p:cNvPr>
            <p:cNvSpPr/>
            <p:nvPr/>
          </p:nvSpPr>
          <p:spPr>
            <a:xfrm>
              <a:off x="8855242" y="892414"/>
              <a:ext cx="2807426" cy="1725280"/>
            </a:xfrm>
            <a:prstGeom prst="ellipse">
              <a:avLst/>
            </a:prstGeom>
            <a:solidFill>
              <a:srgbClr val="F09415"/>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effectLst>
                  <a:outerShdw blurRad="38100" dist="38100" dir="2700000" algn="tl">
                    <a:srgbClr val="000000">
                      <a:alpha val="43137"/>
                    </a:srgbClr>
                  </a:outerShdw>
                </a:effectLst>
              </a:endParaRPr>
            </a:p>
          </p:txBody>
        </p:sp>
        <p:sp>
          <p:nvSpPr>
            <p:cNvPr id="4" name="Titolo 1">
              <a:extLst>
                <a:ext uri="{FF2B5EF4-FFF2-40B4-BE49-F238E27FC236}">
                  <a16:creationId xmlns:a16="http://schemas.microsoft.com/office/drawing/2014/main" id="{64B845E1-447F-FF15-9D83-EBCA6A40DCDD}"/>
                </a:ext>
              </a:extLst>
            </p:cNvPr>
            <p:cNvSpPr txBox="1">
              <a:spLocks/>
            </p:cNvSpPr>
            <p:nvPr/>
          </p:nvSpPr>
          <p:spPr>
            <a:xfrm>
              <a:off x="9083547" y="995949"/>
              <a:ext cx="2326163" cy="15419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a:r>
                <a:rPr lang="it-IT" b="1" dirty="0">
                  <a:effectLst>
                    <a:outerShdw blurRad="38100" dist="38100" dir="2700000" algn="tl">
                      <a:srgbClr val="000000">
                        <a:alpha val="43137"/>
                      </a:srgbClr>
                    </a:outerShdw>
                  </a:effectLst>
                </a:rPr>
                <a:t>Utilità vaccino</a:t>
              </a:r>
              <a:endParaRPr lang="it-IT" b="1" i="1" dirty="0">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18655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750"/>
                                        <p:tgtEl>
                                          <p:spTgt spid="10"/>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Ovale 15">
            <a:extLst>
              <a:ext uri="{FF2B5EF4-FFF2-40B4-BE49-F238E27FC236}">
                <a16:creationId xmlns:a16="http://schemas.microsoft.com/office/drawing/2014/main" id="{4C4487D2-279D-FF6A-8CD1-974DFC4E6F94}"/>
              </a:ext>
            </a:extLst>
          </p:cNvPr>
          <p:cNvSpPr/>
          <p:nvPr/>
        </p:nvSpPr>
        <p:spPr>
          <a:xfrm>
            <a:off x="4780547" y="459278"/>
            <a:ext cx="2998348" cy="1297275"/>
          </a:xfrm>
          <a:prstGeom prst="ellipse">
            <a:avLst/>
          </a:prstGeom>
          <a:solidFill>
            <a:srgbClr val="F09415"/>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2" name="Ovale 11">
            <a:extLst>
              <a:ext uri="{FF2B5EF4-FFF2-40B4-BE49-F238E27FC236}">
                <a16:creationId xmlns:a16="http://schemas.microsoft.com/office/drawing/2014/main" id="{62513D1B-FF97-D217-1740-546E4A11D252}"/>
              </a:ext>
            </a:extLst>
          </p:cNvPr>
          <p:cNvSpPr/>
          <p:nvPr/>
        </p:nvSpPr>
        <p:spPr>
          <a:xfrm>
            <a:off x="8855242" y="892414"/>
            <a:ext cx="2807426" cy="1725280"/>
          </a:xfrm>
          <a:prstGeom prst="ellipse">
            <a:avLst/>
          </a:prstGeom>
          <a:solidFill>
            <a:srgbClr val="F09415"/>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effectLst>
                <a:outerShdw blurRad="38100" dist="38100" dir="2700000" algn="tl">
                  <a:srgbClr val="000000">
                    <a:alpha val="43137"/>
                  </a:srgbClr>
                </a:outerShdw>
              </a:effectLst>
            </a:endParaRPr>
          </a:p>
        </p:txBody>
      </p:sp>
      <p:sp>
        <p:nvSpPr>
          <p:cNvPr id="9" name="Ovale 8">
            <a:extLst>
              <a:ext uri="{FF2B5EF4-FFF2-40B4-BE49-F238E27FC236}">
                <a16:creationId xmlns:a16="http://schemas.microsoft.com/office/drawing/2014/main" id="{F7D3CCE8-3816-3C5F-65D7-5222379DC206}"/>
              </a:ext>
            </a:extLst>
          </p:cNvPr>
          <p:cNvSpPr/>
          <p:nvPr/>
        </p:nvSpPr>
        <p:spPr>
          <a:xfrm>
            <a:off x="225636" y="340896"/>
            <a:ext cx="3560686" cy="2564716"/>
          </a:xfrm>
          <a:prstGeom prst="ellipse">
            <a:avLst/>
          </a:prstGeom>
          <a:solidFill>
            <a:srgbClr val="F09415"/>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effectLst>
                <a:outerShdw blurRad="38100" dist="38100" dir="2700000" algn="tl">
                  <a:srgbClr val="000000">
                    <a:alpha val="43137"/>
                  </a:srgbClr>
                </a:outerShdw>
              </a:effectLst>
            </a:endParaRPr>
          </a:p>
        </p:txBody>
      </p:sp>
      <p:sp>
        <p:nvSpPr>
          <p:cNvPr id="3" name="Titolo 1">
            <a:extLst>
              <a:ext uri="{FF2B5EF4-FFF2-40B4-BE49-F238E27FC236}">
                <a16:creationId xmlns:a16="http://schemas.microsoft.com/office/drawing/2014/main" id="{E2D25A3E-8410-2E19-B693-EA184E77C68E}"/>
              </a:ext>
            </a:extLst>
          </p:cNvPr>
          <p:cNvSpPr txBox="1">
            <a:spLocks/>
          </p:cNvSpPr>
          <p:nvPr/>
        </p:nvSpPr>
        <p:spPr>
          <a:xfrm>
            <a:off x="4540627" y="342943"/>
            <a:ext cx="3335334" cy="15419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a:r>
              <a:rPr lang="it-IT" b="1" dirty="0">
                <a:effectLst>
                  <a:outerShdw blurRad="38100" dist="38100" dir="2700000" algn="tl">
                    <a:srgbClr val="000000">
                      <a:alpha val="43137"/>
                    </a:srgbClr>
                  </a:outerShdw>
                </a:effectLst>
              </a:rPr>
              <a:t>&gt; 3-12 mesi</a:t>
            </a:r>
            <a:endParaRPr lang="it-IT" b="1" i="1" dirty="0">
              <a:effectLst>
                <a:outerShdw blurRad="38100" dist="38100" dir="2700000" algn="tl">
                  <a:srgbClr val="000000">
                    <a:alpha val="43137"/>
                  </a:srgbClr>
                </a:outerShdw>
              </a:effectLst>
            </a:endParaRPr>
          </a:p>
        </p:txBody>
      </p:sp>
      <p:grpSp>
        <p:nvGrpSpPr>
          <p:cNvPr id="17" name="Gruppo 16">
            <a:extLst>
              <a:ext uri="{FF2B5EF4-FFF2-40B4-BE49-F238E27FC236}">
                <a16:creationId xmlns:a16="http://schemas.microsoft.com/office/drawing/2014/main" id="{982F5E43-2AC7-75E6-7955-001ED31CB4F5}"/>
              </a:ext>
            </a:extLst>
          </p:cNvPr>
          <p:cNvGrpSpPr/>
          <p:nvPr/>
        </p:nvGrpSpPr>
        <p:grpSpPr>
          <a:xfrm>
            <a:off x="8246742" y="3882253"/>
            <a:ext cx="3560686" cy="1918934"/>
            <a:chOff x="8246742" y="3882253"/>
            <a:chExt cx="3560686" cy="1918934"/>
          </a:xfrm>
        </p:grpSpPr>
        <p:sp>
          <p:nvSpPr>
            <p:cNvPr id="13" name="Ovale 12">
              <a:extLst>
                <a:ext uri="{FF2B5EF4-FFF2-40B4-BE49-F238E27FC236}">
                  <a16:creationId xmlns:a16="http://schemas.microsoft.com/office/drawing/2014/main" id="{7109D569-081C-DD29-90D6-2DFCBE50115E}"/>
                </a:ext>
              </a:extLst>
            </p:cNvPr>
            <p:cNvSpPr/>
            <p:nvPr/>
          </p:nvSpPr>
          <p:spPr>
            <a:xfrm>
              <a:off x="8246742" y="3882253"/>
              <a:ext cx="3560686" cy="1918934"/>
            </a:xfrm>
            <a:prstGeom prst="ellipse">
              <a:avLst/>
            </a:prstGeom>
            <a:solidFill>
              <a:srgbClr val="F09415"/>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effectLst>
                  <a:outerShdw blurRad="38100" dist="38100" dir="2700000" algn="tl">
                    <a:srgbClr val="000000">
                      <a:alpha val="43137"/>
                    </a:srgbClr>
                  </a:outerShdw>
                </a:effectLst>
              </a:endParaRPr>
            </a:p>
          </p:txBody>
        </p:sp>
        <p:sp>
          <p:nvSpPr>
            <p:cNvPr id="4" name="Titolo 1">
              <a:extLst>
                <a:ext uri="{FF2B5EF4-FFF2-40B4-BE49-F238E27FC236}">
                  <a16:creationId xmlns:a16="http://schemas.microsoft.com/office/drawing/2014/main" id="{DA729D4B-6718-FF39-3100-8D068D09DBA1}"/>
                </a:ext>
              </a:extLst>
            </p:cNvPr>
            <p:cNvSpPr txBox="1">
              <a:spLocks/>
            </p:cNvSpPr>
            <p:nvPr/>
          </p:nvSpPr>
          <p:spPr>
            <a:xfrm>
              <a:off x="8359418" y="4138925"/>
              <a:ext cx="3335334" cy="15419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a:r>
                <a:rPr lang="it-IT" b="1" dirty="0">
                  <a:effectLst>
                    <a:outerShdw blurRad="38100" dist="38100" dir="2700000" algn="tl">
                      <a:srgbClr val="000000">
                        <a:alpha val="43137"/>
                      </a:srgbClr>
                    </a:outerShdw>
                  </a:effectLst>
                </a:rPr>
                <a:t>Trattamenti sintomatici</a:t>
              </a:r>
              <a:endParaRPr lang="it-IT" b="1" i="1" dirty="0">
                <a:effectLst>
                  <a:outerShdw blurRad="38100" dist="38100" dir="2700000" algn="tl">
                    <a:srgbClr val="000000">
                      <a:alpha val="43137"/>
                    </a:srgbClr>
                  </a:outerShdw>
                </a:effectLst>
              </a:endParaRPr>
            </a:p>
          </p:txBody>
        </p:sp>
      </p:grpSp>
      <p:sp>
        <p:nvSpPr>
          <p:cNvPr id="5" name="Titolo 1">
            <a:extLst>
              <a:ext uri="{FF2B5EF4-FFF2-40B4-BE49-F238E27FC236}">
                <a16:creationId xmlns:a16="http://schemas.microsoft.com/office/drawing/2014/main" id="{3162A166-E700-E14F-95C0-74E1DDD3ECAC}"/>
              </a:ext>
            </a:extLst>
          </p:cNvPr>
          <p:cNvSpPr txBox="1">
            <a:spLocks/>
          </p:cNvSpPr>
          <p:nvPr/>
        </p:nvSpPr>
        <p:spPr>
          <a:xfrm>
            <a:off x="9083547" y="995949"/>
            <a:ext cx="2326163" cy="15419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a:r>
              <a:rPr lang="it-IT" b="1" dirty="0">
                <a:effectLst>
                  <a:outerShdw blurRad="38100" dist="38100" dir="2700000" algn="tl">
                    <a:srgbClr val="000000">
                      <a:alpha val="43137"/>
                    </a:srgbClr>
                  </a:outerShdw>
                </a:effectLst>
              </a:rPr>
              <a:t>Utilità vaccino</a:t>
            </a:r>
            <a:endParaRPr lang="it-IT" b="1" i="1" dirty="0">
              <a:effectLst>
                <a:outerShdw blurRad="38100" dist="38100" dir="2700000" algn="tl">
                  <a:srgbClr val="000000">
                    <a:alpha val="43137"/>
                  </a:srgbClr>
                </a:outerShdw>
              </a:effectLst>
            </a:endParaRPr>
          </a:p>
        </p:txBody>
      </p:sp>
      <p:sp>
        <p:nvSpPr>
          <p:cNvPr id="6" name="Titolo 1">
            <a:extLst>
              <a:ext uri="{FF2B5EF4-FFF2-40B4-BE49-F238E27FC236}">
                <a16:creationId xmlns:a16="http://schemas.microsoft.com/office/drawing/2014/main" id="{3C6F3026-6697-8E98-0734-AF829AA5EEEE}"/>
              </a:ext>
            </a:extLst>
          </p:cNvPr>
          <p:cNvSpPr txBox="1">
            <a:spLocks/>
          </p:cNvSpPr>
          <p:nvPr/>
        </p:nvSpPr>
        <p:spPr>
          <a:xfrm>
            <a:off x="432367" y="892415"/>
            <a:ext cx="3158834" cy="154194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a:r>
              <a:rPr lang="it-IT" b="1" dirty="0">
                <a:effectLst>
                  <a:outerShdw blurRad="38100" dist="38100" dir="2700000" algn="tl">
                    <a:srgbClr val="000000">
                      <a:alpha val="43137"/>
                    </a:srgbClr>
                  </a:outerShdw>
                </a:effectLst>
              </a:rPr>
              <a:t>Correlazione con danno polmonare</a:t>
            </a:r>
          </a:p>
        </p:txBody>
      </p:sp>
      <p:grpSp>
        <p:nvGrpSpPr>
          <p:cNvPr id="11" name="Gruppo 10">
            <a:extLst>
              <a:ext uri="{FF2B5EF4-FFF2-40B4-BE49-F238E27FC236}">
                <a16:creationId xmlns:a16="http://schemas.microsoft.com/office/drawing/2014/main" id="{787D6D49-70AE-D46C-4EC1-B9EAF2CA8F85}"/>
              </a:ext>
            </a:extLst>
          </p:cNvPr>
          <p:cNvGrpSpPr/>
          <p:nvPr/>
        </p:nvGrpSpPr>
        <p:grpSpPr>
          <a:xfrm>
            <a:off x="4096587" y="4122821"/>
            <a:ext cx="3560686" cy="2562697"/>
            <a:chOff x="4096587" y="4122821"/>
            <a:chExt cx="3560686" cy="2562697"/>
          </a:xfrm>
        </p:grpSpPr>
        <p:sp>
          <p:nvSpPr>
            <p:cNvPr id="15" name="Ovale 14">
              <a:extLst>
                <a:ext uri="{FF2B5EF4-FFF2-40B4-BE49-F238E27FC236}">
                  <a16:creationId xmlns:a16="http://schemas.microsoft.com/office/drawing/2014/main" id="{1EC824AB-234D-2A28-1409-198722964306}"/>
                </a:ext>
              </a:extLst>
            </p:cNvPr>
            <p:cNvSpPr/>
            <p:nvPr/>
          </p:nvSpPr>
          <p:spPr>
            <a:xfrm>
              <a:off x="4096587" y="4122821"/>
              <a:ext cx="3560686" cy="2562697"/>
            </a:xfrm>
            <a:prstGeom prst="ellipse">
              <a:avLst/>
            </a:prstGeom>
            <a:solidFill>
              <a:srgbClr val="F09415"/>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 name="Titolo 1">
              <a:extLst>
                <a:ext uri="{FF2B5EF4-FFF2-40B4-BE49-F238E27FC236}">
                  <a16:creationId xmlns:a16="http://schemas.microsoft.com/office/drawing/2014/main" id="{F67AE6E6-9282-9ED5-6A5F-4D5B50EBF4F3}"/>
                </a:ext>
              </a:extLst>
            </p:cNvPr>
            <p:cNvSpPr txBox="1">
              <a:spLocks/>
            </p:cNvSpPr>
            <p:nvPr/>
          </p:nvSpPr>
          <p:spPr>
            <a:xfrm>
              <a:off x="4209263" y="4632188"/>
              <a:ext cx="3335334" cy="154194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a:r>
                <a:rPr lang="it-IT" b="1" dirty="0">
                  <a:effectLst>
                    <a:outerShdw blurRad="38100" dist="38100" dir="2700000" algn="tl">
                      <a:srgbClr val="000000">
                        <a:alpha val="43137"/>
                      </a:srgbClr>
                    </a:outerShdw>
                  </a:effectLst>
                </a:rPr>
                <a:t>Test di funzionalità respiratoria</a:t>
              </a:r>
              <a:endParaRPr lang="it-IT" b="1" i="1" dirty="0">
                <a:effectLst>
                  <a:outerShdw blurRad="38100" dist="38100" dir="2700000" algn="tl">
                    <a:srgbClr val="000000">
                      <a:alpha val="43137"/>
                    </a:srgbClr>
                  </a:outerShdw>
                </a:effectLst>
              </a:endParaRPr>
            </a:p>
          </p:txBody>
        </p:sp>
      </p:grpSp>
      <p:grpSp>
        <p:nvGrpSpPr>
          <p:cNvPr id="2" name="Gruppo 1">
            <a:extLst>
              <a:ext uri="{FF2B5EF4-FFF2-40B4-BE49-F238E27FC236}">
                <a16:creationId xmlns:a16="http://schemas.microsoft.com/office/drawing/2014/main" id="{B6CFD217-C942-3B16-AC22-F8E97D771B7B}"/>
              </a:ext>
            </a:extLst>
          </p:cNvPr>
          <p:cNvGrpSpPr/>
          <p:nvPr/>
        </p:nvGrpSpPr>
        <p:grpSpPr>
          <a:xfrm>
            <a:off x="225636" y="3742697"/>
            <a:ext cx="3335334" cy="2310003"/>
            <a:chOff x="160420" y="3721830"/>
            <a:chExt cx="3335334" cy="2310003"/>
          </a:xfrm>
        </p:grpSpPr>
        <p:sp>
          <p:nvSpPr>
            <p:cNvPr id="14" name="Ovale 13">
              <a:extLst>
                <a:ext uri="{FF2B5EF4-FFF2-40B4-BE49-F238E27FC236}">
                  <a16:creationId xmlns:a16="http://schemas.microsoft.com/office/drawing/2014/main" id="{85F79425-AF1C-A8EB-8D5C-F6891B0A5AB6}"/>
                </a:ext>
              </a:extLst>
            </p:cNvPr>
            <p:cNvSpPr/>
            <p:nvPr/>
          </p:nvSpPr>
          <p:spPr>
            <a:xfrm>
              <a:off x="323076" y="3721830"/>
              <a:ext cx="3055706" cy="2310003"/>
            </a:xfrm>
            <a:prstGeom prst="ellipse">
              <a:avLst/>
            </a:prstGeom>
            <a:solidFill>
              <a:srgbClr val="F09415"/>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8" name="Titolo 1">
              <a:extLst>
                <a:ext uri="{FF2B5EF4-FFF2-40B4-BE49-F238E27FC236}">
                  <a16:creationId xmlns:a16="http://schemas.microsoft.com/office/drawing/2014/main" id="{422DF00C-C0DA-CB57-FC4D-CCC42BF1A7E3}"/>
                </a:ext>
              </a:extLst>
            </p:cNvPr>
            <p:cNvSpPr txBox="1">
              <a:spLocks/>
            </p:cNvSpPr>
            <p:nvPr/>
          </p:nvSpPr>
          <p:spPr>
            <a:xfrm>
              <a:off x="160420" y="4010587"/>
              <a:ext cx="3335334" cy="15419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a:r>
                <a:rPr lang="it-IT" b="1" dirty="0">
                  <a:effectLst>
                    <a:outerShdw blurRad="38100" dist="38100" dir="2700000" algn="tl">
                      <a:srgbClr val="000000">
                        <a:alpha val="43137"/>
                      </a:srgbClr>
                    </a:outerShdw>
                  </a:effectLst>
                </a:rPr>
                <a:t>Esclusione altre cause</a:t>
              </a:r>
              <a:endParaRPr lang="it-IT" b="1" i="1" dirty="0">
                <a:effectLst>
                  <a:outerShdw blurRad="38100" dist="38100" dir="2700000" algn="tl">
                    <a:srgbClr val="000000">
                      <a:alpha val="43137"/>
                    </a:srgbClr>
                  </a:outerShdw>
                </a:effectLst>
              </a:endParaRPr>
            </a:p>
          </p:txBody>
        </p:sp>
      </p:grpSp>
      <p:sp>
        <p:nvSpPr>
          <p:cNvPr id="10" name="Rettangolo con angoli arrotondati 9">
            <a:extLst>
              <a:ext uri="{FF2B5EF4-FFF2-40B4-BE49-F238E27FC236}">
                <a16:creationId xmlns:a16="http://schemas.microsoft.com/office/drawing/2014/main" id="{494CDD14-2021-0C1C-9E85-45182DB7AA1A}"/>
              </a:ext>
            </a:extLst>
          </p:cNvPr>
          <p:cNvSpPr/>
          <p:nvPr/>
        </p:nvSpPr>
        <p:spPr>
          <a:xfrm>
            <a:off x="3975469" y="2238667"/>
            <a:ext cx="4573372" cy="1596446"/>
          </a:xfrm>
          <a:prstGeom prst="roundRect">
            <a:avLst>
              <a:gd name="adj" fmla="val 29570"/>
            </a:avLst>
          </a:prstGeom>
          <a:ln w="38100">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it-IT" sz="4000" b="1" dirty="0">
                <a:effectLst>
                  <a:outerShdw blurRad="38100" dist="38100" dir="2700000" algn="tl">
                    <a:srgbClr val="000000">
                      <a:alpha val="43137"/>
                    </a:srgbClr>
                  </a:outerShdw>
                </a:effectLst>
              </a:rPr>
              <a:t>LONG COVID</a:t>
            </a:r>
            <a:br>
              <a:rPr lang="it-IT" sz="4000" b="1" dirty="0">
                <a:effectLst>
                  <a:outerShdw blurRad="38100" dist="38100" dir="2700000" algn="tl">
                    <a:srgbClr val="000000">
                      <a:alpha val="43137"/>
                    </a:srgbClr>
                  </a:outerShdw>
                </a:effectLst>
              </a:rPr>
            </a:br>
            <a:r>
              <a:rPr lang="it-IT" sz="3200" b="1" i="1" dirty="0">
                <a:effectLst>
                  <a:outerShdw blurRad="38100" dist="38100" dir="2700000" algn="tl">
                    <a:srgbClr val="000000">
                      <a:alpha val="43137"/>
                    </a:srgbClr>
                  </a:outerShdw>
                </a:effectLst>
              </a:rPr>
              <a:t>sintomi respiratori  </a:t>
            </a:r>
            <a:endParaRPr lang="it-IT" sz="40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4564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750"/>
                                        <p:tgtEl>
                                          <p:spTgt spid="11"/>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Rettangolo 17">
            <a:extLst>
              <a:ext uri="{FF2B5EF4-FFF2-40B4-BE49-F238E27FC236}">
                <a16:creationId xmlns:a16="http://schemas.microsoft.com/office/drawing/2014/main" id="{AF03507B-3893-BDC9-C314-B52495C33DAA}"/>
              </a:ext>
            </a:extLst>
          </p:cNvPr>
          <p:cNvSpPr/>
          <p:nvPr/>
        </p:nvSpPr>
        <p:spPr>
          <a:xfrm>
            <a:off x="1145513" y="2341092"/>
            <a:ext cx="5855369" cy="1392123"/>
          </a:xfrm>
          <a:prstGeom prst="rect">
            <a:avLst/>
          </a:prstGeom>
          <a:solidFill>
            <a:srgbClr val="F09415"/>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18">
            <a:extLst>
              <a:ext uri="{FF2B5EF4-FFF2-40B4-BE49-F238E27FC236}">
                <a16:creationId xmlns:a16="http://schemas.microsoft.com/office/drawing/2014/main" id="{69B0A50B-DCFC-AA5A-6956-1C489418921E}"/>
              </a:ext>
            </a:extLst>
          </p:cNvPr>
          <p:cNvSpPr/>
          <p:nvPr/>
        </p:nvSpPr>
        <p:spPr>
          <a:xfrm>
            <a:off x="334835" y="318691"/>
            <a:ext cx="11596070" cy="1392122"/>
          </a:xfrm>
          <a:prstGeom prst="rect">
            <a:avLst/>
          </a:prstGeom>
          <a:solidFill>
            <a:srgbClr val="262626"/>
          </a:solid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164049C0-954E-30E4-CDBB-691D602ABB4F}"/>
              </a:ext>
            </a:extLst>
          </p:cNvPr>
          <p:cNvSpPr>
            <a:spLocks noGrp="1"/>
          </p:cNvSpPr>
          <p:nvPr>
            <p:ph type="ctrTitle"/>
          </p:nvPr>
        </p:nvSpPr>
        <p:spPr>
          <a:xfrm>
            <a:off x="1477297" y="414900"/>
            <a:ext cx="9237406" cy="1117682"/>
          </a:xfrm>
        </p:spPr>
        <p:txBody>
          <a:bodyPr/>
          <a:lstStyle/>
          <a:p>
            <a:pPr algn="ctr"/>
            <a:r>
              <a:rPr lang="it-IT" sz="6000" b="1" dirty="0"/>
              <a:t>LONG COVID  </a:t>
            </a:r>
          </a:p>
        </p:txBody>
      </p:sp>
      <p:sp>
        <p:nvSpPr>
          <p:cNvPr id="23" name="Text Box 5">
            <a:extLst>
              <a:ext uri="{FF2B5EF4-FFF2-40B4-BE49-F238E27FC236}">
                <a16:creationId xmlns:a16="http://schemas.microsoft.com/office/drawing/2014/main" id="{72DDC926-4C10-53AE-145E-AB0FD9CE6679}"/>
              </a:ext>
            </a:extLst>
          </p:cNvPr>
          <p:cNvSpPr txBox="1">
            <a:spLocks noChangeArrowheads="1"/>
          </p:cNvSpPr>
          <p:nvPr/>
        </p:nvSpPr>
        <p:spPr bwMode="auto">
          <a:xfrm>
            <a:off x="1441790" y="2517842"/>
            <a:ext cx="5406190" cy="1180636"/>
          </a:xfrm>
          <a:prstGeom prst="rect">
            <a:avLst/>
          </a:prstGeom>
          <a:noFill/>
          <a:ln w="9525">
            <a:noFill/>
            <a:miter lim="800000"/>
            <a:headEnd/>
            <a:tailEnd/>
          </a:ln>
        </p:spPr>
        <p:txBody>
          <a:bodyPr/>
          <a:lstStyle/>
          <a:p>
            <a:pPr marL="457200" indent="-457200">
              <a:spcAft>
                <a:spcPts val="1000"/>
              </a:spcAft>
              <a:buFont typeface="Wingdings" panose="05000000000000000000" pitchFamily="2" charset="2"/>
              <a:buChar char="Ø"/>
              <a:defRPr/>
            </a:pPr>
            <a:r>
              <a:rPr lang="it-IT" sz="3200" b="1" dirty="0">
                <a:solidFill>
                  <a:schemeClr val="bg1"/>
                </a:solidFill>
                <a:cs typeface="Arial" panose="020B0604020202020204" pitchFamily="34" charset="0"/>
              </a:rPr>
              <a:t>POST-COVID SYNDROME</a:t>
            </a:r>
          </a:p>
          <a:p>
            <a:pPr marL="457200" indent="-457200">
              <a:spcAft>
                <a:spcPts val="1000"/>
              </a:spcAft>
              <a:buFont typeface="Wingdings" panose="05000000000000000000" pitchFamily="2" charset="2"/>
              <a:buChar char="Ø"/>
              <a:defRPr/>
            </a:pPr>
            <a:r>
              <a:rPr lang="it-IT" sz="3200" b="1" dirty="0">
                <a:solidFill>
                  <a:schemeClr val="bg1"/>
                </a:solidFill>
                <a:cs typeface="Arial" panose="020B0604020202020204" pitchFamily="34" charset="0"/>
              </a:rPr>
              <a:t>CHRONIC COVID</a:t>
            </a:r>
            <a:endParaRPr lang="it-IT" sz="2800" dirty="0">
              <a:solidFill>
                <a:schemeClr val="bg1"/>
              </a:solidFill>
              <a:cs typeface="Arial" panose="020B0604020202020204" pitchFamily="34" charset="0"/>
            </a:endParaRPr>
          </a:p>
        </p:txBody>
      </p:sp>
      <p:sp>
        <p:nvSpPr>
          <p:cNvPr id="3" name="Text Box 5">
            <a:extLst>
              <a:ext uri="{FF2B5EF4-FFF2-40B4-BE49-F238E27FC236}">
                <a16:creationId xmlns:a16="http://schemas.microsoft.com/office/drawing/2014/main" id="{EC02CE1D-AA7C-2D8D-45CA-283E4DDDA7A2}"/>
              </a:ext>
            </a:extLst>
          </p:cNvPr>
          <p:cNvSpPr txBox="1">
            <a:spLocks noChangeArrowheads="1"/>
          </p:cNvSpPr>
          <p:nvPr/>
        </p:nvSpPr>
        <p:spPr bwMode="auto">
          <a:xfrm>
            <a:off x="1441790" y="4113436"/>
            <a:ext cx="5370683" cy="2105033"/>
          </a:xfrm>
          <a:prstGeom prst="rect">
            <a:avLst/>
          </a:prstGeom>
          <a:noFill/>
          <a:ln w="9525">
            <a:noFill/>
            <a:miter lim="800000"/>
            <a:headEnd/>
            <a:tailEnd/>
          </a:ln>
        </p:spPr>
        <p:txBody>
          <a:bodyPr/>
          <a:lstStyle/>
          <a:p>
            <a:pPr>
              <a:defRPr/>
            </a:pPr>
            <a:r>
              <a:rPr lang="it-IT" sz="3200" dirty="0">
                <a:effectLst>
                  <a:outerShdw blurRad="38100" dist="38100" dir="2700000" algn="tl">
                    <a:srgbClr val="000000">
                      <a:alpha val="43137"/>
                    </a:srgbClr>
                  </a:outerShdw>
                </a:effectLst>
                <a:cs typeface="Arial" panose="020B0604020202020204" pitchFamily="34" charset="0"/>
              </a:rPr>
              <a:t>			   SINTOMI</a:t>
            </a:r>
          </a:p>
          <a:p>
            <a:pPr>
              <a:defRPr/>
            </a:pPr>
            <a:endParaRPr lang="it-IT" sz="1200" dirty="0">
              <a:effectLst>
                <a:outerShdw blurRad="38100" dist="38100" dir="2700000" algn="tl">
                  <a:srgbClr val="000000">
                    <a:alpha val="43137"/>
                  </a:srgbClr>
                </a:outerShdw>
              </a:effectLst>
              <a:cs typeface="Arial" panose="020B0604020202020204" pitchFamily="34" charset="0"/>
            </a:endParaRPr>
          </a:p>
          <a:p>
            <a:pPr marL="457200" indent="-457200">
              <a:buFont typeface="Wingdings" panose="05000000000000000000" pitchFamily="2" charset="2"/>
              <a:buChar char="Ø"/>
              <a:defRPr/>
            </a:pPr>
            <a:r>
              <a:rPr lang="it-IT" sz="3200" dirty="0">
                <a:effectLst>
                  <a:outerShdw blurRad="38100" dist="38100" dir="2700000" algn="tl">
                    <a:srgbClr val="000000">
                      <a:alpha val="43137"/>
                    </a:srgbClr>
                  </a:outerShdw>
                </a:effectLst>
                <a:cs typeface="Arial" panose="020B0604020202020204" pitchFamily="34" charset="0"/>
              </a:rPr>
              <a:t>3 mesi dopo la diagnosi</a:t>
            </a:r>
          </a:p>
          <a:p>
            <a:pPr marL="457200" indent="-457200">
              <a:buFont typeface="Wingdings" panose="05000000000000000000" pitchFamily="2" charset="2"/>
              <a:buChar char="Ø"/>
              <a:defRPr/>
            </a:pPr>
            <a:endParaRPr lang="it-IT" sz="1200" dirty="0">
              <a:effectLst>
                <a:outerShdw blurRad="38100" dist="38100" dir="2700000" algn="tl">
                  <a:srgbClr val="000000">
                    <a:alpha val="43137"/>
                  </a:srgbClr>
                </a:outerShdw>
              </a:effectLst>
              <a:cs typeface="Arial" panose="020B0604020202020204" pitchFamily="34" charset="0"/>
            </a:endParaRPr>
          </a:p>
          <a:p>
            <a:pPr marL="457200" indent="-457200">
              <a:buFont typeface="Wingdings" panose="05000000000000000000" pitchFamily="2" charset="2"/>
              <a:buChar char="Ø"/>
              <a:defRPr/>
            </a:pPr>
            <a:r>
              <a:rPr lang="it-IT" sz="3200" dirty="0">
                <a:effectLst>
                  <a:outerShdw blurRad="38100" dist="38100" dir="2700000" algn="tl">
                    <a:srgbClr val="000000">
                      <a:alpha val="43137"/>
                    </a:srgbClr>
                  </a:outerShdw>
                </a:effectLst>
                <a:cs typeface="Arial" panose="020B0604020202020204" pitchFamily="34" charset="0"/>
              </a:rPr>
              <a:t>Non altrimenti spiegabili </a:t>
            </a:r>
          </a:p>
        </p:txBody>
      </p:sp>
      <p:pic>
        <p:nvPicPr>
          <p:cNvPr id="9" name="Immagine 8">
            <a:extLst>
              <a:ext uri="{FF2B5EF4-FFF2-40B4-BE49-F238E27FC236}">
                <a16:creationId xmlns:a16="http://schemas.microsoft.com/office/drawing/2014/main" id="{7782965D-4467-36E3-9700-E4250ACD26F1}"/>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8437029" y="2957424"/>
            <a:ext cx="2457291" cy="2934270"/>
          </a:xfrm>
          <a:prstGeom prst="rect">
            <a:avLst/>
          </a:prstGeom>
        </p:spPr>
      </p:pic>
    </p:spTree>
    <p:extLst>
      <p:ext uri="{BB962C8B-B14F-4D97-AF65-F5344CB8AC3E}">
        <p14:creationId xmlns:p14="http://schemas.microsoft.com/office/powerpoint/2010/main" val="3545827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0A3729AB-08BE-09F1-1222-F1D2E2CC91E7}"/>
              </a:ext>
            </a:extLst>
          </p:cNvPr>
          <p:cNvSpPr/>
          <p:nvPr/>
        </p:nvSpPr>
        <p:spPr>
          <a:xfrm>
            <a:off x="334835" y="4686163"/>
            <a:ext cx="4703696" cy="1756937"/>
          </a:xfrm>
          <a:prstGeom prst="rect">
            <a:avLst/>
          </a:prstGeom>
          <a:solidFill>
            <a:srgbClr val="C1B56B"/>
          </a:solidFill>
          <a:ln w="3810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Rettangolo 17">
            <a:extLst>
              <a:ext uri="{FF2B5EF4-FFF2-40B4-BE49-F238E27FC236}">
                <a16:creationId xmlns:a16="http://schemas.microsoft.com/office/drawing/2014/main" id="{AF03507B-3893-BDC9-C314-B52495C33DAA}"/>
              </a:ext>
            </a:extLst>
          </p:cNvPr>
          <p:cNvSpPr/>
          <p:nvPr/>
        </p:nvSpPr>
        <p:spPr>
          <a:xfrm>
            <a:off x="334835" y="2178058"/>
            <a:ext cx="4703696" cy="2110914"/>
          </a:xfrm>
          <a:prstGeom prst="rect">
            <a:avLst/>
          </a:prstGeom>
          <a:solidFill>
            <a:srgbClr val="F09415"/>
          </a:solidFill>
          <a:ln w="3810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18">
            <a:extLst>
              <a:ext uri="{FF2B5EF4-FFF2-40B4-BE49-F238E27FC236}">
                <a16:creationId xmlns:a16="http://schemas.microsoft.com/office/drawing/2014/main" id="{69B0A50B-DCFC-AA5A-6956-1C489418921E}"/>
              </a:ext>
            </a:extLst>
          </p:cNvPr>
          <p:cNvSpPr/>
          <p:nvPr/>
        </p:nvSpPr>
        <p:spPr>
          <a:xfrm>
            <a:off x="334835" y="318691"/>
            <a:ext cx="11596070" cy="1392122"/>
          </a:xfrm>
          <a:prstGeom prst="rect">
            <a:avLst/>
          </a:prstGeom>
          <a:solidFill>
            <a:srgbClr val="262626"/>
          </a:solidFill>
          <a:ln w="571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164049C0-954E-30E4-CDBB-691D602ABB4F}"/>
              </a:ext>
            </a:extLst>
          </p:cNvPr>
          <p:cNvSpPr>
            <a:spLocks noGrp="1"/>
          </p:cNvSpPr>
          <p:nvPr>
            <p:ph type="ctrTitle"/>
          </p:nvPr>
        </p:nvSpPr>
        <p:spPr>
          <a:xfrm>
            <a:off x="466531" y="414900"/>
            <a:ext cx="11252718" cy="1003353"/>
          </a:xfrm>
        </p:spPr>
        <p:txBody>
          <a:bodyPr/>
          <a:lstStyle/>
          <a:p>
            <a:pPr algn="ctr"/>
            <a:r>
              <a:rPr lang="it-IT" sz="4800" b="1" dirty="0"/>
              <a:t>Infezione SARS-CoV-2</a:t>
            </a:r>
          </a:p>
        </p:txBody>
      </p:sp>
      <p:sp>
        <p:nvSpPr>
          <p:cNvPr id="23" name="Text Box 5">
            <a:extLst>
              <a:ext uri="{FF2B5EF4-FFF2-40B4-BE49-F238E27FC236}">
                <a16:creationId xmlns:a16="http://schemas.microsoft.com/office/drawing/2014/main" id="{72DDC926-4C10-53AE-145E-AB0FD9CE6679}"/>
              </a:ext>
            </a:extLst>
          </p:cNvPr>
          <p:cNvSpPr txBox="1">
            <a:spLocks noChangeArrowheads="1"/>
          </p:cNvSpPr>
          <p:nvPr/>
        </p:nvSpPr>
        <p:spPr bwMode="auto">
          <a:xfrm>
            <a:off x="466531" y="2466394"/>
            <a:ext cx="4441371" cy="1713723"/>
          </a:xfrm>
          <a:prstGeom prst="rect">
            <a:avLst/>
          </a:prstGeom>
          <a:noFill/>
          <a:ln w="9525">
            <a:noFill/>
            <a:miter lim="800000"/>
            <a:headEnd/>
            <a:tailEnd/>
          </a:ln>
        </p:spPr>
        <p:txBody>
          <a:bodyPr/>
          <a:lstStyle/>
          <a:p>
            <a:pPr marL="457200" indent="-457200">
              <a:spcAft>
                <a:spcPts val="1000"/>
              </a:spcAft>
              <a:buFont typeface="Wingdings" panose="05000000000000000000" pitchFamily="2" charset="2"/>
              <a:buChar char="Ø"/>
              <a:defRPr/>
            </a:pPr>
            <a:r>
              <a:rPr lang="it-IT" sz="3200" b="1" dirty="0">
                <a:solidFill>
                  <a:schemeClr val="bg1"/>
                </a:solidFill>
                <a:cs typeface="Arial" panose="020B0604020202020204" pitchFamily="34" charset="0"/>
              </a:rPr>
              <a:t>Apparato respiratorio principale bersaglio</a:t>
            </a:r>
          </a:p>
        </p:txBody>
      </p:sp>
      <p:pic>
        <p:nvPicPr>
          <p:cNvPr id="1032" name="Picture 8" descr="Researchers Begin Forming Guidance on Properly Managing COVID-19 Patient  Airways - Penn Medicine">
            <a:extLst>
              <a:ext uri="{FF2B5EF4-FFF2-40B4-BE49-F238E27FC236}">
                <a16:creationId xmlns:a16="http://schemas.microsoft.com/office/drawing/2014/main" id="{09565C36-04F3-F2E9-F7F9-3B81A7807E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9078" y="2178057"/>
            <a:ext cx="6481827" cy="4265043"/>
          </a:xfrm>
          <a:prstGeom prst="rect">
            <a:avLst/>
          </a:prstGeom>
          <a:ln w="38100">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Text Box 5">
            <a:extLst>
              <a:ext uri="{FF2B5EF4-FFF2-40B4-BE49-F238E27FC236}">
                <a16:creationId xmlns:a16="http://schemas.microsoft.com/office/drawing/2014/main" id="{A0EA5DA9-75FA-57D3-ED15-B6E825F98A2E}"/>
              </a:ext>
            </a:extLst>
          </p:cNvPr>
          <p:cNvSpPr txBox="1">
            <a:spLocks noChangeArrowheads="1"/>
          </p:cNvSpPr>
          <p:nvPr/>
        </p:nvSpPr>
        <p:spPr bwMode="auto">
          <a:xfrm>
            <a:off x="466531" y="5029200"/>
            <a:ext cx="4441371" cy="1147664"/>
          </a:xfrm>
          <a:prstGeom prst="rect">
            <a:avLst/>
          </a:prstGeom>
          <a:noFill/>
          <a:ln w="9525">
            <a:noFill/>
            <a:miter lim="800000"/>
            <a:headEnd/>
            <a:tailEnd/>
          </a:ln>
        </p:spPr>
        <p:txBody>
          <a:bodyPr/>
          <a:lstStyle/>
          <a:p>
            <a:pPr marL="457200" indent="-457200">
              <a:spcAft>
                <a:spcPts val="1000"/>
              </a:spcAft>
              <a:buFont typeface="Wingdings" panose="05000000000000000000" pitchFamily="2" charset="2"/>
              <a:buChar char="Ø"/>
              <a:defRPr/>
            </a:pPr>
            <a:r>
              <a:rPr lang="it-IT" sz="3200" b="1" dirty="0">
                <a:solidFill>
                  <a:schemeClr val="bg1"/>
                </a:solidFill>
                <a:cs typeface="Arial" panose="020B0604020202020204" pitchFamily="34" charset="0"/>
              </a:rPr>
              <a:t>Polmonite interstiziale</a:t>
            </a:r>
          </a:p>
        </p:txBody>
      </p:sp>
    </p:spTree>
    <p:extLst>
      <p:ext uri="{BB962C8B-B14F-4D97-AF65-F5344CB8AC3E}">
        <p14:creationId xmlns:p14="http://schemas.microsoft.com/office/powerpoint/2010/main" val="487943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0FD6ED6B-7E1B-4F19-9CA7-EEBF0C118CEB}"/>
              </a:ext>
            </a:extLst>
          </p:cNvPr>
          <p:cNvSpPr/>
          <p:nvPr/>
        </p:nvSpPr>
        <p:spPr>
          <a:xfrm>
            <a:off x="334835" y="231607"/>
            <a:ext cx="11596070" cy="1118222"/>
          </a:xfrm>
          <a:prstGeom prst="rect">
            <a:avLst/>
          </a:prstGeom>
          <a:solidFill>
            <a:srgbClr val="262626"/>
          </a:solid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Titolo 1">
            <a:extLst>
              <a:ext uri="{FF2B5EF4-FFF2-40B4-BE49-F238E27FC236}">
                <a16:creationId xmlns:a16="http://schemas.microsoft.com/office/drawing/2014/main" id="{88118D49-41AF-3667-0353-7DA4D30FAE41}"/>
              </a:ext>
            </a:extLst>
          </p:cNvPr>
          <p:cNvSpPr txBox="1">
            <a:spLocks/>
          </p:cNvSpPr>
          <p:nvPr/>
        </p:nvSpPr>
        <p:spPr>
          <a:xfrm>
            <a:off x="466531" y="393129"/>
            <a:ext cx="11252718" cy="76075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it-IT" sz="4800" b="1" dirty="0"/>
              <a:t>POLMONITE INTERSTIZIALE</a:t>
            </a:r>
          </a:p>
        </p:txBody>
      </p:sp>
      <p:pic>
        <p:nvPicPr>
          <p:cNvPr id="3" name="Immagine 2">
            <a:extLst>
              <a:ext uri="{FF2B5EF4-FFF2-40B4-BE49-F238E27FC236}">
                <a16:creationId xmlns:a16="http://schemas.microsoft.com/office/drawing/2014/main" id="{B385136C-A79B-E733-24F7-11B256852767}"/>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6852" t="11848" r="6589" b="14923"/>
          <a:stretch/>
        </p:blipFill>
        <p:spPr>
          <a:xfrm>
            <a:off x="352841" y="1666144"/>
            <a:ext cx="5416423" cy="4582255"/>
          </a:xfrm>
          <a:prstGeom prst="rect">
            <a:avLst/>
          </a:prstGeom>
          <a:ln w="38100">
            <a:solidFill>
              <a:schemeClr val="accent1"/>
            </a:solidFill>
          </a:ln>
          <a:effectLst>
            <a:outerShdw blurRad="50800" dist="38100" dir="2700000" algn="tl" rotWithShape="0">
              <a:prstClr val="black">
                <a:alpha val="40000"/>
              </a:prstClr>
            </a:outerShdw>
          </a:effectLst>
        </p:spPr>
      </p:pic>
      <p:pic>
        <p:nvPicPr>
          <p:cNvPr id="7" name="Immagine 6">
            <a:extLst>
              <a:ext uri="{FF2B5EF4-FFF2-40B4-BE49-F238E27FC236}">
                <a16:creationId xmlns:a16="http://schemas.microsoft.com/office/drawing/2014/main" id="{A9616106-9EA7-72D5-C651-D2F6B1FDF513}"/>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l="9550" t="6462" r="6780" b="17403"/>
          <a:stretch/>
        </p:blipFill>
        <p:spPr>
          <a:xfrm>
            <a:off x="6426102" y="1640258"/>
            <a:ext cx="5413057" cy="4608141"/>
          </a:xfrm>
          <a:prstGeom prst="rect">
            <a:avLst/>
          </a:prstGeom>
          <a:ln w="38100">
            <a:solidFill>
              <a:schemeClr val="accent1"/>
            </a:solidFill>
          </a:ln>
          <a:effectLst>
            <a:outerShdw blurRad="50800" dist="38100" dir="2700000" algn="tl" rotWithShape="0">
              <a:prstClr val="black">
                <a:alpha val="40000"/>
              </a:prstClr>
            </a:outerShdw>
          </a:effectLst>
        </p:spPr>
      </p:pic>
      <p:sp>
        <p:nvSpPr>
          <p:cNvPr id="2" name="Rettangolo 1">
            <a:extLst>
              <a:ext uri="{FF2B5EF4-FFF2-40B4-BE49-F238E27FC236}">
                <a16:creationId xmlns:a16="http://schemas.microsoft.com/office/drawing/2014/main" id="{F4248310-72D5-B1E7-BC05-CF9801547126}"/>
              </a:ext>
            </a:extLst>
          </p:cNvPr>
          <p:cNvSpPr/>
          <p:nvPr/>
        </p:nvSpPr>
        <p:spPr>
          <a:xfrm>
            <a:off x="3612586" y="5926643"/>
            <a:ext cx="4966828" cy="757432"/>
          </a:xfrm>
          <a:prstGeom prst="rect">
            <a:avLst/>
          </a:prstGeom>
          <a:solidFill>
            <a:srgbClr val="F09415"/>
          </a:solidFill>
          <a:ln w="3810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defRPr/>
            </a:pPr>
            <a:r>
              <a:rPr lang="it-IT" sz="4000" b="1" dirty="0" err="1">
                <a:solidFill>
                  <a:schemeClr val="bg1"/>
                </a:solidFill>
                <a:cs typeface="Arial" panose="020B0604020202020204" pitchFamily="34" charset="0"/>
              </a:rPr>
              <a:t>Iperinfiammazione</a:t>
            </a:r>
            <a:endParaRPr lang="it-IT" sz="4000" b="1" baseline="30000" dirty="0">
              <a:solidFill>
                <a:schemeClr val="bg1"/>
              </a:solidFill>
              <a:cs typeface="Arial" panose="020B0604020202020204" pitchFamily="34" charset="0"/>
            </a:endParaRPr>
          </a:p>
        </p:txBody>
      </p:sp>
    </p:spTree>
    <p:extLst>
      <p:ext uri="{BB962C8B-B14F-4D97-AF65-F5344CB8AC3E}">
        <p14:creationId xmlns:p14="http://schemas.microsoft.com/office/powerpoint/2010/main" val="2886667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0DB68350-696C-4BA6-2AFF-C410680D4910}"/>
              </a:ext>
            </a:extLst>
          </p:cNvPr>
          <p:cNvSpPr/>
          <p:nvPr/>
        </p:nvSpPr>
        <p:spPr>
          <a:xfrm>
            <a:off x="233460" y="466924"/>
            <a:ext cx="5277428" cy="5847591"/>
          </a:xfrm>
          <a:prstGeom prst="rect">
            <a:avLst/>
          </a:prstGeom>
          <a:ln w="38100"/>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it-IT"/>
          </a:p>
        </p:txBody>
      </p:sp>
      <p:pic>
        <p:nvPicPr>
          <p:cNvPr id="4100" name="Picture 4" descr="Alveoli structure and blood supply — computer illustration, medical  illustration - Stock Photo | #160556418">
            <a:extLst>
              <a:ext uri="{FF2B5EF4-FFF2-40B4-BE49-F238E27FC236}">
                <a16:creationId xmlns:a16="http://schemas.microsoft.com/office/drawing/2014/main" id="{11F1BD91-342D-448B-81CC-5D3B402629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867" y="903210"/>
            <a:ext cx="4977949" cy="4977949"/>
          </a:xfrm>
          <a:prstGeom prst="rect">
            <a:avLst/>
          </a:prstGeom>
          <a:noFill/>
          <a:extLst>
            <a:ext uri="{909E8E84-426E-40DD-AFC4-6F175D3DCCD1}">
              <a14:hiddenFill xmlns:a14="http://schemas.microsoft.com/office/drawing/2010/main">
                <a:solidFill>
                  <a:srgbClr val="FFFFFF"/>
                </a:solidFill>
              </a14:hiddenFill>
            </a:ext>
          </a:extLst>
        </p:spPr>
      </p:pic>
      <p:sp>
        <p:nvSpPr>
          <p:cNvPr id="18" name="CasellaDiTesto 17">
            <a:extLst>
              <a:ext uri="{FF2B5EF4-FFF2-40B4-BE49-F238E27FC236}">
                <a16:creationId xmlns:a16="http://schemas.microsoft.com/office/drawing/2014/main" id="{768234E3-5154-47AF-85B2-E349DEDE113A}"/>
              </a:ext>
            </a:extLst>
          </p:cNvPr>
          <p:cNvSpPr txBox="1"/>
          <p:nvPr/>
        </p:nvSpPr>
        <p:spPr>
          <a:xfrm>
            <a:off x="2677783" y="5061279"/>
            <a:ext cx="2832620" cy="1077218"/>
          </a:xfrm>
          <a:prstGeom prst="rect">
            <a:avLst/>
          </a:prstGeom>
          <a:noFill/>
        </p:spPr>
        <p:txBody>
          <a:bodyPr wrap="square">
            <a:spAutoFit/>
          </a:bodyPr>
          <a:lstStyle/>
          <a:p>
            <a:pPr algn="ctr"/>
            <a:r>
              <a:rPr lang="it-IT" sz="3200" b="1" dirty="0">
                <a:solidFill>
                  <a:schemeClr val="bg1"/>
                </a:solidFill>
                <a:cs typeface="Arial" panose="020B0604020202020204" pitchFamily="34" charset="0"/>
              </a:rPr>
              <a:t>ALVEOLI </a:t>
            </a:r>
          </a:p>
          <a:p>
            <a:pPr algn="ctr"/>
            <a:r>
              <a:rPr lang="it-IT" sz="3200" b="1" dirty="0">
                <a:solidFill>
                  <a:schemeClr val="bg1"/>
                </a:solidFill>
                <a:cs typeface="Arial" panose="020B0604020202020204" pitchFamily="34" charset="0"/>
              </a:rPr>
              <a:t>(500 milioni)</a:t>
            </a:r>
          </a:p>
        </p:txBody>
      </p:sp>
      <p:pic>
        <p:nvPicPr>
          <p:cNvPr id="5" name="Picture 4" descr="Fogazzaro Post: Uno sport poco diffuso: il badminton">
            <a:extLst>
              <a:ext uri="{FF2B5EF4-FFF2-40B4-BE49-F238E27FC236}">
                <a16:creationId xmlns:a16="http://schemas.microsoft.com/office/drawing/2014/main" id="{E0A3FEF0-8A60-CE47-CA09-18A01B0F06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4030" y="2450115"/>
            <a:ext cx="5762833" cy="3864400"/>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sp>
        <p:nvSpPr>
          <p:cNvPr id="7" name="Rettangolo 6">
            <a:extLst>
              <a:ext uri="{FF2B5EF4-FFF2-40B4-BE49-F238E27FC236}">
                <a16:creationId xmlns:a16="http://schemas.microsoft.com/office/drawing/2014/main" id="{454536B9-A214-152E-F790-CCF2A594DF44}"/>
              </a:ext>
            </a:extLst>
          </p:cNvPr>
          <p:cNvSpPr/>
          <p:nvPr/>
        </p:nvSpPr>
        <p:spPr>
          <a:xfrm>
            <a:off x="6096000" y="466925"/>
            <a:ext cx="5790863" cy="1128408"/>
          </a:xfrm>
          <a:prstGeom prst="rect">
            <a:avLst/>
          </a:prstGeom>
          <a:solidFill>
            <a:srgbClr val="F09415"/>
          </a:solidFill>
          <a:ln w="3810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defRPr/>
            </a:pPr>
            <a:r>
              <a:rPr lang="it-IT" sz="4400" b="1" dirty="0">
                <a:solidFill>
                  <a:schemeClr val="bg1"/>
                </a:solidFill>
                <a:cs typeface="Arial" panose="020B0604020202020204" pitchFamily="34" charset="0"/>
              </a:rPr>
              <a:t>DIFFUSIONE DEI GAS</a:t>
            </a:r>
            <a:endParaRPr lang="it-IT" sz="4400" b="1" baseline="30000" dirty="0">
              <a:solidFill>
                <a:schemeClr val="bg1"/>
              </a:solidFill>
              <a:cs typeface="Arial" panose="020B0604020202020204" pitchFamily="34" charset="0"/>
            </a:endParaRPr>
          </a:p>
        </p:txBody>
      </p:sp>
      <p:sp>
        <p:nvSpPr>
          <p:cNvPr id="8" name="Text Box 5">
            <a:extLst>
              <a:ext uri="{FF2B5EF4-FFF2-40B4-BE49-F238E27FC236}">
                <a16:creationId xmlns:a16="http://schemas.microsoft.com/office/drawing/2014/main" id="{A147F42D-C0CC-A4EA-D5B7-6EE64FF5699F}"/>
              </a:ext>
            </a:extLst>
          </p:cNvPr>
          <p:cNvSpPr txBox="1">
            <a:spLocks noChangeArrowheads="1"/>
          </p:cNvSpPr>
          <p:nvPr/>
        </p:nvSpPr>
        <p:spPr bwMode="auto">
          <a:xfrm>
            <a:off x="8880105" y="4719834"/>
            <a:ext cx="2977060" cy="1509261"/>
          </a:xfrm>
          <a:prstGeom prst="rect">
            <a:avLst/>
          </a:prstGeom>
          <a:noFill/>
          <a:ln w="9525">
            <a:noFill/>
            <a:miter lim="800000"/>
            <a:headEnd/>
            <a:tailEnd/>
          </a:ln>
        </p:spPr>
        <p:txBody>
          <a:bodyPr/>
          <a:lstStyle/>
          <a:p>
            <a:pPr algn="ctr">
              <a:spcAft>
                <a:spcPts val="1000"/>
              </a:spcAft>
              <a:defRPr/>
            </a:pPr>
            <a:r>
              <a:rPr lang="it-IT" sz="3200" b="1" dirty="0">
                <a:solidFill>
                  <a:schemeClr val="bg1"/>
                </a:solidFill>
                <a:cs typeface="Arial" panose="020B0604020202020204" pitchFamily="34" charset="0"/>
              </a:rPr>
              <a:t>BADMINTON (singolo)   75,04 m</a:t>
            </a:r>
            <a:r>
              <a:rPr lang="it-IT" sz="3200" b="1" baseline="30000" dirty="0">
                <a:solidFill>
                  <a:schemeClr val="bg1"/>
                </a:solidFill>
                <a:cs typeface="Arial" panose="020B0604020202020204" pitchFamily="34" charset="0"/>
              </a:rPr>
              <a:t>2</a:t>
            </a:r>
          </a:p>
        </p:txBody>
      </p:sp>
    </p:spTree>
    <p:extLst>
      <p:ext uri="{BB962C8B-B14F-4D97-AF65-F5344CB8AC3E}">
        <p14:creationId xmlns:p14="http://schemas.microsoft.com/office/powerpoint/2010/main" val="3776108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ytokines mediate Covid 19 pulmonary fibrosis">
            <a:extLst>
              <a:ext uri="{FF2B5EF4-FFF2-40B4-BE49-F238E27FC236}">
                <a16:creationId xmlns:a16="http://schemas.microsoft.com/office/drawing/2014/main" id="{CF08CD28-3E99-3E9B-C071-8F3A4511F4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35" y="1534735"/>
            <a:ext cx="5046057" cy="3608762"/>
          </a:xfrm>
          <a:prstGeom prst="rect">
            <a:avLst/>
          </a:prstGeom>
          <a:noFill/>
          <a:ln w="38100">
            <a:solidFill>
              <a:schemeClr val="accent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EF24B8E2-E167-583E-7D98-07A39D66EF3B}"/>
              </a:ext>
            </a:extLst>
          </p:cNvPr>
          <p:cNvSpPr/>
          <p:nvPr/>
        </p:nvSpPr>
        <p:spPr>
          <a:xfrm>
            <a:off x="306257" y="5451914"/>
            <a:ext cx="5098811" cy="1049695"/>
          </a:xfrm>
          <a:prstGeom prst="rect">
            <a:avLst/>
          </a:prstGeom>
          <a:solidFill>
            <a:srgbClr val="262626"/>
          </a:solid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dirty="0">
                <a:solidFill>
                  <a:schemeClr val="tx1"/>
                </a:solidFill>
              </a:rPr>
              <a:t>DANNO TISSUTALE - FIBROSI</a:t>
            </a:r>
          </a:p>
        </p:txBody>
      </p:sp>
      <p:sp>
        <p:nvSpPr>
          <p:cNvPr id="12" name="Rettangolo 11">
            <a:extLst>
              <a:ext uri="{FF2B5EF4-FFF2-40B4-BE49-F238E27FC236}">
                <a16:creationId xmlns:a16="http://schemas.microsoft.com/office/drawing/2014/main" id="{D880D6F5-A744-A050-C0AA-09AF73C9BAD1}"/>
              </a:ext>
            </a:extLst>
          </p:cNvPr>
          <p:cNvSpPr/>
          <p:nvPr/>
        </p:nvSpPr>
        <p:spPr>
          <a:xfrm>
            <a:off x="306257" y="369275"/>
            <a:ext cx="5098811" cy="857044"/>
          </a:xfrm>
          <a:prstGeom prst="rect">
            <a:avLst/>
          </a:prstGeom>
          <a:solidFill>
            <a:srgbClr val="F09415"/>
          </a:solidFill>
          <a:ln w="3810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defRPr/>
            </a:pPr>
            <a:r>
              <a:rPr lang="it-IT" sz="4000" b="1" dirty="0">
                <a:solidFill>
                  <a:schemeClr val="bg1"/>
                </a:solidFill>
                <a:cs typeface="Arial" panose="020B0604020202020204" pitchFamily="34" charset="0"/>
              </a:rPr>
              <a:t>COVID-19 GRAVE</a:t>
            </a:r>
            <a:endParaRPr lang="it-IT" sz="4000" b="1" baseline="30000" dirty="0">
              <a:solidFill>
                <a:schemeClr val="bg1"/>
              </a:solidFill>
              <a:cs typeface="Arial" panose="020B0604020202020204" pitchFamily="34" charset="0"/>
            </a:endParaRPr>
          </a:p>
        </p:txBody>
      </p:sp>
      <p:sp>
        <p:nvSpPr>
          <p:cNvPr id="3" name="CasellaDiTesto 2">
            <a:extLst>
              <a:ext uri="{FF2B5EF4-FFF2-40B4-BE49-F238E27FC236}">
                <a16:creationId xmlns:a16="http://schemas.microsoft.com/office/drawing/2014/main" id="{171C5CA2-ABC2-093D-9A19-ED8CAC8BB60E}"/>
              </a:ext>
            </a:extLst>
          </p:cNvPr>
          <p:cNvSpPr txBox="1"/>
          <p:nvPr/>
        </p:nvSpPr>
        <p:spPr>
          <a:xfrm>
            <a:off x="6096000" y="857043"/>
            <a:ext cx="5789743"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3200" dirty="0"/>
              <a:t>Non progressiva</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3200" dirty="0"/>
              <a:t>Miglioramenti fino a 6-12 mesi</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3200"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sz="3200" dirty="0"/>
              <a:t>Fattori di rischio:</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3200" dirty="0"/>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it-IT" sz="3200" dirty="0"/>
              <a:t>Polmonite molto estesa</a:t>
            </a:r>
          </a:p>
          <a:p>
            <a:pPr marL="285750" indent="-285750" defTabSz="914400">
              <a:buFontTx/>
              <a:buChar char="-"/>
              <a:defRPr/>
            </a:pPr>
            <a:r>
              <a:rPr lang="it-IT" sz="3200" dirty="0"/>
              <a:t>Necessità di intubazione o ricovero prolungato</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it-IT" sz="3200" dirty="0"/>
              <a:t>Età avanzata</a:t>
            </a:r>
          </a:p>
        </p:txBody>
      </p:sp>
      <p:cxnSp>
        <p:nvCxnSpPr>
          <p:cNvPr id="6" name="Connettore a gomito 5">
            <a:extLst>
              <a:ext uri="{FF2B5EF4-FFF2-40B4-BE49-F238E27FC236}">
                <a16:creationId xmlns:a16="http://schemas.microsoft.com/office/drawing/2014/main" id="{C026B43B-07B1-1C7A-D364-B48C99245638}"/>
              </a:ext>
            </a:extLst>
          </p:cNvPr>
          <p:cNvCxnSpPr>
            <a:cxnSpLocks/>
          </p:cNvCxnSpPr>
          <p:nvPr/>
        </p:nvCxnSpPr>
        <p:spPr>
          <a:xfrm flipV="1">
            <a:off x="6293225" y="5565755"/>
            <a:ext cx="1255059" cy="524847"/>
          </a:xfrm>
          <a:prstGeom prst="bentConnector3">
            <a:avLst>
              <a:gd name="adj1" fmla="val 100000"/>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0044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ytokines mediate Covid 19 pulmonary fibrosis">
            <a:extLst>
              <a:ext uri="{FF2B5EF4-FFF2-40B4-BE49-F238E27FC236}">
                <a16:creationId xmlns:a16="http://schemas.microsoft.com/office/drawing/2014/main" id="{CF08CD28-3E99-3E9B-C071-8F3A4511F4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35" y="1534735"/>
            <a:ext cx="5046057" cy="3608762"/>
          </a:xfrm>
          <a:prstGeom prst="rect">
            <a:avLst/>
          </a:prstGeom>
          <a:noFill/>
          <a:ln w="38100">
            <a:solidFill>
              <a:schemeClr val="accent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id="{EF24B8E2-E167-583E-7D98-07A39D66EF3B}"/>
              </a:ext>
            </a:extLst>
          </p:cNvPr>
          <p:cNvSpPr/>
          <p:nvPr/>
        </p:nvSpPr>
        <p:spPr>
          <a:xfrm>
            <a:off x="306257" y="5451914"/>
            <a:ext cx="5098811" cy="1049695"/>
          </a:xfrm>
          <a:prstGeom prst="rect">
            <a:avLst/>
          </a:prstGeom>
          <a:solidFill>
            <a:srgbClr val="262626"/>
          </a:solid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dirty="0">
                <a:solidFill>
                  <a:schemeClr val="tx1"/>
                </a:solidFill>
              </a:rPr>
              <a:t>DANNO TISSUTALE - FIBROSI</a:t>
            </a:r>
          </a:p>
        </p:txBody>
      </p:sp>
      <p:pic>
        <p:nvPicPr>
          <p:cNvPr id="1028" name="Picture 4" descr="Asthma bronchiale - Die Frauenärztin in Graz">
            <a:extLst>
              <a:ext uri="{FF2B5EF4-FFF2-40B4-BE49-F238E27FC236}">
                <a16:creationId xmlns:a16="http://schemas.microsoft.com/office/drawing/2014/main" id="{FFF27B00-6C47-9B53-C653-CDEC7F0834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9771" y="1534736"/>
            <a:ext cx="5408250" cy="3608762"/>
          </a:xfrm>
          <a:prstGeom prst="rect">
            <a:avLst/>
          </a:prstGeom>
          <a:noFill/>
          <a:ln w="38100">
            <a:solidFill>
              <a:schemeClr val="accent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Rettangolo 9">
            <a:extLst>
              <a:ext uri="{FF2B5EF4-FFF2-40B4-BE49-F238E27FC236}">
                <a16:creationId xmlns:a16="http://schemas.microsoft.com/office/drawing/2014/main" id="{2F9B08A1-7EF7-3ECA-F33E-5C057939A529}"/>
              </a:ext>
            </a:extLst>
          </p:cNvPr>
          <p:cNvSpPr/>
          <p:nvPr/>
        </p:nvSpPr>
        <p:spPr>
          <a:xfrm>
            <a:off x="6359771" y="5451915"/>
            <a:ext cx="5408249" cy="1049694"/>
          </a:xfrm>
          <a:prstGeom prst="rect">
            <a:avLst/>
          </a:prstGeom>
          <a:solidFill>
            <a:srgbClr val="262626"/>
          </a:solid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dirty="0">
                <a:solidFill>
                  <a:schemeClr val="tx1"/>
                </a:solidFill>
              </a:rPr>
              <a:t>IRRITAZIONE VIE AEREE</a:t>
            </a:r>
          </a:p>
        </p:txBody>
      </p:sp>
      <p:sp>
        <p:nvSpPr>
          <p:cNvPr id="11" name="Rettangolo 10">
            <a:extLst>
              <a:ext uri="{FF2B5EF4-FFF2-40B4-BE49-F238E27FC236}">
                <a16:creationId xmlns:a16="http://schemas.microsoft.com/office/drawing/2014/main" id="{343FCBFE-BE68-77CB-30A7-900E1CA8F7D3}"/>
              </a:ext>
            </a:extLst>
          </p:cNvPr>
          <p:cNvSpPr/>
          <p:nvPr/>
        </p:nvSpPr>
        <p:spPr>
          <a:xfrm>
            <a:off x="6359772" y="369275"/>
            <a:ext cx="5408249" cy="857044"/>
          </a:xfrm>
          <a:prstGeom prst="rect">
            <a:avLst/>
          </a:prstGeom>
          <a:solidFill>
            <a:srgbClr val="F09415"/>
          </a:solidFill>
          <a:ln w="3810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defRPr/>
            </a:pPr>
            <a:r>
              <a:rPr lang="it-IT" sz="4000" b="1" dirty="0">
                <a:solidFill>
                  <a:schemeClr val="bg1"/>
                </a:solidFill>
                <a:cs typeface="Arial" panose="020B0604020202020204" pitchFamily="34" charset="0"/>
              </a:rPr>
              <a:t>COVID-19 LIEVE</a:t>
            </a:r>
            <a:endParaRPr lang="it-IT" sz="4000" b="1" baseline="30000" dirty="0">
              <a:solidFill>
                <a:schemeClr val="bg1"/>
              </a:solidFill>
              <a:cs typeface="Arial" panose="020B0604020202020204" pitchFamily="34" charset="0"/>
            </a:endParaRPr>
          </a:p>
        </p:txBody>
      </p:sp>
      <p:sp>
        <p:nvSpPr>
          <p:cNvPr id="12" name="Rettangolo 11">
            <a:extLst>
              <a:ext uri="{FF2B5EF4-FFF2-40B4-BE49-F238E27FC236}">
                <a16:creationId xmlns:a16="http://schemas.microsoft.com/office/drawing/2014/main" id="{D880D6F5-A744-A050-C0AA-09AF73C9BAD1}"/>
              </a:ext>
            </a:extLst>
          </p:cNvPr>
          <p:cNvSpPr/>
          <p:nvPr/>
        </p:nvSpPr>
        <p:spPr>
          <a:xfrm>
            <a:off x="306257" y="369275"/>
            <a:ext cx="5098811" cy="857044"/>
          </a:xfrm>
          <a:prstGeom prst="rect">
            <a:avLst/>
          </a:prstGeom>
          <a:solidFill>
            <a:srgbClr val="F09415"/>
          </a:solidFill>
          <a:ln w="3810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defRPr/>
            </a:pPr>
            <a:r>
              <a:rPr lang="it-IT" sz="4000" b="1" dirty="0">
                <a:solidFill>
                  <a:schemeClr val="bg1"/>
                </a:solidFill>
                <a:cs typeface="Arial" panose="020B0604020202020204" pitchFamily="34" charset="0"/>
              </a:rPr>
              <a:t>COVID-19 GRAVE</a:t>
            </a:r>
            <a:endParaRPr lang="it-IT" sz="4000" b="1" baseline="30000" dirty="0">
              <a:solidFill>
                <a:schemeClr val="bg1"/>
              </a:solidFill>
              <a:cs typeface="Arial" panose="020B0604020202020204" pitchFamily="34" charset="0"/>
            </a:endParaRPr>
          </a:p>
        </p:txBody>
      </p:sp>
    </p:spTree>
    <p:extLst>
      <p:ext uri="{BB962C8B-B14F-4D97-AF65-F5344CB8AC3E}">
        <p14:creationId xmlns:p14="http://schemas.microsoft.com/office/powerpoint/2010/main" val="453835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Rettangolo 18">
            <a:extLst>
              <a:ext uri="{FF2B5EF4-FFF2-40B4-BE49-F238E27FC236}">
                <a16:creationId xmlns:a16="http://schemas.microsoft.com/office/drawing/2014/main" id="{69B0A50B-DCFC-AA5A-6956-1C489418921E}"/>
              </a:ext>
            </a:extLst>
          </p:cNvPr>
          <p:cNvSpPr/>
          <p:nvPr/>
        </p:nvSpPr>
        <p:spPr>
          <a:xfrm>
            <a:off x="317250" y="318691"/>
            <a:ext cx="11596070" cy="1357710"/>
          </a:xfrm>
          <a:prstGeom prst="rect">
            <a:avLst/>
          </a:prstGeom>
          <a:solidFill>
            <a:srgbClr val="262626"/>
          </a:solid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164049C0-954E-30E4-CDBB-691D602ABB4F}"/>
              </a:ext>
            </a:extLst>
          </p:cNvPr>
          <p:cNvSpPr>
            <a:spLocks noGrp="1"/>
          </p:cNvSpPr>
          <p:nvPr>
            <p:ph type="ctrTitle"/>
          </p:nvPr>
        </p:nvSpPr>
        <p:spPr>
          <a:xfrm>
            <a:off x="548471" y="414900"/>
            <a:ext cx="11103429" cy="978471"/>
          </a:xfrm>
        </p:spPr>
        <p:txBody>
          <a:bodyPr/>
          <a:lstStyle/>
          <a:p>
            <a:pPr algn="ctr"/>
            <a:r>
              <a:rPr lang="it-IT" sz="4800" b="1" dirty="0"/>
              <a:t>LONG COVID - sintomi respiratori</a:t>
            </a:r>
          </a:p>
        </p:txBody>
      </p:sp>
      <p:pic>
        <p:nvPicPr>
          <p:cNvPr id="1028" name="Picture 4" descr="hard to breathe when sitting, Breathlessness after - HSE.ie -  fussballtor.org">
            <a:extLst>
              <a:ext uri="{FF2B5EF4-FFF2-40B4-BE49-F238E27FC236}">
                <a16:creationId xmlns:a16="http://schemas.microsoft.com/office/drawing/2014/main" id="{71CFFF52-4EB4-2B01-7001-328B339541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35" y="2057400"/>
            <a:ext cx="6399425" cy="4438455"/>
          </a:xfrm>
          <a:prstGeom prst="rect">
            <a:avLst/>
          </a:prstGeom>
          <a:ln w="38100">
            <a:solidFill>
              <a:schemeClr val="accent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4" name="Gruppo 3">
            <a:extLst>
              <a:ext uri="{FF2B5EF4-FFF2-40B4-BE49-F238E27FC236}">
                <a16:creationId xmlns:a16="http://schemas.microsoft.com/office/drawing/2014/main" id="{0313C14A-719F-545B-B40C-A2290F341B52}"/>
              </a:ext>
            </a:extLst>
          </p:cNvPr>
          <p:cNvGrpSpPr/>
          <p:nvPr/>
        </p:nvGrpSpPr>
        <p:grpSpPr>
          <a:xfrm>
            <a:off x="7175251" y="3903784"/>
            <a:ext cx="4764703" cy="2627241"/>
            <a:chOff x="7175251" y="3903784"/>
            <a:chExt cx="4764703" cy="2627241"/>
          </a:xfrm>
        </p:grpSpPr>
        <p:sp>
          <p:nvSpPr>
            <p:cNvPr id="3" name="Rettangolo 2">
              <a:extLst>
                <a:ext uri="{FF2B5EF4-FFF2-40B4-BE49-F238E27FC236}">
                  <a16:creationId xmlns:a16="http://schemas.microsoft.com/office/drawing/2014/main" id="{50A64237-51BF-4414-FB3D-C7614789C070}"/>
                </a:ext>
              </a:extLst>
            </p:cNvPr>
            <p:cNvSpPr/>
            <p:nvPr/>
          </p:nvSpPr>
          <p:spPr>
            <a:xfrm>
              <a:off x="7175251" y="3903784"/>
              <a:ext cx="4764703" cy="2627241"/>
            </a:xfrm>
            <a:prstGeom prst="rect">
              <a:avLst/>
            </a:prstGeom>
            <a:solidFill>
              <a:srgbClr val="F09415"/>
            </a:solidFill>
            <a:ln w="38100">
              <a:solidFill>
                <a:srgbClr val="26262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 name="Text Box 5">
              <a:extLst>
                <a:ext uri="{FF2B5EF4-FFF2-40B4-BE49-F238E27FC236}">
                  <a16:creationId xmlns:a16="http://schemas.microsoft.com/office/drawing/2014/main" id="{1DC3661D-865C-B76D-CE73-6E479E95F3DF}"/>
                </a:ext>
              </a:extLst>
            </p:cNvPr>
            <p:cNvSpPr txBox="1">
              <a:spLocks noChangeArrowheads="1"/>
            </p:cNvSpPr>
            <p:nvPr/>
          </p:nvSpPr>
          <p:spPr bwMode="auto">
            <a:xfrm>
              <a:off x="7708233" y="4028983"/>
              <a:ext cx="3943668" cy="2414117"/>
            </a:xfrm>
            <a:prstGeom prst="rect">
              <a:avLst/>
            </a:prstGeom>
            <a:noFill/>
            <a:ln w="9525">
              <a:noFill/>
              <a:miter lim="800000"/>
              <a:headEnd/>
              <a:tailEnd/>
            </a:ln>
          </p:spPr>
          <p:txBody>
            <a:bodyPr/>
            <a:lstStyle/>
            <a:p>
              <a:pPr marL="457200" indent="-457200">
                <a:spcAft>
                  <a:spcPts val="1000"/>
                </a:spcAft>
                <a:buFont typeface="Wingdings" panose="05000000000000000000" pitchFamily="2" charset="2"/>
                <a:buChar char="Ø"/>
                <a:defRPr/>
              </a:pPr>
              <a:r>
                <a:rPr lang="it-IT" sz="3200" b="1" dirty="0">
                  <a:solidFill>
                    <a:schemeClr val="bg1"/>
                  </a:solidFill>
                  <a:cs typeface="Arial" panose="020B0604020202020204" pitchFamily="34" charset="0"/>
                </a:rPr>
                <a:t>Stanchezza</a:t>
              </a:r>
            </a:p>
            <a:p>
              <a:pPr marL="457200" indent="-457200">
                <a:spcAft>
                  <a:spcPts val="1000"/>
                </a:spcAft>
                <a:buFont typeface="Wingdings" panose="05000000000000000000" pitchFamily="2" charset="2"/>
                <a:buChar char="Ø"/>
                <a:defRPr/>
              </a:pPr>
              <a:r>
                <a:rPr lang="it-IT" sz="3200" b="1" dirty="0">
                  <a:solidFill>
                    <a:schemeClr val="bg1"/>
                  </a:solidFill>
                  <a:cs typeface="Arial" panose="020B0604020202020204" pitchFamily="34" charset="0"/>
                </a:rPr>
                <a:t>Dispnea</a:t>
              </a:r>
            </a:p>
            <a:p>
              <a:pPr marL="457200" indent="-457200">
                <a:spcAft>
                  <a:spcPts val="1000"/>
                </a:spcAft>
                <a:buFont typeface="Wingdings" panose="05000000000000000000" pitchFamily="2" charset="2"/>
                <a:buChar char="Ø"/>
                <a:defRPr/>
              </a:pPr>
              <a:r>
                <a:rPr lang="it-IT" sz="3200" b="1" dirty="0">
                  <a:solidFill>
                    <a:schemeClr val="bg1"/>
                  </a:solidFill>
                  <a:cs typeface="Arial" panose="020B0604020202020204" pitchFamily="34" charset="0"/>
                </a:rPr>
                <a:t>Tosse</a:t>
              </a:r>
            </a:p>
            <a:p>
              <a:pPr marL="457200" indent="-457200">
                <a:spcAft>
                  <a:spcPts val="1000"/>
                </a:spcAft>
                <a:buFont typeface="Wingdings" panose="05000000000000000000" pitchFamily="2" charset="2"/>
                <a:buChar char="Ø"/>
                <a:defRPr/>
              </a:pPr>
              <a:r>
                <a:rPr lang="it-IT" sz="3200" b="1" dirty="0">
                  <a:solidFill>
                    <a:schemeClr val="bg1"/>
                  </a:solidFill>
                  <a:cs typeface="Arial" panose="020B0604020202020204" pitchFamily="34" charset="0"/>
                </a:rPr>
                <a:t>Dolore toracico</a:t>
              </a:r>
              <a:endParaRPr lang="it-IT" sz="3200" dirty="0">
                <a:solidFill>
                  <a:schemeClr val="bg1"/>
                </a:solidFill>
                <a:cs typeface="Arial" panose="020B0604020202020204" pitchFamily="34" charset="0"/>
              </a:endParaRPr>
            </a:p>
            <a:p>
              <a:pPr marL="457200" indent="-457200">
                <a:buFont typeface="Wingdings" panose="05000000000000000000" pitchFamily="2" charset="2"/>
                <a:buChar char="Ø"/>
                <a:defRPr/>
              </a:pPr>
              <a:endParaRPr lang="it-IT" sz="2400" dirty="0">
                <a:cs typeface="Arial" panose="020B0604020202020204" pitchFamily="34" charset="0"/>
              </a:endParaRPr>
            </a:p>
          </p:txBody>
        </p:sp>
      </p:grpSp>
      <p:sp>
        <p:nvSpPr>
          <p:cNvPr id="7" name="CasellaDiTesto 6">
            <a:extLst>
              <a:ext uri="{FF2B5EF4-FFF2-40B4-BE49-F238E27FC236}">
                <a16:creationId xmlns:a16="http://schemas.microsoft.com/office/drawing/2014/main" id="{C21042E0-BD29-BE64-1BE4-46FCC3E81163}"/>
              </a:ext>
            </a:extLst>
          </p:cNvPr>
          <p:cNvSpPr txBox="1"/>
          <p:nvPr/>
        </p:nvSpPr>
        <p:spPr>
          <a:xfrm>
            <a:off x="7140082" y="1895379"/>
            <a:ext cx="4890192" cy="1077218"/>
          </a:xfrm>
          <a:prstGeom prst="rect">
            <a:avLst/>
          </a:prstGeom>
          <a:noFill/>
        </p:spPr>
        <p:txBody>
          <a:bodyPr wrap="square">
            <a:spAutoFit/>
          </a:bodyPr>
          <a:lstStyle/>
          <a:p>
            <a:pPr>
              <a:spcAft>
                <a:spcPts val="1000"/>
              </a:spcAft>
              <a:defRPr/>
            </a:pPr>
            <a:r>
              <a:rPr lang="it-IT" sz="3200" b="1" dirty="0">
                <a:effectLst>
                  <a:outerShdw blurRad="38100" dist="38100" dir="2700000" algn="tl">
                    <a:srgbClr val="000000">
                      <a:alpha val="43137"/>
                    </a:srgbClr>
                  </a:outerShdw>
                </a:effectLst>
                <a:cs typeface="Arial" panose="020B0604020202020204" pitchFamily="34" charset="0"/>
              </a:rPr>
              <a:t>Correlazione con gravità danno acuto</a:t>
            </a:r>
            <a:endParaRPr lang="it-IT" sz="3200" b="1" baseline="30000" dirty="0">
              <a:effectLst>
                <a:outerShdw blurRad="38100" dist="38100" dir="2700000" algn="tl">
                  <a:srgbClr val="000000">
                    <a:alpha val="43137"/>
                  </a:srgbClr>
                </a:outerShdw>
              </a:effectLst>
              <a:cs typeface="Arial" panose="020B0604020202020204" pitchFamily="34" charset="0"/>
            </a:endParaRPr>
          </a:p>
        </p:txBody>
      </p:sp>
      <p:sp>
        <p:nvSpPr>
          <p:cNvPr id="10" name="CasellaDiTesto 9">
            <a:extLst>
              <a:ext uri="{FF2B5EF4-FFF2-40B4-BE49-F238E27FC236}">
                <a16:creationId xmlns:a16="http://schemas.microsoft.com/office/drawing/2014/main" id="{E00B8C0A-B30F-F95D-CC38-F8A5A0A3D3F3}"/>
              </a:ext>
            </a:extLst>
          </p:cNvPr>
          <p:cNvSpPr txBox="1"/>
          <p:nvPr/>
        </p:nvSpPr>
        <p:spPr>
          <a:xfrm>
            <a:off x="7140081" y="3064813"/>
            <a:ext cx="4079322" cy="584775"/>
          </a:xfrm>
          <a:prstGeom prst="rect">
            <a:avLst/>
          </a:prstGeom>
          <a:noFill/>
        </p:spPr>
        <p:txBody>
          <a:bodyPr wrap="square">
            <a:spAutoFit/>
          </a:bodyPr>
          <a:lstStyle/>
          <a:p>
            <a:pPr>
              <a:spcAft>
                <a:spcPts val="1000"/>
              </a:spcAft>
              <a:defRPr/>
            </a:pPr>
            <a:r>
              <a:rPr lang="it-IT" sz="3200" b="1" dirty="0">
                <a:solidFill>
                  <a:srgbClr val="C1B56B"/>
                </a:solidFill>
                <a:effectLst>
                  <a:outerShdw blurRad="38100" dist="38100" dir="2700000" algn="tl">
                    <a:srgbClr val="000000">
                      <a:alpha val="43137"/>
                    </a:srgbClr>
                  </a:outerShdw>
                </a:effectLst>
                <a:cs typeface="Arial" panose="020B0604020202020204" pitchFamily="34" charset="0"/>
              </a:rPr>
              <a:t>Utilità vaccino</a:t>
            </a:r>
            <a:endParaRPr lang="it-IT" sz="3200" b="1" baseline="30000" dirty="0">
              <a:solidFill>
                <a:srgbClr val="C1B56B"/>
              </a:solidFill>
              <a:effectLst>
                <a:outerShdw blurRad="38100" dist="38100" dir="2700000" algn="tl">
                  <a:srgbClr val="000000">
                    <a:alpha val="43137"/>
                  </a:srgbClr>
                </a:outerShdw>
              </a:effectLst>
              <a:cs typeface="Arial" panose="020B0604020202020204" pitchFamily="34" charset="0"/>
            </a:endParaRPr>
          </a:p>
        </p:txBody>
      </p:sp>
    </p:spTree>
    <p:extLst>
      <p:ext uri="{BB962C8B-B14F-4D97-AF65-F5344CB8AC3E}">
        <p14:creationId xmlns:p14="http://schemas.microsoft.com/office/powerpoint/2010/main" val="1705596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87519B84-0881-918E-C95F-7F2FAD0DD96A}"/>
              </a:ext>
            </a:extLst>
          </p:cNvPr>
          <p:cNvSpPr/>
          <p:nvPr/>
        </p:nvSpPr>
        <p:spPr>
          <a:xfrm>
            <a:off x="3289370" y="5621662"/>
            <a:ext cx="2900834" cy="810398"/>
          </a:xfrm>
          <a:prstGeom prst="rect">
            <a:avLst/>
          </a:prstGeom>
          <a:solidFill>
            <a:schemeClr val="tx2">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Rettangolo 17">
            <a:extLst>
              <a:ext uri="{FF2B5EF4-FFF2-40B4-BE49-F238E27FC236}">
                <a16:creationId xmlns:a16="http://schemas.microsoft.com/office/drawing/2014/main" id="{AF03507B-3893-BDC9-C314-B52495C33DAA}"/>
              </a:ext>
            </a:extLst>
          </p:cNvPr>
          <p:cNvSpPr/>
          <p:nvPr/>
        </p:nvSpPr>
        <p:spPr>
          <a:xfrm>
            <a:off x="334835" y="2126413"/>
            <a:ext cx="5855369" cy="810398"/>
          </a:xfrm>
          <a:prstGeom prst="rect">
            <a:avLst/>
          </a:prstGeom>
          <a:solidFill>
            <a:srgbClr val="F09415"/>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18">
            <a:extLst>
              <a:ext uri="{FF2B5EF4-FFF2-40B4-BE49-F238E27FC236}">
                <a16:creationId xmlns:a16="http://schemas.microsoft.com/office/drawing/2014/main" id="{69B0A50B-DCFC-AA5A-6956-1C489418921E}"/>
              </a:ext>
            </a:extLst>
          </p:cNvPr>
          <p:cNvSpPr/>
          <p:nvPr/>
        </p:nvSpPr>
        <p:spPr>
          <a:xfrm>
            <a:off x="334835" y="318691"/>
            <a:ext cx="11596070" cy="1392122"/>
          </a:xfrm>
          <a:prstGeom prst="rect">
            <a:avLst/>
          </a:prstGeom>
          <a:solidFill>
            <a:srgbClr val="262626"/>
          </a:solid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164049C0-954E-30E4-CDBB-691D602ABB4F}"/>
              </a:ext>
            </a:extLst>
          </p:cNvPr>
          <p:cNvSpPr>
            <a:spLocks noGrp="1"/>
          </p:cNvSpPr>
          <p:nvPr>
            <p:ph type="ctrTitle"/>
          </p:nvPr>
        </p:nvSpPr>
        <p:spPr>
          <a:xfrm>
            <a:off x="1477297" y="414751"/>
            <a:ext cx="9237406" cy="984841"/>
          </a:xfrm>
        </p:spPr>
        <p:txBody>
          <a:bodyPr/>
          <a:lstStyle/>
          <a:p>
            <a:pPr algn="ctr"/>
            <a:r>
              <a:rPr lang="it-IT" sz="4800" b="1" dirty="0"/>
              <a:t>Escludere altre cause  </a:t>
            </a:r>
          </a:p>
        </p:txBody>
      </p:sp>
      <p:sp>
        <p:nvSpPr>
          <p:cNvPr id="23" name="Text Box 5">
            <a:extLst>
              <a:ext uri="{FF2B5EF4-FFF2-40B4-BE49-F238E27FC236}">
                <a16:creationId xmlns:a16="http://schemas.microsoft.com/office/drawing/2014/main" id="{72DDC926-4C10-53AE-145E-AB0FD9CE6679}"/>
              </a:ext>
            </a:extLst>
          </p:cNvPr>
          <p:cNvSpPr txBox="1">
            <a:spLocks noChangeArrowheads="1"/>
          </p:cNvSpPr>
          <p:nvPr/>
        </p:nvSpPr>
        <p:spPr bwMode="auto">
          <a:xfrm>
            <a:off x="527340" y="2263412"/>
            <a:ext cx="4718566" cy="657357"/>
          </a:xfrm>
          <a:prstGeom prst="rect">
            <a:avLst/>
          </a:prstGeom>
          <a:noFill/>
          <a:ln w="9525">
            <a:noFill/>
            <a:miter lim="800000"/>
            <a:headEnd/>
            <a:tailEnd/>
          </a:ln>
        </p:spPr>
        <p:txBody>
          <a:bodyPr/>
          <a:lstStyle/>
          <a:p>
            <a:pPr marL="457200" indent="-457200">
              <a:spcAft>
                <a:spcPts val="1000"/>
              </a:spcAft>
              <a:buFont typeface="Wingdings" panose="05000000000000000000" pitchFamily="2" charset="2"/>
              <a:buChar char="Ø"/>
              <a:defRPr/>
            </a:pPr>
            <a:r>
              <a:rPr lang="it-IT" sz="3200" b="1" dirty="0">
                <a:solidFill>
                  <a:schemeClr val="bg1"/>
                </a:solidFill>
                <a:cs typeface="Arial" panose="020B0604020202020204" pitchFamily="34" charset="0"/>
              </a:rPr>
              <a:t>Disturbi del sonno</a:t>
            </a:r>
            <a:endParaRPr lang="it-IT" sz="2800" dirty="0">
              <a:solidFill>
                <a:schemeClr val="bg1"/>
              </a:solidFill>
              <a:cs typeface="Arial" panose="020B0604020202020204" pitchFamily="34" charset="0"/>
            </a:endParaRPr>
          </a:p>
        </p:txBody>
      </p:sp>
      <p:sp>
        <p:nvSpPr>
          <p:cNvPr id="6" name="Rettangolo 5">
            <a:extLst>
              <a:ext uri="{FF2B5EF4-FFF2-40B4-BE49-F238E27FC236}">
                <a16:creationId xmlns:a16="http://schemas.microsoft.com/office/drawing/2014/main" id="{94764A26-746E-194B-3E31-07FA2EE06B2B}"/>
              </a:ext>
            </a:extLst>
          </p:cNvPr>
          <p:cNvSpPr/>
          <p:nvPr/>
        </p:nvSpPr>
        <p:spPr>
          <a:xfrm>
            <a:off x="334835" y="3295225"/>
            <a:ext cx="5855369" cy="810398"/>
          </a:xfrm>
          <a:prstGeom prst="rect">
            <a:avLst/>
          </a:prstGeom>
          <a:solidFill>
            <a:schemeClr val="accent2"/>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a:extLst>
              <a:ext uri="{FF2B5EF4-FFF2-40B4-BE49-F238E27FC236}">
                <a16:creationId xmlns:a16="http://schemas.microsoft.com/office/drawing/2014/main" id="{CF1E9591-36A1-C3D3-BFE6-9F7633E228C8}"/>
              </a:ext>
            </a:extLst>
          </p:cNvPr>
          <p:cNvSpPr/>
          <p:nvPr/>
        </p:nvSpPr>
        <p:spPr>
          <a:xfrm>
            <a:off x="334835" y="4464039"/>
            <a:ext cx="5855369" cy="810398"/>
          </a:xfrm>
          <a:prstGeom prst="rect">
            <a:avLst/>
          </a:prstGeom>
          <a:solidFill>
            <a:schemeClr val="accent2"/>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E6311FBC-AFAA-C1C4-B975-11F47C31B4E6}"/>
              </a:ext>
            </a:extLst>
          </p:cNvPr>
          <p:cNvSpPr/>
          <p:nvPr/>
        </p:nvSpPr>
        <p:spPr>
          <a:xfrm>
            <a:off x="334836" y="5632851"/>
            <a:ext cx="2601840" cy="810398"/>
          </a:xfrm>
          <a:prstGeom prst="rect">
            <a:avLst/>
          </a:prstGeom>
          <a:solidFill>
            <a:schemeClr val="accent2"/>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Text Box 5">
            <a:extLst>
              <a:ext uri="{FF2B5EF4-FFF2-40B4-BE49-F238E27FC236}">
                <a16:creationId xmlns:a16="http://schemas.microsoft.com/office/drawing/2014/main" id="{59E87A02-8E55-5AB1-06AD-131D3860D9A1}"/>
              </a:ext>
            </a:extLst>
          </p:cNvPr>
          <p:cNvSpPr txBox="1">
            <a:spLocks noChangeArrowheads="1"/>
          </p:cNvSpPr>
          <p:nvPr/>
        </p:nvSpPr>
        <p:spPr bwMode="auto">
          <a:xfrm>
            <a:off x="527340" y="3403541"/>
            <a:ext cx="5630780" cy="699476"/>
          </a:xfrm>
          <a:prstGeom prst="rect">
            <a:avLst/>
          </a:prstGeom>
          <a:noFill/>
          <a:ln w="9525">
            <a:noFill/>
            <a:miter lim="800000"/>
            <a:headEnd/>
            <a:tailEnd/>
          </a:ln>
        </p:spPr>
        <p:txBody>
          <a:bodyPr/>
          <a:lstStyle/>
          <a:p>
            <a:pPr marL="457200" indent="-457200">
              <a:spcAft>
                <a:spcPts val="1000"/>
              </a:spcAft>
              <a:buFont typeface="Wingdings" panose="05000000000000000000" pitchFamily="2" charset="2"/>
              <a:buChar char="Ø"/>
              <a:defRPr/>
            </a:pPr>
            <a:r>
              <a:rPr lang="it-IT" sz="3200" b="1" dirty="0">
                <a:solidFill>
                  <a:schemeClr val="bg1"/>
                </a:solidFill>
                <a:cs typeface="Arial" panose="020B0604020202020204" pitchFamily="34" charset="0"/>
              </a:rPr>
              <a:t>Asma / bronchite cronica</a:t>
            </a:r>
            <a:endParaRPr lang="it-IT" sz="2800" dirty="0">
              <a:solidFill>
                <a:schemeClr val="bg1"/>
              </a:solidFill>
              <a:cs typeface="Arial" panose="020B0604020202020204" pitchFamily="34" charset="0"/>
            </a:endParaRPr>
          </a:p>
          <a:p>
            <a:pPr marL="457200" indent="-457200">
              <a:spcAft>
                <a:spcPts val="1000"/>
              </a:spcAft>
              <a:buFont typeface="Wingdings" panose="05000000000000000000" pitchFamily="2" charset="2"/>
              <a:buChar char="Ø"/>
              <a:defRPr/>
            </a:pPr>
            <a:endParaRPr lang="it-IT" sz="2800" dirty="0">
              <a:solidFill>
                <a:schemeClr val="bg1"/>
              </a:solidFill>
              <a:cs typeface="Arial" panose="020B0604020202020204" pitchFamily="34" charset="0"/>
            </a:endParaRPr>
          </a:p>
        </p:txBody>
      </p:sp>
      <p:sp>
        <p:nvSpPr>
          <p:cNvPr id="10" name="Text Box 5">
            <a:extLst>
              <a:ext uri="{FF2B5EF4-FFF2-40B4-BE49-F238E27FC236}">
                <a16:creationId xmlns:a16="http://schemas.microsoft.com/office/drawing/2014/main" id="{F369DC2C-F504-DEDD-4947-ABB9109F0A2E}"/>
              </a:ext>
            </a:extLst>
          </p:cNvPr>
          <p:cNvSpPr txBox="1">
            <a:spLocks noChangeArrowheads="1"/>
          </p:cNvSpPr>
          <p:nvPr/>
        </p:nvSpPr>
        <p:spPr bwMode="auto">
          <a:xfrm>
            <a:off x="527340" y="5743366"/>
            <a:ext cx="2120577" cy="672652"/>
          </a:xfrm>
          <a:prstGeom prst="rect">
            <a:avLst/>
          </a:prstGeom>
          <a:noFill/>
          <a:ln w="9525">
            <a:noFill/>
            <a:miter lim="800000"/>
            <a:headEnd/>
            <a:tailEnd/>
          </a:ln>
        </p:spPr>
        <p:txBody>
          <a:bodyPr/>
          <a:lstStyle/>
          <a:p>
            <a:pPr marL="457200" indent="-457200">
              <a:spcAft>
                <a:spcPts val="1000"/>
              </a:spcAft>
              <a:buFont typeface="Wingdings" panose="05000000000000000000" pitchFamily="2" charset="2"/>
              <a:buChar char="Ø"/>
              <a:defRPr/>
            </a:pPr>
            <a:r>
              <a:rPr lang="it-IT" sz="3200" b="1" dirty="0">
                <a:solidFill>
                  <a:schemeClr val="bg1"/>
                </a:solidFill>
                <a:cs typeface="Arial" panose="020B0604020202020204" pitchFamily="34" charset="0"/>
              </a:rPr>
              <a:t>Anemia</a:t>
            </a:r>
            <a:endParaRPr lang="it-IT" sz="2800" dirty="0">
              <a:solidFill>
                <a:schemeClr val="bg1"/>
              </a:solidFill>
              <a:cs typeface="Arial" panose="020B0604020202020204" pitchFamily="34" charset="0"/>
            </a:endParaRPr>
          </a:p>
        </p:txBody>
      </p:sp>
      <p:sp>
        <p:nvSpPr>
          <p:cNvPr id="11" name="Text Box 5">
            <a:extLst>
              <a:ext uri="{FF2B5EF4-FFF2-40B4-BE49-F238E27FC236}">
                <a16:creationId xmlns:a16="http://schemas.microsoft.com/office/drawing/2014/main" id="{97983F62-65C0-159A-D041-BCA09DF6DD0C}"/>
              </a:ext>
            </a:extLst>
          </p:cNvPr>
          <p:cNvSpPr txBox="1">
            <a:spLocks noChangeArrowheads="1"/>
          </p:cNvSpPr>
          <p:nvPr/>
        </p:nvSpPr>
        <p:spPr bwMode="auto">
          <a:xfrm>
            <a:off x="527340" y="4588824"/>
            <a:ext cx="5406190" cy="597630"/>
          </a:xfrm>
          <a:prstGeom prst="rect">
            <a:avLst/>
          </a:prstGeom>
          <a:noFill/>
          <a:ln w="9525">
            <a:noFill/>
            <a:miter lim="800000"/>
            <a:headEnd/>
            <a:tailEnd/>
          </a:ln>
        </p:spPr>
        <p:txBody>
          <a:bodyPr/>
          <a:lstStyle/>
          <a:p>
            <a:pPr marL="457200" indent="-457200">
              <a:spcAft>
                <a:spcPts val="1000"/>
              </a:spcAft>
              <a:buFont typeface="Wingdings" panose="05000000000000000000" pitchFamily="2" charset="2"/>
              <a:buChar char="Ø"/>
              <a:defRPr/>
            </a:pPr>
            <a:r>
              <a:rPr lang="it-IT" sz="3200" b="1" dirty="0">
                <a:solidFill>
                  <a:schemeClr val="bg1"/>
                </a:solidFill>
                <a:cs typeface="Arial" panose="020B0604020202020204" pitchFamily="34" charset="0"/>
              </a:rPr>
              <a:t>Insufficienza cardiaca</a:t>
            </a:r>
            <a:endParaRPr lang="it-IT" sz="2800" dirty="0">
              <a:solidFill>
                <a:schemeClr val="bg1"/>
              </a:solidFill>
              <a:cs typeface="Arial" panose="020B0604020202020204" pitchFamily="34" charset="0"/>
            </a:endParaRPr>
          </a:p>
          <a:p>
            <a:pPr>
              <a:spcAft>
                <a:spcPts val="1000"/>
              </a:spcAft>
              <a:defRPr/>
            </a:pPr>
            <a:endParaRPr lang="it-IT" sz="2800" dirty="0">
              <a:solidFill>
                <a:schemeClr val="bg1"/>
              </a:solidFill>
              <a:cs typeface="Arial" panose="020B0604020202020204" pitchFamily="34" charset="0"/>
            </a:endParaRPr>
          </a:p>
        </p:txBody>
      </p:sp>
      <p:pic>
        <p:nvPicPr>
          <p:cNvPr id="5" name="Picture 2" descr="Common Types of Sleep Disorders - Lung &amp; Sleep Specialists of North Texas">
            <a:extLst>
              <a:ext uri="{FF2B5EF4-FFF2-40B4-BE49-F238E27FC236}">
                <a16:creationId xmlns:a16="http://schemas.microsoft.com/office/drawing/2014/main" id="{0729EAC0-2AD6-D92A-71BE-88C20ABAC0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410"/>
          <a:stretch/>
        </p:blipFill>
        <p:spPr bwMode="auto">
          <a:xfrm>
            <a:off x="6589620" y="2126413"/>
            <a:ext cx="5341285" cy="4316836"/>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
        <p:nvSpPr>
          <p:cNvPr id="3" name="Text Box 5">
            <a:extLst>
              <a:ext uri="{FF2B5EF4-FFF2-40B4-BE49-F238E27FC236}">
                <a16:creationId xmlns:a16="http://schemas.microsoft.com/office/drawing/2014/main" id="{75D8F8FE-7ACD-4F09-45BB-C2ED37DCA899}"/>
              </a:ext>
            </a:extLst>
          </p:cNvPr>
          <p:cNvSpPr txBox="1">
            <a:spLocks noChangeArrowheads="1"/>
          </p:cNvSpPr>
          <p:nvPr/>
        </p:nvSpPr>
        <p:spPr bwMode="auto">
          <a:xfrm>
            <a:off x="3358771" y="5743366"/>
            <a:ext cx="2808201" cy="672652"/>
          </a:xfrm>
          <a:prstGeom prst="rect">
            <a:avLst/>
          </a:prstGeom>
          <a:noFill/>
          <a:ln w="9525">
            <a:noFill/>
            <a:miter lim="800000"/>
            <a:headEnd/>
            <a:tailEnd/>
          </a:ln>
        </p:spPr>
        <p:txBody>
          <a:bodyPr/>
          <a:lstStyle/>
          <a:p>
            <a:pPr marL="457200" indent="-457200">
              <a:spcAft>
                <a:spcPts val="1000"/>
              </a:spcAft>
              <a:buFont typeface="Wingdings" panose="05000000000000000000" pitchFamily="2" charset="2"/>
              <a:buChar char="Ø"/>
              <a:defRPr/>
            </a:pPr>
            <a:r>
              <a:rPr lang="it-IT" sz="3200" b="1" dirty="0">
                <a:solidFill>
                  <a:schemeClr val="bg1"/>
                </a:solidFill>
                <a:cs typeface="Arial" panose="020B0604020202020204" pitchFamily="34" charset="0"/>
              </a:rPr>
              <a:t>MRGE/PND</a:t>
            </a:r>
            <a:endParaRPr lang="it-IT" sz="2800" dirty="0">
              <a:solidFill>
                <a:schemeClr val="bg1"/>
              </a:solidFill>
              <a:cs typeface="Arial" panose="020B0604020202020204" pitchFamily="34" charset="0"/>
            </a:endParaRPr>
          </a:p>
        </p:txBody>
      </p:sp>
    </p:spTree>
    <p:extLst>
      <p:ext uri="{BB962C8B-B14F-4D97-AF65-F5344CB8AC3E}">
        <p14:creationId xmlns:p14="http://schemas.microsoft.com/office/powerpoint/2010/main" val="3659953988"/>
      </p:ext>
    </p:extLst>
  </p:cSld>
  <p:clrMapOvr>
    <a:masterClrMapping/>
  </p:clrMapOvr>
</p:sld>
</file>

<file path=ppt/theme/theme1.xml><?xml version="1.0" encoding="utf-8"?>
<a:theme xmlns:a="http://schemas.openxmlformats.org/drawingml/2006/main" name="Berlino">
  <a:themeElements>
    <a:clrScheme name="Berlino">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o">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o">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Legno</Template>
  <TotalTime>0</TotalTime>
  <Words>2003</Words>
  <Application>Microsoft Office PowerPoint</Application>
  <PresentationFormat>Widescreen</PresentationFormat>
  <Paragraphs>189</Paragraphs>
  <Slides>15</Slides>
  <Notes>15</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15</vt:i4>
      </vt:variant>
    </vt:vector>
  </HeadingPairs>
  <TitlesOfParts>
    <vt:vector size="21" baseType="lpstr">
      <vt:lpstr>Arial</vt:lpstr>
      <vt:lpstr>Calibri</vt:lpstr>
      <vt:lpstr>Roboto</vt:lpstr>
      <vt:lpstr>Trebuchet MS</vt:lpstr>
      <vt:lpstr>Wingdings</vt:lpstr>
      <vt:lpstr>Berlino</vt:lpstr>
      <vt:lpstr>LONG COVID aspetti respiratori  </vt:lpstr>
      <vt:lpstr>LONG COVID  </vt:lpstr>
      <vt:lpstr>Infezione SARS-CoV-2</vt:lpstr>
      <vt:lpstr>Presentazione standard di PowerPoint</vt:lpstr>
      <vt:lpstr>Presentazione standard di PowerPoint</vt:lpstr>
      <vt:lpstr>Presentazione standard di PowerPoint</vt:lpstr>
      <vt:lpstr>Presentazione standard di PowerPoint</vt:lpstr>
      <vt:lpstr>LONG COVID - sintomi respiratori</vt:lpstr>
      <vt:lpstr>Escludere altre cause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LONG COVID aspetti respiratori  </dc:title>
  <dc:creator>Claudio Sorino</dc:creator>
  <cp:lastModifiedBy>Claudio Sorino</cp:lastModifiedBy>
  <cp:revision>27</cp:revision>
  <dcterms:created xsi:type="dcterms:W3CDTF">2023-02-19T07:37:46Z</dcterms:created>
  <dcterms:modified xsi:type="dcterms:W3CDTF">2023-02-21T22:31:09Z</dcterms:modified>
</cp:coreProperties>
</file>